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25"/>
  </p:notesMasterIdLst>
  <p:sldIdLst>
    <p:sldId id="266" r:id="rId5"/>
    <p:sldId id="263" r:id="rId6"/>
    <p:sldId id="265" r:id="rId7"/>
    <p:sldId id="285" r:id="rId8"/>
    <p:sldId id="269" r:id="rId9"/>
    <p:sldId id="267" r:id="rId10"/>
    <p:sldId id="268" r:id="rId11"/>
    <p:sldId id="271" r:id="rId12"/>
    <p:sldId id="273" r:id="rId13"/>
    <p:sldId id="264" r:id="rId14"/>
    <p:sldId id="256" r:id="rId15"/>
    <p:sldId id="258" r:id="rId16"/>
    <p:sldId id="259" r:id="rId17"/>
    <p:sldId id="261" r:id="rId18"/>
    <p:sldId id="276" r:id="rId19"/>
    <p:sldId id="262" r:id="rId20"/>
    <p:sldId id="274" r:id="rId21"/>
    <p:sldId id="275" r:id="rId22"/>
    <p:sldId id="287"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6" autoAdjust="0"/>
    <p:restoredTop sz="95910" autoAdjust="0"/>
  </p:normalViewPr>
  <p:slideViewPr>
    <p:cSldViewPr snapToGrid="0">
      <p:cViewPr varScale="1">
        <p:scale>
          <a:sx n="93" d="100"/>
          <a:sy n="93" d="100"/>
        </p:scale>
        <p:origin x="75"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772"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E91CA-47D0-4029-B73A-5C9B90AE2D0C}" type="datetimeFigureOut">
              <a:rPr lang="en-GB" smtClean="0"/>
              <a:t>03/05/2021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47E59-11A7-4DBC-AFF1-ACF334E405C2}" type="slidenum">
              <a:rPr lang="en-GB" smtClean="0"/>
              <a:t>‹#›</a:t>
            </a:fld>
            <a:endParaRPr lang="en-GB"/>
          </a:p>
        </p:txBody>
      </p:sp>
    </p:spTree>
    <p:extLst>
      <p:ext uri="{BB962C8B-B14F-4D97-AF65-F5344CB8AC3E}">
        <p14:creationId xmlns:p14="http://schemas.microsoft.com/office/powerpoint/2010/main" val="366152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47E59-11A7-4DBC-AFF1-ACF334E405C2}" type="slidenum">
              <a:rPr lang="en-GB" smtClean="0"/>
              <a:t>1</a:t>
            </a:fld>
            <a:endParaRPr lang="en-GB"/>
          </a:p>
        </p:txBody>
      </p:sp>
    </p:spTree>
    <p:extLst>
      <p:ext uri="{BB962C8B-B14F-4D97-AF65-F5344CB8AC3E}">
        <p14:creationId xmlns:p14="http://schemas.microsoft.com/office/powerpoint/2010/main" val="96030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47E59-11A7-4DBC-AFF1-ACF334E405C2}" type="slidenum">
              <a:rPr lang="en-GB" smtClean="0"/>
              <a:t>19</a:t>
            </a:fld>
            <a:endParaRPr lang="en-GB"/>
          </a:p>
        </p:txBody>
      </p:sp>
    </p:spTree>
    <p:extLst>
      <p:ext uri="{BB962C8B-B14F-4D97-AF65-F5344CB8AC3E}">
        <p14:creationId xmlns:p14="http://schemas.microsoft.com/office/powerpoint/2010/main" val="234493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28085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83965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4755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4416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218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356207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1110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71213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00018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82496-167F-4B61-B1F2-18623672D72A}"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353374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282496-167F-4B61-B1F2-18623672D72A}" type="datetimeFigureOut">
              <a:rPr lang="en-GB" smtClean="0"/>
              <a:t>03/05/2021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27009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282496-167F-4B61-B1F2-18623672D72A}" type="datetimeFigureOut">
              <a:rPr lang="en-GB" smtClean="0"/>
              <a:t>03/05/2021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6398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282496-167F-4B61-B1F2-18623672D72A}" type="datetimeFigureOut">
              <a:rPr lang="en-GB" smtClean="0"/>
              <a:t>03/05/2021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275868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82496-167F-4B61-B1F2-18623672D72A}" type="datetimeFigureOut">
              <a:rPr lang="en-GB" smtClean="0"/>
              <a:t>03/05/2021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96208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282496-167F-4B61-B1F2-18623672D72A}" type="datetimeFigureOut">
              <a:rPr lang="en-GB" smtClean="0"/>
              <a:t>03/05/2021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21117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282496-167F-4B61-B1F2-18623672D72A}" type="datetimeFigureOut">
              <a:rPr lang="en-GB" smtClean="0"/>
              <a:t>03/05/2021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C69DD4-A29B-4C4E-826D-B202792FDDB2}" type="slidenum">
              <a:rPr lang="en-GB" smtClean="0"/>
              <a:t>‹#›</a:t>
            </a:fld>
            <a:endParaRPr lang="en-GB"/>
          </a:p>
        </p:txBody>
      </p:sp>
    </p:spTree>
    <p:extLst>
      <p:ext uri="{BB962C8B-B14F-4D97-AF65-F5344CB8AC3E}">
        <p14:creationId xmlns:p14="http://schemas.microsoft.com/office/powerpoint/2010/main" val="182439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282496-167F-4B61-B1F2-18623672D72A}" type="datetimeFigureOut">
              <a:rPr lang="en-GB" smtClean="0"/>
              <a:t>03/05/2021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C69DD4-A29B-4C4E-826D-B202792FDDB2}" type="slidenum">
              <a:rPr lang="en-GB" smtClean="0"/>
              <a:t>‹#›</a:t>
            </a:fld>
            <a:endParaRPr lang="en-GB"/>
          </a:p>
        </p:txBody>
      </p:sp>
    </p:spTree>
    <p:extLst>
      <p:ext uri="{BB962C8B-B14F-4D97-AF65-F5344CB8AC3E}">
        <p14:creationId xmlns:p14="http://schemas.microsoft.com/office/powerpoint/2010/main" val="34047683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442" y="1032553"/>
            <a:ext cx="8596668" cy="4125074"/>
          </a:xfrm>
        </p:spPr>
        <p:txBody>
          <a:bodyPr anchor="ctr"/>
          <a:lstStyle/>
          <a:p>
            <a:pPr algn="ctr"/>
            <a:r>
              <a:rPr lang="en-GB" sz="6600" dirty="0"/>
              <a:t>W</a:t>
            </a:r>
            <a:r>
              <a:rPr lang="en-GB" sz="6600" dirty="0" smtClean="0"/>
              <a:t>elcome</a:t>
            </a:r>
            <a:r>
              <a:rPr lang="en-GB" sz="4800" dirty="0" smtClean="0"/>
              <a:t> </a:t>
            </a:r>
            <a:r>
              <a:rPr lang="en-GB" sz="4800" dirty="0"/>
              <a:t/>
            </a:r>
            <a:br>
              <a:rPr lang="en-GB" sz="4800" dirty="0"/>
            </a:br>
            <a:r>
              <a:rPr lang="en-GB" sz="4800" dirty="0" smtClean="0">
                <a:solidFill>
                  <a:srgbClr val="00B050"/>
                </a:solidFill>
              </a:rPr>
              <a:t>Functional Skills Maths</a:t>
            </a:r>
            <a:r>
              <a:rPr lang="en-GB" sz="4800" dirty="0">
                <a:solidFill>
                  <a:srgbClr val="00B050"/>
                </a:solidFill>
              </a:rPr>
              <a:t/>
            </a:r>
            <a:br>
              <a:rPr lang="en-GB" sz="4800" dirty="0">
                <a:solidFill>
                  <a:srgbClr val="00B050"/>
                </a:solidFill>
              </a:rPr>
            </a:br>
            <a:r>
              <a:rPr lang="en-GB" sz="4800" dirty="0" smtClean="0">
                <a:solidFill>
                  <a:srgbClr val="00B050"/>
                </a:solidFill>
              </a:rPr>
              <a:t>Level 2</a:t>
            </a:r>
            <a:endParaRPr lang="en-GB" sz="4800" dirty="0">
              <a:solidFill>
                <a:srgbClr val="00B050"/>
              </a:solidFill>
            </a:endParaRPr>
          </a:p>
        </p:txBody>
      </p:sp>
    </p:spTree>
    <p:extLst>
      <p:ext uri="{BB962C8B-B14F-4D97-AF65-F5344CB8AC3E}">
        <p14:creationId xmlns:p14="http://schemas.microsoft.com/office/powerpoint/2010/main" val="413400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3107378" y="125541"/>
            <a:ext cx="5588001" cy="4832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u="sng" dirty="0" smtClean="0">
                <a:solidFill>
                  <a:srgbClr val="00B050"/>
                </a:solidFill>
                <a:latin typeface="Arial" panose="020B0604020202020204" pitchFamily="34" charset="0"/>
                <a:cs typeface="Arial" panose="020B0604020202020204" pitchFamily="34" charset="0"/>
              </a:rPr>
              <a:t>Online Learning Class Rules</a:t>
            </a:r>
            <a:endParaRPr lang="en-GB" sz="2400" b="1" u="sng" dirty="0">
              <a:solidFill>
                <a:srgbClr val="00B050"/>
              </a:solidFill>
              <a:latin typeface="Arial" panose="020B0604020202020204" pitchFamily="34" charset="0"/>
              <a:cs typeface="Arial" panose="020B0604020202020204" pitchFamily="34" charset="0"/>
            </a:endParaRPr>
          </a:p>
        </p:txBody>
      </p:sp>
      <p:sp>
        <p:nvSpPr>
          <p:cNvPr id="3" name="Subtitle 2"/>
          <p:cNvSpPr>
            <a:spLocks noGrp="1"/>
          </p:cNvSpPr>
          <p:nvPr/>
        </p:nvSpPr>
        <p:spPr>
          <a:xfrm>
            <a:off x="692676" y="647271"/>
            <a:ext cx="10984123" cy="62107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Try </a:t>
            </a:r>
            <a:r>
              <a:rPr lang="en-US" sz="1800" dirty="0">
                <a:latin typeface="Arial" panose="020B0604020202020204" pitchFamily="34" charset="0"/>
                <a:cs typeface="Arial" panose="020B0604020202020204" pitchFamily="34" charset="0"/>
              </a:rPr>
              <a:t>to be somewhere quiet, away from noise where you can fully concentrate on your learning</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Even </a:t>
            </a:r>
            <a:r>
              <a:rPr lang="en-US" sz="1800" dirty="0">
                <a:latin typeface="Arial" panose="020B0604020202020204" pitchFamily="34" charset="0"/>
                <a:cs typeface="Arial" panose="020B0604020202020204" pitchFamily="34" charset="0"/>
              </a:rPr>
              <a:t>if you are at home, wear appropriate clothes as you would in the classroom</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Log </a:t>
            </a:r>
            <a:r>
              <a:rPr lang="en-US" sz="1800" dirty="0">
                <a:latin typeface="Arial" panose="020B0604020202020204" pitchFamily="34" charset="0"/>
                <a:cs typeface="Arial" panose="020B0604020202020204" pitchFamily="34" charset="0"/>
              </a:rPr>
              <a:t>in to the session 5-10 minutes before the start time to give yourself time to test your microphone and speakers, (and resolve any technical issues)</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Be </a:t>
            </a:r>
            <a:r>
              <a:rPr lang="en-US" sz="1800" dirty="0">
                <a:latin typeface="Arial" panose="020B0604020202020204" pitchFamily="34" charset="0"/>
                <a:cs typeface="Arial" panose="020B0604020202020204" pitchFamily="34" charset="0"/>
              </a:rPr>
              <a:t>on time to every online session.</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Respect </a:t>
            </a:r>
            <a:r>
              <a:rPr lang="en-US" sz="1800" dirty="0">
                <a:latin typeface="Arial" panose="020B0604020202020204" pitchFamily="34" charset="0"/>
                <a:cs typeface="Arial" panose="020B0604020202020204" pitchFamily="34" charset="0"/>
              </a:rPr>
              <a:t>everyone and do as the teacher asks.</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Mute </a:t>
            </a:r>
            <a:r>
              <a:rPr lang="en-US" sz="1800" dirty="0">
                <a:latin typeface="Arial" panose="020B0604020202020204" pitchFamily="34" charset="0"/>
                <a:cs typeface="Arial" panose="020B0604020202020204" pitchFamily="34" charset="0"/>
              </a:rPr>
              <a:t>your microphone whenever you are not speaking to reduce background noise.</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Be </a:t>
            </a:r>
            <a:r>
              <a:rPr lang="en-US" sz="1800" dirty="0">
                <a:latin typeface="Arial" panose="020B0604020202020204" pitchFamily="34" charset="0"/>
                <a:cs typeface="Arial" panose="020B0604020202020204" pitchFamily="34" charset="0"/>
              </a:rPr>
              <a:t>patient because sometimes the internet is slow or doesn’t work.</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Do </a:t>
            </a:r>
            <a:r>
              <a:rPr lang="en-US" sz="1800" dirty="0">
                <a:latin typeface="Arial" panose="020B0604020202020204" pitchFamily="34" charset="0"/>
                <a:cs typeface="Arial" panose="020B0604020202020204" pitchFamily="34" charset="0"/>
              </a:rPr>
              <a:t>your homework.</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Never </a:t>
            </a:r>
            <a:r>
              <a:rPr lang="en-US" sz="1800" dirty="0">
                <a:latin typeface="Arial" panose="020B0604020202020204" pitchFamily="34" charset="0"/>
                <a:cs typeface="Arial" panose="020B0604020202020204" pitchFamily="34" charset="0"/>
              </a:rPr>
              <a:t>record or screenshot any part of the lesson.</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Keep </a:t>
            </a:r>
            <a:r>
              <a:rPr lang="en-US" sz="1800" dirty="0">
                <a:latin typeface="Arial" panose="020B0604020202020204" pitchFamily="34" charset="0"/>
                <a:cs typeface="Arial" panose="020B0604020202020204" pitchFamily="34" charset="0"/>
              </a:rPr>
              <a:t>your camera turned on (unless agreed otherwise with your tutor)</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tea/coffee is fine, but please avoid eating during the sessions</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Be </a:t>
            </a:r>
            <a:r>
              <a:rPr lang="en-US" sz="1800" dirty="0">
                <a:latin typeface="Arial" panose="020B0604020202020204" pitchFamily="34" charset="0"/>
                <a:cs typeface="Arial" panose="020B0604020202020204" pitchFamily="34" charset="0"/>
              </a:rPr>
              <a:t>present, engaged and ready to contribute</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Do </a:t>
            </a:r>
            <a:r>
              <a:rPr lang="en-US" sz="1800" dirty="0">
                <a:latin typeface="Arial" panose="020B0604020202020204" pitchFamily="34" charset="0"/>
                <a:cs typeface="Arial" panose="020B0604020202020204" pitchFamily="34" charset="0"/>
              </a:rPr>
              <a:t>not multitask (documents and presentations that are required for the session are the only things you should have up on your screen). Although it’s tempting to check emails or work on other things when you are not speaking please remain focused.</a:t>
            </a:r>
          </a:p>
          <a:p>
            <a:pPr marL="457200" indent="-457200" algn="l">
              <a:buFont typeface="Arial" panose="020B0604020202020204" pitchFamily="34" charset="0"/>
              <a:buAutoNum type="arabicPeriod"/>
            </a:pP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you need to excuse yourself then please use the chat function to let the tutor know that you need to leave and when you will return.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175" y="87054"/>
            <a:ext cx="3226295" cy="6479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0" y="111928"/>
            <a:ext cx="829264" cy="623034"/>
          </a:xfrm>
          <a:prstGeom prst="rect">
            <a:avLst/>
          </a:prstGeom>
        </p:spPr>
      </p:pic>
    </p:spTree>
    <p:extLst>
      <p:ext uri="{BB962C8B-B14F-4D97-AF65-F5344CB8AC3E}">
        <p14:creationId xmlns:p14="http://schemas.microsoft.com/office/powerpoint/2010/main" val="4132224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23262" t="20260" r="32163" b="28487"/>
          <a:stretch/>
        </p:blipFill>
        <p:spPr>
          <a:xfrm>
            <a:off x="-18511" y="0"/>
            <a:ext cx="12210511" cy="6858000"/>
          </a:xfrm>
          <a:prstGeom prst="rect">
            <a:avLst/>
          </a:prstGeom>
        </p:spPr>
      </p:pic>
    </p:spTree>
    <p:extLst>
      <p:ext uri="{BB962C8B-B14F-4D97-AF65-F5344CB8AC3E}">
        <p14:creationId xmlns:p14="http://schemas.microsoft.com/office/powerpoint/2010/main" val="426172793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a:srcRect l="26710" t="11836" r="29646" b="-6127"/>
          <a:stretch/>
        </p:blipFill>
        <p:spPr>
          <a:xfrm>
            <a:off x="589348" y="-298532"/>
            <a:ext cx="5609690" cy="7130267"/>
          </a:xfrm>
          <a:prstGeom prst="rect">
            <a:avLst/>
          </a:prstGeom>
        </p:spPr>
      </p:pic>
      <p:pic>
        <p:nvPicPr>
          <p:cNvPr id="4" name="Picture 3"/>
          <p:cNvPicPr>
            <a:picLocks noChangeAspect="1"/>
          </p:cNvPicPr>
          <p:nvPr/>
        </p:nvPicPr>
        <p:blipFill rotWithShape="1">
          <a:blip r:embed="rId3"/>
          <a:srcRect b="2347"/>
          <a:stretch/>
        </p:blipFill>
        <p:spPr>
          <a:xfrm>
            <a:off x="4574837" y="-200025"/>
            <a:ext cx="5804096" cy="6795350"/>
          </a:xfrm>
          <a:prstGeom prst="rect">
            <a:avLst/>
          </a:prstGeom>
        </p:spPr>
      </p:pic>
    </p:spTree>
    <p:extLst>
      <p:ext uri="{BB962C8B-B14F-4D97-AF65-F5344CB8AC3E}">
        <p14:creationId xmlns:p14="http://schemas.microsoft.com/office/powerpoint/2010/main" val="20217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4008" t="18180" r="32482" b="39645"/>
          <a:stretch/>
        </p:blipFill>
        <p:spPr>
          <a:xfrm>
            <a:off x="910902" y="636998"/>
            <a:ext cx="10390672" cy="5655923"/>
          </a:xfrm>
          <a:prstGeom prst="rect">
            <a:avLst/>
          </a:prstGeom>
        </p:spPr>
      </p:pic>
    </p:spTree>
    <p:extLst>
      <p:ext uri="{BB962C8B-B14F-4D97-AF65-F5344CB8AC3E}">
        <p14:creationId xmlns:p14="http://schemas.microsoft.com/office/powerpoint/2010/main" val="318504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008" t="60166" r="45233" b="12978"/>
          <a:stretch/>
        </p:blipFill>
        <p:spPr>
          <a:xfrm>
            <a:off x="698644" y="408561"/>
            <a:ext cx="10114908" cy="4299627"/>
          </a:xfrm>
          <a:prstGeom prst="rect">
            <a:avLst/>
          </a:prstGeom>
        </p:spPr>
      </p:pic>
      <p:pic>
        <p:nvPicPr>
          <p:cNvPr id="4" name="Picture 3"/>
          <p:cNvPicPr>
            <a:picLocks noChangeAspect="1"/>
          </p:cNvPicPr>
          <p:nvPr/>
        </p:nvPicPr>
        <p:blipFill rotWithShape="1">
          <a:blip r:embed="rId3"/>
          <a:srcRect l="24792" t="28392" r="35994" b="57531"/>
          <a:stretch/>
        </p:blipFill>
        <p:spPr>
          <a:xfrm>
            <a:off x="1200420" y="4667091"/>
            <a:ext cx="8093414" cy="1634248"/>
          </a:xfrm>
          <a:prstGeom prst="rect">
            <a:avLst/>
          </a:prstGeom>
        </p:spPr>
      </p:pic>
    </p:spTree>
    <p:extLst>
      <p:ext uri="{BB962C8B-B14F-4D97-AF65-F5344CB8AC3E}">
        <p14:creationId xmlns:p14="http://schemas.microsoft.com/office/powerpoint/2010/main" val="349890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923330"/>
          </a:xfrm>
          <a:prstGeom prst="rect">
            <a:avLst/>
          </a:prstGeom>
        </p:spPr>
        <p:txBody>
          <a:bodyPr>
            <a:spAutoFit/>
          </a:bodyPr>
          <a:lstStyle/>
          <a:p>
            <a:r>
              <a:rPr lang="en-GB" dirty="0"/>
              <a:t>https://aclgateway.islington.gov.uk/pluginfile.php/25398/block_html/content/Safeguarding%20with%20subtitles.mp4</a:t>
            </a:r>
          </a:p>
        </p:txBody>
      </p:sp>
    </p:spTree>
    <p:extLst>
      <p:ext uri="{BB962C8B-B14F-4D97-AF65-F5344CB8AC3E}">
        <p14:creationId xmlns:p14="http://schemas.microsoft.com/office/powerpoint/2010/main" val="12528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347" t="36525" r="8546" b="5792"/>
          <a:stretch/>
        </p:blipFill>
        <p:spPr>
          <a:xfrm>
            <a:off x="482885" y="945222"/>
            <a:ext cx="11275888" cy="4981965"/>
          </a:xfrm>
          <a:prstGeom prst="rect">
            <a:avLst/>
          </a:prstGeom>
        </p:spPr>
      </p:pic>
    </p:spTree>
    <p:extLst>
      <p:ext uri="{BB962C8B-B14F-4D97-AF65-F5344CB8AC3E}">
        <p14:creationId xmlns:p14="http://schemas.microsoft.com/office/powerpoint/2010/main" val="60566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2709" y="347627"/>
            <a:ext cx="7572054" cy="6063198"/>
          </a:xfrm>
          <a:prstGeom prst="rect">
            <a:avLst/>
          </a:prstGeom>
        </p:spPr>
        <p:txBody>
          <a:bodyPr wrap="square">
            <a:spAutoFit/>
          </a:bodyPr>
          <a:lstStyle/>
          <a:p>
            <a:pPr algn="ctr"/>
            <a:r>
              <a:rPr lang="en-GB" sz="2800" dirty="0">
                <a:solidFill>
                  <a:srgbClr val="00B050"/>
                </a:solidFill>
              </a:rPr>
              <a:t>Information Advice and </a:t>
            </a:r>
            <a:r>
              <a:rPr lang="en-GB" sz="2800" dirty="0" smtClean="0">
                <a:solidFill>
                  <a:srgbClr val="00B050"/>
                </a:solidFill>
              </a:rPr>
              <a:t>Guidance</a:t>
            </a:r>
          </a:p>
          <a:p>
            <a:pPr algn="ctr"/>
            <a:r>
              <a:rPr lang="en-GB" dirty="0"/>
              <a:t>I</a:t>
            </a:r>
            <a:r>
              <a:rPr lang="en-GB" dirty="0" smtClean="0"/>
              <a:t>AG </a:t>
            </a:r>
            <a:r>
              <a:rPr lang="en-GB" dirty="0"/>
              <a:t>one-on-one sessions (by appointment only) </a:t>
            </a:r>
          </a:p>
          <a:p>
            <a:r>
              <a:rPr lang="en-GB" dirty="0"/>
              <a:t>This term we are offering Information Advice and Guidance session online Monday afternoons from 1.00 – 4.00pm and Wednesday mornings from 9.30 – 12.30</a:t>
            </a:r>
            <a:r>
              <a:rPr lang="en-GB" dirty="0" smtClean="0"/>
              <a:t>.</a:t>
            </a:r>
          </a:p>
          <a:p>
            <a:endParaRPr lang="en-GB" dirty="0"/>
          </a:p>
          <a:p>
            <a:r>
              <a:rPr lang="en-GB" dirty="0"/>
              <a:t>To book an appointment contact Alison Moore 07808879044 or email </a:t>
            </a:r>
            <a:r>
              <a:rPr lang="en-GB" dirty="0" smtClean="0"/>
              <a:t>Alison.Moore@islington.gov.uk</a:t>
            </a:r>
          </a:p>
          <a:p>
            <a:endParaRPr lang="en-GB" dirty="0"/>
          </a:p>
          <a:p>
            <a:r>
              <a:rPr lang="en-GB" dirty="0"/>
              <a:t>At Islington Adult Community Learning we are committed to providing you with high quality information and advice about learning opportunities with us. We will also signpost you to other agencies like the National Careers Service, which offers free guidance to adults relating to learning and work.</a:t>
            </a:r>
            <a:endParaRPr lang="en-GB" dirty="0" smtClean="0"/>
          </a:p>
          <a:p>
            <a:endParaRPr lang="en-GB" dirty="0"/>
          </a:p>
          <a:p>
            <a:r>
              <a:rPr lang="en-GB" dirty="0" smtClean="0"/>
              <a:t>The </a:t>
            </a:r>
            <a:r>
              <a:rPr lang="en-GB" dirty="0"/>
              <a:t>IAG service at Islington Adult Community Learning gives you the opportunity to have a confidential  1- 1 appointment with a  qualified advisor absolutely free if you are an Islington resident in receipt of benefits.  Sessions can last up to an hour and are designed to help you to give you the opportunity to move forward with your employment, education and training.</a:t>
            </a:r>
          </a:p>
        </p:txBody>
      </p:sp>
    </p:spTree>
    <p:extLst>
      <p:ext uri="{BB962C8B-B14F-4D97-AF65-F5344CB8AC3E}">
        <p14:creationId xmlns:p14="http://schemas.microsoft.com/office/powerpoint/2010/main" val="3179758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923330"/>
          </a:xfrm>
          <a:prstGeom prst="rect">
            <a:avLst/>
          </a:prstGeom>
        </p:spPr>
        <p:txBody>
          <a:bodyPr>
            <a:spAutoFit/>
          </a:bodyPr>
          <a:lstStyle/>
          <a:p>
            <a:r>
              <a:rPr lang="en-GB" dirty="0"/>
              <a:t>https://aclgateway.islington.gov.uk/pluginfile.php/3944/mod_page/content/38/Information%20Advice%20and%20Guidance%20BSL%20in%20vision.mp4</a:t>
            </a:r>
          </a:p>
        </p:txBody>
      </p:sp>
    </p:spTree>
    <p:extLst>
      <p:ext uri="{BB962C8B-B14F-4D97-AF65-F5344CB8AC3E}">
        <p14:creationId xmlns:p14="http://schemas.microsoft.com/office/powerpoint/2010/main" val="281030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030744"/>
            <a:ext cx="6904232" cy="2308324"/>
          </a:xfrm>
          <a:prstGeom prst="rect">
            <a:avLst/>
          </a:prstGeom>
          <a:noFill/>
        </p:spPr>
        <p:txBody>
          <a:bodyPr wrap="square" rtlCol="0">
            <a:spAutoFit/>
          </a:bodyPr>
          <a:lstStyle/>
          <a:p>
            <a:r>
              <a:rPr lang="en-GB" sz="4800" dirty="0" smtClean="0">
                <a:solidFill>
                  <a:srgbClr val="00B050"/>
                </a:solidFill>
              </a:rPr>
              <a:t>Homework</a:t>
            </a:r>
            <a:r>
              <a:rPr lang="en-GB" sz="4800" dirty="0" smtClean="0">
                <a:solidFill>
                  <a:srgbClr val="00B050"/>
                </a:solidFill>
              </a:rPr>
              <a:t>: </a:t>
            </a:r>
          </a:p>
          <a:p>
            <a:r>
              <a:rPr lang="en-GB" sz="4800" dirty="0" smtClean="0">
                <a:solidFill>
                  <a:srgbClr val="00B050"/>
                </a:solidFill>
              </a:rPr>
              <a:t>Complete ILP &amp;</a:t>
            </a:r>
            <a:r>
              <a:rPr lang="en-GB" sz="4800" dirty="0" smtClean="0">
                <a:solidFill>
                  <a:srgbClr val="00B050"/>
                </a:solidFill>
              </a:rPr>
              <a:t> </a:t>
            </a:r>
            <a:endParaRPr lang="en-GB" sz="4800" dirty="0" smtClean="0">
              <a:solidFill>
                <a:srgbClr val="00B050"/>
              </a:solidFill>
            </a:endParaRPr>
          </a:p>
          <a:p>
            <a:r>
              <a:rPr lang="en-GB" sz="4800" dirty="0" smtClean="0">
                <a:solidFill>
                  <a:srgbClr val="00B050"/>
                </a:solidFill>
              </a:rPr>
              <a:t>Read Student Handbook</a:t>
            </a:r>
            <a:endParaRPr lang="en-GB" sz="4800" dirty="0">
              <a:solidFill>
                <a:srgbClr val="00B050"/>
              </a:solidFill>
            </a:endParaRPr>
          </a:p>
        </p:txBody>
      </p:sp>
    </p:spTree>
    <p:extLst>
      <p:ext uri="{BB962C8B-B14F-4D97-AF65-F5344CB8AC3E}">
        <p14:creationId xmlns:p14="http://schemas.microsoft.com/office/powerpoint/2010/main" val="176115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288" y="1097621"/>
            <a:ext cx="8596668" cy="3726095"/>
          </a:xfrm>
        </p:spPr>
        <p:txBody>
          <a:bodyPr>
            <a:normAutofit/>
          </a:bodyPr>
          <a:lstStyle/>
          <a:p>
            <a:pPr algn="ctr"/>
            <a:r>
              <a:rPr lang="en-GB" dirty="0"/>
              <a:t/>
            </a:r>
            <a:br>
              <a:rPr lang="en-GB" dirty="0"/>
            </a:br>
            <a:r>
              <a:rPr lang="en-GB" dirty="0"/>
              <a:t/>
            </a:r>
            <a:br>
              <a:rPr lang="en-GB" dirty="0"/>
            </a:br>
            <a:r>
              <a:rPr lang="en-GB" dirty="0" smtClean="0"/>
              <a:t>My name:   </a:t>
            </a:r>
            <a:br>
              <a:rPr lang="en-GB" dirty="0" smtClean="0"/>
            </a:br>
            <a:r>
              <a:rPr lang="en-GB" sz="6000" dirty="0" smtClean="0">
                <a:solidFill>
                  <a:srgbClr val="00B050"/>
                </a:solidFill>
              </a:rPr>
              <a:t>Hasan Shah</a:t>
            </a:r>
            <a:endParaRPr lang="en-GB" sz="6000" dirty="0">
              <a:solidFill>
                <a:srgbClr val="00B050"/>
              </a:solidFill>
            </a:endParaRPr>
          </a:p>
        </p:txBody>
      </p:sp>
    </p:spTree>
    <p:extLst>
      <p:ext uri="{BB962C8B-B14F-4D97-AF65-F5344CB8AC3E}">
        <p14:creationId xmlns:p14="http://schemas.microsoft.com/office/powerpoint/2010/main" val="1944862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230" y="2699804"/>
            <a:ext cx="4279186" cy="1200329"/>
          </a:xfrm>
          <a:prstGeom prst="rect">
            <a:avLst/>
          </a:prstGeom>
        </p:spPr>
        <p:txBody>
          <a:bodyPr wrap="square">
            <a:spAutoFit/>
          </a:bodyPr>
          <a:lstStyle/>
          <a:p>
            <a:pPr algn="ctr"/>
            <a:r>
              <a:rPr lang="en-US" sz="7200" b="1" dirty="0">
                <a:solidFill>
                  <a:srgbClr val="00B050"/>
                </a:solidFill>
                <a:latin typeface="Calibri Light" panose="020F0302020204030204"/>
              </a:rPr>
              <a:t>The end</a:t>
            </a:r>
            <a:endParaRPr lang="en-GB" sz="7200" b="1" dirty="0">
              <a:solidFill>
                <a:srgbClr val="00B050"/>
              </a:solidFill>
            </a:endParaRPr>
          </a:p>
        </p:txBody>
      </p:sp>
    </p:spTree>
    <p:extLst>
      <p:ext uri="{BB962C8B-B14F-4D97-AF65-F5344CB8AC3E}">
        <p14:creationId xmlns:p14="http://schemas.microsoft.com/office/powerpoint/2010/main" val="2808949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080" y="169525"/>
            <a:ext cx="8722759" cy="646331"/>
          </a:xfrm>
          <a:prstGeom prst="rect">
            <a:avLst/>
          </a:prstGeom>
          <a:noFill/>
        </p:spPr>
        <p:txBody>
          <a:bodyPr wrap="square" rtlCol="0">
            <a:spAutoFit/>
          </a:bodyPr>
          <a:lstStyle/>
          <a:p>
            <a:r>
              <a:rPr lang="en-GB" sz="3600" dirty="0" smtClean="0">
                <a:solidFill>
                  <a:srgbClr val="92D050"/>
                </a:solidFill>
              </a:rPr>
              <a:t>Session 1:</a:t>
            </a:r>
            <a:endParaRPr lang="en-GB" sz="3600" dirty="0">
              <a:solidFill>
                <a:srgbClr val="92D050"/>
              </a:solidFill>
            </a:endParaRPr>
          </a:p>
        </p:txBody>
      </p:sp>
      <p:sp>
        <p:nvSpPr>
          <p:cNvPr id="3" name="TextBox 2"/>
          <p:cNvSpPr txBox="1"/>
          <p:nvPr/>
        </p:nvSpPr>
        <p:spPr>
          <a:xfrm>
            <a:off x="2214080" y="1027415"/>
            <a:ext cx="7233007" cy="7478970"/>
          </a:xfrm>
          <a:prstGeom prst="rect">
            <a:avLst/>
          </a:prstGeom>
          <a:noFill/>
        </p:spPr>
        <p:txBody>
          <a:bodyPr wrap="square" rtlCol="0">
            <a:spAutoFit/>
          </a:bodyPr>
          <a:lstStyle/>
          <a:p>
            <a:r>
              <a:rPr lang="en-GB" sz="2400" dirty="0" smtClean="0"/>
              <a:t>Aims: Course Induction</a:t>
            </a:r>
          </a:p>
          <a:p>
            <a:endParaRPr lang="en-GB" sz="2400" dirty="0"/>
          </a:p>
          <a:p>
            <a:r>
              <a:rPr lang="en-GB" sz="2400" dirty="0" smtClean="0"/>
              <a:t>Objectives: by the end of the session, you will be </a:t>
            </a:r>
            <a:r>
              <a:rPr lang="en-GB" sz="2400" dirty="0"/>
              <a:t>aware </a:t>
            </a:r>
            <a:r>
              <a:rPr lang="en-GB" sz="2400" dirty="0" smtClean="0"/>
              <a:t>of:</a:t>
            </a:r>
          </a:p>
          <a:p>
            <a:endParaRPr lang="en-GB" sz="2400" dirty="0" smtClean="0"/>
          </a:p>
          <a:p>
            <a:pPr marL="1657350" lvl="3" indent="-285750">
              <a:buFont typeface="Wingdings" panose="05000000000000000000" pitchFamily="2" charset="2"/>
              <a:buChar char="Ø"/>
            </a:pPr>
            <a:r>
              <a:rPr lang="en-GB" sz="2400" dirty="0" smtClean="0"/>
              <a:t>Online session start time</a:t>
            </a:r>
            <a:r>
              <a:rPr lang="en-GB" sz="2400" dirty="0"/>
              <a:t> </a:t>
            </a:r>
            <a:r>
              <a:rPr lang="en-GB" sz="2400" dirty="0" smtClean="0"/>
              <a:t>and term dates.</a:t>
            </a:r>
          </a:p>
          <a:p>
            <a:pPr marL="1657350" lvl="3" indent="-285750">
              <a:buFont typeface="Wingdings" panose="05000000000000000000" pitchFamily="2" charset="2"/>
              <a:buChar char="Ø"/>
            </a:pPr>
            <a:endParaRPr lang="en-GB" sz="2400" dirty="0"/>
          </a:p>
          <a:p>
            <a:pPr marL="1657350" lvl="3" indent="-285750">
              <a:buFont typeface="Wingdings" panose="05000000000000000000" pitchFamily="2" charset="2"/>
              <a:buChar char="Ø"/>
            </a:pPr>
            <a:r>
              <a:rPr lang="en-GB" sz="2400" dirty="0"/>
              <a:t>Online Learning Class </a:t>
            </a:r>
            <a:r>
              <a:rPr lang="en-GB" sz="2400" dirty="0" smtClean="0"/>
              <a:t>Rules</a:t>
            </a:r>
          </a:p>
          <a:p>
            <a:pPr lvl="3"/>
            <a:r>
              <a:rPr lang="en-GB" sz="2400" dirty="0" smtClean="0"/>
              <a:t> </a:t>
            </a:r>
            <a:endParaRPr lang="en-GB" sz="2400" dirty="0"/>
          </a:p>
          <a:p>
            <a:pPr marL="1657350" lvl="3" indent="-285750">
              <a:buFont typeface="Wingdings" panose="05000000000000000000" pitchFamily="2" charset="2"/>
              <a:buChar char="Ø"/>
            </a:pPr>
            <a:r>
              <a:rPr lang="en-GB" sz="2400" dirty="0" smtClean="0"/>
              <a:t>Health and Safety guidance</a:t>
            </a:r>
          </a:p>
          <a:p>
            <a:pPr lvl="3"/>
            <a:endParaRPr lang="en-GB" sz="2400" dirty="0"/>
          </a:p>
          <a:p>
            <a:pPr marL="1657350" lvl="3" indent="-285750">
              <a:buFont typeface="Wingdings" panose="05000000000000000000" pitchFamily="2" charset="2"/>
              <a:buChar char="Ø"/>
            </a:pPr>
            <a:r>
              <a:rPr lang="en-GB" sz="2400" dirty="0" smtClean="0"/>
              <a:t>Adult Community Learning (ACL) Courses</a:t>
            </a:r>
          </a:p>
          <a:p>
            <a:endParaRPr lang="en-GB" dirty="0" smtClean="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smtClean="0"/>
          </a:p>
          <a:p>
            <a:endParaRPr lang="en-GB" dirty="0" smtClean="0"/>
          </a:p>
          <a:p>
            <a:endParaRPr lang="en-GB" dirty="0"/>
          </a:p>
          <a:p>
            <a:pPr marL="285750" indent="-285750">
              <a:buFont typeface="Wingdings" panose="05000000000000000000" pitchFamily="2" charset="2"/>
              <a:buChar char="Ø"/>
            </a:pPr>
            <a:endParaRPr lang="en-GB" dirty="0" smtClean="0"/>
          </a:p>
        </p:txBody>
      </p:sp>
    </p:spTree>
    <p:extLst>
      <p:ext uri="{BB962C8B-B14F-4D97-AF65-F5344CB8AC3E}">
        <p14:creationId xmlns:p14="http://schemas.microsoft.com/office/powerpoint/2010/main" val="187551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788" y="2784297"/>
            <a:ext cx="6036067" cy="923330"/>
          </a:xfrm>
          <a:prstGeom prst="rect">
            <a:avLst/>
          </a:prstGeom>
          <a:noFill/>
        </p:spPr>
        <p:txBody>
          <a:bodyPr wrap="square" rtlCol="0">
            <a:spAutoFit/>
          </a:bodyPr>
          <a:lstStyle/>
          <a:p>
            <a:pPr algn="ctr"/>
            <a:r>
              <a:rPr lang="en-GB" sz="5400" dirty="0" smtClean="0">
                <a:solidFill>
                  <a:srgbClr val="00B050"/>
                </a:solidFill>
              </a:rPr>
              <a:t>Introductions</a:t>
            </a:r>
            <a:endParaRPr lang="en-GB" sz="5400" dirty="0">
              <a:solidFill>
                <a:srgbClr val="00B050"/>
              </a:solidFill>
            </a:endParaRPr>
          </a:p>
        </p:txBody>
      </p:sp>
    </p:spTree>
    <p:extLst>
      <p:ext uri="{BB962C8B-B14F-4D97-AF65-F5344CB8AC3E}">
        <p14:creationId xmlns:p14="http://schemas.microsoft.com/office/powerpoint/2010/main" val="100891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8239" y="1222626"/>
            <a:ext cx="6190178" cy="5293757"/>
          </a:xfrm>
          <a:prstGeom prst="rect">
            <a:avLst/>
          </a:prstGeom>
          <a:noFill/>
        </p:spPr>
        <p:txBody>
          <a:bodyPr wrap="square" rtlCol="0">
            <a:spAutoFit/>
          </a:bodyPr>
          <a:lstStyle/>
          <a:p>
            <a:r>
              <a:rPr lang="en-GB" sz="4000" dirty="0" smtClean="0"/>
              <a:t>Functional Skill Maths E3  Monday 1pm – 3pm</a:t>
            </a:r>
          </a:p>
          <a:p>
            <a:r>
              <a:rPr lang="en-GB" sz="4000" dirty="0" smtClean="0"/>
              <a:t> </a:t>
            </a:r>
            <a:endParaRPr lang="en-GB" sz="4000" dirty="0"/>
          </a:p>
          <a:p>
            <a:r>
              <a:rPr lang="en-GB" sz="4000" dirty="0"/>
              <a:t>Functional Skill Maths </a:t>
            </a:r>
            <a:r>
              <a:rPr lang="en-GB" sz="4000" dirty="0" smtClean="0"/>
              <a:t>L1  Tuesday </a:t>
            </a:r>
            <a:r>
              <a:rPr lang="en-GB" sz="4000" dirty="0"/>
              <a:t>10am – 12pm</a:t>
            </a:r>
          </a:p>
          <a:p>
            <a:endParaRPr lang="en-GB" sz="4000" dirty="0" smtClean="0"/>
          </a:p>
          <a:p>
            <a:r>
              <a:rPr lang="en-GB" sz="4000" dirty="0"/>
              <a:t>Functional Skill Maths </a:t>
            </a:r>
            <a:r>
              <a:rPr lang="en-GB" sz="4000" dirty="0" smtClean="0"/>
              <a:t>L2  Tuesday </a:t>
            </a:r>
            <a:r>
              <a:rPr lang="en-GB" sz="4000" dirty="0"/>
              <a:t>1pm – 3pm</a:t>
            </a:r>
          </a:p>
          <a:p>
            <a:endParaRPr lang="en-GB" dirty="0"/>
          </a:p>
        </p:txBody>
      </p:sp>
      <p:sp>
        <p:nvSpPr>
          <p:cNvPr id="4" name="Rectangle 3"/>
          <p:cNvSpPr/>
          <p:nvPr/>
        </p:nvSpPr>
        <p:spPr>
          <a:xfrm>
            <a:off x="4363971" y="354138"/>
            <a:ext cx="3258713" cy="523220"/>
          </a:xfrm>
          <a:prstGeom prst="rect">
            <a:avLst/>
          </a:prstGeom>
        </p:spPr>
        <p:txBody>
          <a:bodyPr wrap="none">
            <a:spAutoFit/>
          </a:bodyPr>
          <a:lstStyle/>
          <a:p>
            <a:r>
              <a:rPr lang="en-GB" sz="2800" dirty="0">
                <a:solidFill>
                  <a:srgbClr val="00B050"/>
                </a:solidFill>
              </a:rPr>
              <a:t>Start/Finish </a:t>
            </a:r>
            <a:r>
              <a:rPr lang="en-GB" sz="2800" dirty="0" smtClean="0">
                <a:solidFill>
                  <a:srgbClr val="00B050"/>
                </a:solidFill>
              </a:rPr>
              <a:t>Times:</a:t>
            </a:r>
            <a:endParaRPr lang="en-GB" sz="2800" dirty="0">
              <a:solidFill>
                <a:srgbClr val="00B050"/>
              </a:solidFill>
            </a:endParaRPr>
          </a:p>
        </p:txBody>
      </p:sp>
    </p:spTree>
    <p:extLst>
      <p:ext uri="{BB962C8B-B14F-4D97-AF65-F5344CB8AC3E}">
        <p14:creationId xmlns:p14="http://schemas.microsoft.com/office/powerpoint/2010/main" val="328091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7012" y="3842535"/>
            <a:ext cx="7926512" cy="646331"/>
          </a:xfrm>
          <a:prstGeom prst="rect">
            <a:avLst/>
          </a:prstGeom>
          <a:noFill/>
        </p:spPr>
        <p:txBody>
          <a:bodyPr wrap="square" rtlCol="0">
            <a:spAutoFit/>
          </a:bodyPr>
          <a:lstStyle/>
          <a:p>
            <a:r>
              <a:rPr lang="en-GB" dirty="0"/>
              <a:t/>
            </a:r>
            <a:br>
              <a:rPr lang="en-GB" dirty="0"/>
            </a:br>
            <a:endParaRPr lang="en-GB" dirty="0"/>
          </a:p>
        </p:txBody>
      </p:sp>
      <p:sp>
        <p:nvSpPr>
          <p:cNvPr id="5" name="TextBox 4"/>
          <p:cNvSpPr txBox="1"/>
          <p:nvPr/>
        </p:nvSpPr>
        <p:spPr>
          <a:xfrm>
            <a:off x="1664413" y="2165376"/>
            <a:ext cx="9010435" cy="3662541"/>
          </a:xfrm>
          <a:prstGeom prst="rect">
            <a:avLst/>
          </a:prstGeom>
          <a:noFill/>
        </p:spPr>
        <p:txBody>
          <a:bodyPr wrap="square" rtlCol="0">
            <a:spAutoFit/>
          </a:bodyPr>
          <a:lstStyle/>
          <a:p>
            <a:pPr lvl="0"/>
            <a:r>
              <a:rPr lang="en-GB" sz="4000" dirty="0" smtClean="0"/>
              <a:t>Maths </a:t>
            </a:r>
            <a:r>
              <a:rPr lang="en-GB" sz="4000" dirty="0"/>
              <a:t>E3, Mon; 26/04 – </a:t>
            </a:r>
            <a:r>
              <a:rPr lang="en-GB" sz="4000" dirty="0" smtClean="0"/>
              <a:t>12/07/21</a:t>
            </a:r>
          </a:p>
          <a:p>
            <a:pPr lvl="0"/>
            <a:endParaRPr lang="en-GB" sz="4000" dirty="0"/>
          </a:p>
          <a:p>
            <a:pPr lvl="0"/>
            <a:r>
              <a:rPr lang="en-GB" sz="4000" dirty="0" smtClean="0"/>
              <a:t>Maths </a:t>
            </a:r>
            <a:r>
              <a:rPr lang="en-GB" sz="4000" dirty="0"/>
              <a:t>L1, Tue 10-12; 27/04 – </a:t>
            </a:r>
            <a:r>
              <a:rPr lang="en-GB" sz="4000" dirty="0" smtClean="0"/>
              <a:t>13/07/21</a:t>
            </a:r>
          </a:p>
          <a:p>
            <a:pPr lvl="0"/>
            <a:endParaRPr lang="en-GB" sz="4000" dirty="0"/>
          </a:p>
          <a:p>
            <a:r>
              <a:rPr lang="en-GB" sz="4000" dirty="0" smtClean="0"/>
              <a:t>Maths </a:t>
            </a:r>
            <a:r>
              <a:rPr lang="en-GB" sz="4000" dirty="0"/>
              <a:t>L2. </a:t>
            </a:r>
            <a:r>
              <a:rPr lang="en-GB" sz="4000" dirty="0" smtClean="0"/>
              <a:t>Tue </a:t>
            </a:r>
            <a:r>
              <a:rPr lang="en-GB" sz="4000" dirty="0"/>
              <a:t>1-3; 27/04 – </a:t>
            </a:r>
            <a:r>
              <a:rPr lang="en-GB" sz="4000" dirty="0" smtClean="0"/>
              <a:t>13/07/21</a:t>
            </a:r>
          </a:p>
          <a:p>
            <a:endParaRPr lang="en-GB" sz="3200" dirty="0">
              <a:solidFill>
                <a:srgbClr val="00B050"/>
              </a:solidFill>
            </a:endParaRPr>
          </a:p>
        </p:txBody>
      </p:sp>
      <p:sp>
        <p:nvSpPr>
          <p:cNvPr id="6" name="TextBox 5"/>
          <p:cNvSpPr txBox="1"/>
          <p:nvPr/>
        </p:nvSpPr>
        <p:spPr>
          <a:xfrm>
            <a:off x="3236359" y="1031808"/>
            <a:ext cx="5198723" cy="707886"/>
          </a:xfrm>
          <a:prstGeom prst="rect">
            <a:avLst/>
          </a:prstGeom>
          <a:noFill/>
        </p:spPr>
        <p:txBody>
          <a:bodyPr wrap="square" rtlCol="0">
            <a:spAutoFit/>
          </a:bodyPr>
          <a:lstStyle/>
          <a:p>
            <a:pPr algn="ctr"/>
            <a:r>
              <a:rPr lang="en-GB" sz="4000" dirty="0" smtClean="0">
                <a:solidFill>
                  <a:srgbClr val="00B050"/>
                </a:solidFill>
              </a:rPr>
              <a:t>Summer Term 2021</a:t>
            </a:r>
            <a:endParaRPr lang="en-GB" sz="4000" dirty="0">
              <a:solidFill>
                <a:srgbClr val="00B050"/>
              </a:solidFill>
            </a:endParaRPr>
          </a:p>
        </p:txBody>
      </p:sp>
    </p:spTree>
    <p:extLst>
      <p:ext uri="{BB962C8B-B14F-4D97-AF65-F5344CB8AC3E}">
        <p14:creationId xmlns:p14="http://schemas.microsoft.com/office/powerpoint/2010/main" val="386007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8050" y="878441"/>
            <a:ext cx="8989888" cy="5909310"/>
          </a:xfrm>
          <a:prstGeom prst="rect">
            <a:avLst/>
          </a:prstGeom>
          <a:noFill/>
        </p:spPr>
        <p:txBody>
          <a:bodyPr wrap="square" rtlCol="0">
            <a:spAutoFit/>
          </a:bodyPr>
          <a:lstStyle/>
          <a:p>
            <a:r>
              <a:rPr lang="en-GB" sz="2800" b="1" u="sng" dirty="0" smtClean="0">
                <a:solidFill>
                  <a:srgbClr val="00B050"/>
                </a:solidFill>
              </a:rPr>
              <a:t>ACL:</a:t>
            </a:r>
          </a:p>
          <a:p>
            <a:r>
              <a:rPr lang="en-GB" sz="3600" b="1" u="sng" dirty="0" smtClean="0">
                <a:solidFill>
                  <a:srgbClr val="00B050"/>
                </a:solidFill>
              </a:rPr>
              <a:t>Autumn Term</a:t>
            </a:r>
            <a:r>
              <a:rPr lang="en-GB" sz="3600" b="1" dirty="0" smtClean="0">
                <a:solidFill>
                  <a:srgbClr val="00B050"/>
                </a:solidFill>
              </a:rPr>
              <a:t>:</a:t>
            </a:r>
            <a:r>
              <a:rPr lang="en-GB" sz="3600" dirty="0"/>
              <a:t> 13/09/21 – 10/12/21 </a:t>
            </a:r>
          </a:p>
          <a:p>
            <a:r>
              <a:rPr lang="en-GB" sz="3600" dirty="0"/>
              <a:t>Half Term 25/10/21 to </a:t>
            </a:r>
            <a:r>
              <a:rPr lang="en-GB" sz="3600" dirty="0" smtClean="0"/>
              <a:t>29/10/21</a:t>
            </a:r>
          </a:p>
          <a:p>
            <a:endParaRPr lang="en-GB" sz="3600" dirty="0"/>
          </a:p>
          <a:p>
            <a:r>
              <a:rPr lang="en-GB" sz="3600" b="1" u="sng" dirty="0">
                <a:solidFill>
                  <a:srgbClr val="00B050"/>
                </a:solidFill>
              </a:rPr>
              <a:t>Spring </a:t>
            </a:r>
            <a:r>
              <a:rPr lang="en-GB" sz="3600" b="1" u="sng" dirty="0" smtClean="0">
                <a:solidFill>
                  <a:srgbClr val="00B050"/>
                </a:solidFill>
              </a:rPr>
              <a:t>Term</a:t>
            </a:r>
            <a:r>
              <a:rPr lang="en-GB" sz="3600" b="1" dirty="0" smtClean="0">
                <a:solidFill>
                  <a:srgbClr val="00B050"/>
                </a:solidFill>
              </a:rPr>
              <a:t>:</a:t>
            </a:r>
            <a:r>
              <a:rPr lang="en-GB" sz="3600" dirty="0"/>
              <a:t> 10/01/22– 01/04/22  </a:t>
            </a:r>
          </a:p>
          <a:p>
            <a:r>
              <a:rPr lang="en-GB" sz="3600" dirty="0"/>
              <a:t>Half Term 14/02/22 – 18/02/22</a:t>
            </a:r>
            <a:br>
              <a:rPr lang="en-GB" sz="3600" dirty="0"/>
            </a:br>
            <a:endParaRPr lang="en-GB" sz="3600" dirty="0"/>
          </a:p>
          <a:p>
            <a:r>
              <a:rPr lang="en-GB" sz="3600" b="1" u="sng" dirty="0">
                <a:solidFill>
                  <a:srgbClr val="00B050"/>
                </a:solidFill>
              </a:rPr>
              <a:t>Summer </a:t>
            </a:r>
            <a:r>
              <a:rPr lang="en-GB" sz="3600" b="1" u="sng" dirty="0" smtClean="0">
                <a:solidFill>
                  <a:srgbClr val="00B050"/>
                </a:solidFill>
              </a:rPr>
              <a:t>Term</a:t>
            </a:r>
            <a:r>
              <a:rPr lang="en-GB" sz="3600" b="1" dirty="0" smtClean="0">
                <a:solidFill>
                  <a:srgbClr val="00B050"/>
                </a:solidFill>
              </a:rPr>
              <a:t>:</a:t>
            </a:r>
            <a:r>
              <a:rPr lang="en-GB" sz="3600" dirty="0"/>
              <a:t> 25/04/22 – 15/07/22 </a:t>
            </a:r>
          </a:p>
          <a:p>
            <a:r>
              <a:rPr lang="en-GB" sz="3600" dirty="0"/>
              <a:t>May Day Bank Holiday 02/05/22 </a:t>
            </a:r>
          </a:p>
          <a:p>
            <a:r>
              <a:rPr lang="en-GB" sz="3600" dirty="0"/>
              <a:t>Half Term 30/05/22 - 03/06/22</a:t>
            </a:r>
          </a:p>
          <a:p>
            <a:endParaRPr lang="en-GB" dirty="0"/>
          </a:p>
        </p:txBody>
      </p:sp>
    </p:spTree>
    <p:extLst>
      <p:ext uri="{BB962C8B-B14F-4D97-AF65-F5344CB8AC3E}">
        <p14:creationId xmlns:p14="http://schemas.microsoft.com/office/powerpoint/2010/main" val="3867128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1413" y="1890444"/>
            <a:ext cx="7541230" cy="3600986"/>
          </a:xfrm>
          <a:prstGeom prst="rect">
            <a:avLst/>
          </a:prstGeom>
          <a:noFill/>
        </p:spPr>
        <p:txBody>
          <a:bodyPr wrap="square" rtlCol="0">
            <a:spAutoFit/>
          </a:bodyPr>
          <a:lstStyle/>
          <a:p>
            <a:r>
              <a:rPr lang="en-GB" sz="3200" i="1" dirty="0" smtClean="0"/>
              <a:t>“Functional skills are practical skills in   English, mathematics and information and communication technology (ICT) that allow individuals to operate confidently, effectively and independently in life and work.” </a:t>
            </a:r>
          </a:p>
          <a:p>
            <a:endParaRPr lang="en-GB" b="1" i="1" dirty="0" smtClean="0"/>
          </a:p>
          <a:p>
            <a:r>
              <a:rPr lang="en-GB" b="1" i="1" dirty="0" smtClean="0"/>
              <a:t>Department </a:t>
            </a:r>
            <a:r>
              <a:rPr lang="en-GB" b="1" i="1" dirty="0"/>
              <a:t>for Education and Skills</a:t>
            </a:r>
            <a:endParaRPr lang="en-GB" dirty="0"/>
          </a:p>
        </p:txBody>
      </p:sp>
      <p:sp>
        <p:nvSpPr>
          <p:cNvPr id="4" name="TextBox 3"/>
          <p:cNvSpPr txBox="1"/>
          <p:nvPr/>
        </p:nvSpPr>
        <p:spPr>
          <a:xfrm>
            <a:off x="3015465" y="924674"/>
            <a:ext cx="5861406" cy="646331"/>
          </a:xfrm>
          <a:prstGeom prst="rect">
            <a:avLst/>
          </a:prstGeom>
          <a:noFill/>
        </p:spPr>
        <p:txBody>
          <a:bodyPr wrap="square" rtlCol="0">
            <a:spAutoFit/>
          </a:bodyPr>
          <a:lstStyle/>
          <a:p>
            <a:r>
              <a:rPr lang="en-GB" sz="3600" dirty="0" smtClean="0">
                <a:solidFill>
                  <a:srgbClr val="00B050"/>
                </a:solidFill>
              </a:rPr>
              <a:t>What are: functional skills?</a:t>
            </a:r>
            <a:endParaRPr lang="en-GB" sz="3600" dirty="0">
              <a:solidFill>
                <a:srgbClr val="00B050"/>
              </a:solidFill>
            </a:endParaRPr>
          </a:p>
        </p:txBody>
      </p:sp>
    </p:spTree>
    <p:extLst>
      <p:ext uri="{BB962C8B-B14F-4D97-AF65-F5344CB8AC3E}">
        <p14:creationId xmlns:p14="http://schemas.microsoft.com/office/powerpoint/2010/main" val="2212558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566" y="904127"/>
            <a:ext cx="8779268" cy="4770537"/>
          </a:xfrm>
          <a:prstGeom prst="rect">
            <a:avLst/>
          </a:prstGeom>
          <a:noFill/>
        </p:spPr>
        <p:txBody>
          <a:bodyPr wrap="square" rtlCol="0">
            <a:spAutoFit/>
          </a:bodyPr>
          <a:lstStyle/>
          <a:p>
            <a:pPr algn="ctr"/>
            <a:r>
              <a:rPr lang="en-GB" sz="3200" dirty="0" smtClean="0">
                <a:solidFill>
                  <a:srgbClr val="00B050"/>
                </a:solidFill>
              </a:rPr>
              <a:t>Maths Topics</a:t>
            </a:r>
          </a:p>
          <a:p>
            <a:endParaRPr lang="en-GB" sz="2800" dirty="0">
              <a:solidFill>
                <a:srgbClr val="00B050"/>
              </a:solidFill>
            </a:endParaRPr>
          </a:p>
          <a:p>
            <a:r>
              <a:rPr lang="en-GB" sz="3200" dirty="0" smtClean="0">
                <a:solidFill>
                  <a:srgbClr val="00B050"/>
                </a:solidFill>
              </a:rPr>
              <a:t>Number: </a:t>
            </a:r>
            <a:r>
              <a:rPr lang="en-GB" dirty="0" smtClean="0"/>
              <a:t>Whole number, Calculations, Fractions, Decimals, Percentages, </a:t>
            </a:r>
            <a:r>
              <a:rPr lang="en-GB" dirty="0"/>
              <a:t>L</a:t>
            </a:r>
            <a:r>
              <a:rPr lang="en-GB" dirty="0" smtClean="0"/>
              <a:t>arge Numbers, </a:t>
            </a:r>
            <a:r>
              <a:rPr lang="en-GB" dirty="0"/>
              <a:t>Positive &amp; Negative </a:t>
            </a:r>
            <a:r>
              <a:rPr lang="en-GB" dirty="0" smtClean="0"/>
              <a:t>Numbers, Ratios, </a:t>
            </a:r>
            <a:r>
              <a:rPr lang="en-GB" dirty="0"/>
              <a:t>Equivalences</a:t>
            </a:r>
            <a:endParaRPr lang="en-GB" dirty="0" smtClean="0"/>
          </a:p>
          <a:p>
            <a:endParaRPr lang="en-GB" dirty="0" smtClean="0"/>
          </a:p>
          <a:p>
            <a:endParaRPr lang="en-GB" dirty="0"/>
          </a:p>
          <a:p>
            <a:r>
              <a:rPr lang="en-GB" sz="3200" dirty="0" smtClean="0">
                <a:solidFill>
                  <a:srgbClr val="00B050"/>
                </a:solidFill>
              </a:rPr>
              <a:t>Measure, Shape and Space: </a:t>
            </a:r>
            <a:r>
              <a:rPr lang="en-GB" dirty="0" smtClean="0"/>
              <a:t>Money, Time, </a:t>
            </a:r>
            <a:r>
              <a:rPr lang="en-GB" dirty="0"/>
              <a:t>Length, Weight, Capacity &amp; </a:t>
            </a:r>
            <a:r>
              <a:rPr lang="en-GB" dirty="0" smtClean="0"/>
              <a:t>Temperature,</a:t>
            </a:r>
            <a:r>
              <a:rPr lang="en-GB" dirty="0"/>
              <a:t> Compound </a:t>
            </a:r>
            <a:r>
              <a:rPr lang="en-GB" dirty="0" smtClean="0"/>
              <a:t>Measures, 2D </a:t>
            </a:r>
            <a:r>
              <a:rPr lang="en-GB" dirty="0"/>
              <a:t>&amp; 3D </a:t>
            </a:r>
            <a:r>
              <a:rPr lang="en-GB" dirty="0" smtClean="0"/>
              <a:t>Shapes, </a:t>
            </a:r>
            <a:r>
              <a:rPr lang="en-GB" dirty="0"/>
              <a:t>Positional </a:t>
            </a:r>
            <a:r>
              <a:rPr lang="en-GB" dirty="0" smtClean="0"/>
              <a:t>Vocabulary, </a:t>
            </a:r>
            <a:r>
              <a:rPr lang="en-GB" dirty="0"/>
              <a:t>Perimeter, Area &amp; </a:t>
            </a:r>
            <a:r>
              <a:rPr lang="en-GB" dirty="0" smtClean="0"/>
              <a:t>Volume, </a:t>
            </a:r>
          </a:p>
          <a:p>
            <a:endParaRPr lang="en-GB" dirty="0"/>
          </a:p>
          <a:p>
            <a:endParaRPr lang="en-GB" dirty="0"/>
          </a:p>
          <a:p>
            <a:r>
              <a:rPr lang="en-GB" sz="3200" dirty="0" smtClean="0">
                <a:solidFill>
                  <a:srgbClr val="00B050"/>
                </a:solidFill>
              </a:rPr>
              <a:t>Statistics and Data: </a:t>
            </a:r>
            <a:r>
              <a:rPr lang="en-GB" dirty="0" smtClean="0"/>
              <a:t>Recording Data, </a:t>
            </a:r>
            <a:r>
              <a:rPr lang="en-GB" dirty="0"/>
              <a:t>Discrete </a:t>
            </a:r>
            <a:r>
              <a:rPr lang="en-GB" dirty="0" smtClean="0"/>
              <a:t>Data, probability, Averages, Mean </a:t>
            </a:r>
            <a:r>
              <a:rPr lang="en-GB" dirty="0"/>
              <a:t>&amp; </a:t>
            </a:r>
            <a:r>
              <a:rPr lang="en-GB" dirty="0" smtClean="0"/>
              <a:t>Range, </a:t>
            </a:r>
            <a:r>
              <a:rPr lang="en-GB" dirty="0"/>
              <a:t>Tree Diagrams &amp; </a:t>
            </a:r>
            <a:r>
              <a:rPr lang="en-GB" dirty="0" smtClean="0"/>
              <a:t>Tables, Frequency Tables</a:t>
            </a:r>
            <a:endParaRPr lang="en-GB" dirty="0"/>
          </a:p>
        </p:txBody>
      </p:sp>
    </p:spTree>
    <p:extLst>
      <p:ext uri="{BB962C8B-B14F-4D97-AF65-F5344CB8AC3E}">
        <p14:creationId xmlns:p14="http://schemas.microsoft.com/office/powerpoint/2010/main" val="3552430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20D3A993405540A11CBD97E79E797C" ma:contentTypeVersion="9" ma:contentTypeDescription="Create a new document." ma:contentTypeScope="" ma:versionID="74c5a03ee02dc939a55442c147791062">
  <xsd:schema xmlns:xsd="http://www.w3.org/2001/XMLSchema" xmlns:xs="http://www.w3.org/2001/XMLSchema" xmlns:p="http://schemas.microsoft.com/office/2006/metadata/properties" xmlns:ns3="11285c81-d4d4-4f56-a3d8-62f0cf1bb4e7" xmlns:ns4="82f0da66-9a68-4f5f-b4d6-0bdb2f66063e" targetNamespace="http://schemas.microsoft.com/office/2006/metadata/properties" ma:root="true" ma:fieldsID="16b9d36696cc2acafc18523d6ee235b0" ns3:_="" ns4:_="">
    <xsd:import namespace="11285c81-d4d4-4f56-a3d8-62f0cf1bb4e7"/>
    <xsd:import namespace="82f0da66-9a68-4f5f-b4d6-0bdb2f6606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85c81-d4d4-4f56-a3d8-62f0cf1bb4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f0da66-9a68-4f5f-b4d6-0bdb2f6606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4C6B3-46A0-4894-9ABD-723D17298E7C}">
  <ds:schemaRefs>
    <ds:schemaRef ds:uri="11285c81-d4d4-4f56-a3d8-62f0cf1bb4e7"/>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82f0da66-9a68-4f5f-b4d6-0bdb2f66063e"/>
    <ds:schemaRef ds:uri="http://www.w3.org/XML/1998/namespace"/>
  </ds:schemaRefs>
</ds:datastoreItem>
</file>

<file path=customXml/itemProps2.xml><?xml version="1.0" encoding="utf-8"?>
<ds:datastoreItem xmlns:ds="http://schemas.openxmlformats.org/officeDocument/2006/customXml" ds:itemID="{CFB03B8E-80B8-48A4-8CAA-7707580FAC02}">
  <ds:schemaRefs>
    <ds:schemaRef ds:uri="http://schemas.microsoft.com/sharepoint/v3/contenttype/forms"/>
  </ds:schemaRefs>
</ds:datastoreItem>
</file>

<file path=customXml/itemProps3.xml><?xml version="1.0" encoding="utf-8"?>
<ds:datastoreItem xmlns:ds="http://schemas.openxmlformats.org/officeDocument/2006/customXml" ds:itemID="{7E3F08E4-9B94-43BA-ACEC-1604C8DA7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285c81-d4d4-4f56-a3d8-62f0cf1bb4e7"/>
    <ds:schemaRef ds:uri="82f0da66-9a68-4f5f-b4d6-0bdb2f6606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1056</TotalTime>
  <Words>718</Words>
  <Application>Microsoft Office PowerPoint</Application>
  <PresentationFormat>Widescreen</PresentationFormat>
  <Paragraphs>88</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Trebuchet MS</vt:lpstr>
      <vt:lpstr>Wingdings</vt:lpstr>
      <vt:lpstr>Wingdings 3</vt:lpstr>
      <vt:lpstr>Facet</vt:lpstr>
      <vt:lpstr>Welcome  Functional Skills Maths Level 2</vt:lpstr>
      <vt:lpstr>  My name:    Hasan Shah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Hasan</dc:creator>
  <cp:lastModifiedBy>Shah, Hasan</cp:lastModifiedBy>
  <cp:revision>68</cp:revision>
  <dcterms:created xsi:type="dcterms:W3CDTF">2021-04-21T15:33:42Z</dcterms:created>
  <dcterms:modified xsi:type="dcterms:W3CDTF">2021-05-02T23:07:52Z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0x0101002320D3A993405540A11CBD97E79E797C</vt:lpwstr>
  </property>
</Properties>
</file>