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Lst>
  <p:notesMasterIdLst>
    <p:notesMasterId r:id="rId18"/>
  </p:notesMasterIdLst>
  <p:sldIdLst>
    <p:sldId id="287" r:id="rId5"/>
    <p:sldId id="292" r:id="rId6"/>
    <p:sldId id="293" r:id="rId7"/>
    <p:sldId id="297" r:id="rId8"/>
    <p:sldId id="312" r:id="rId9"/>
    <p:sldId id="311" r:id="rId10"/>
    <p:sldId id="316" r:id="rId11"/>
    <p:sldId id="317" r:id="rId12"/>
    <p:sldId id="318" r:id="rId13"/>
    <p:sldId id="313" r:id="rId14"/>
    <p:sldId id="314" r:id="rId15"/>
    <p:sldId id="315"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CC"/>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95" d="100"/>
          <a:sy n="95" d="100"/>
        </p:scale>
        <p:origin x="81"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B02BF9-8160-4F38-8E9A-88B23B864298}" type="datetimeFigureOut">
              <a:rPr lang="en-GB" smtClean="0"/>
              <a:t>28/01/2021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0522F2-2974-4786-ACA5-8F19063A47AB}" type="slidenum">
              <a:rPr lang="en-GB" smtClean="0"/>
              <a:t>‹#›</a:t>
            </a:fld>
            <a:endParaRPr lang="en-GB"/>
          </a:p>
        </p:txBody>
      </p:sp>
    </p:spTree>
    <p:extLst>
      <p:ext uri="{BB962C8B-B14F-4D97-AF65-F5344CB8AC3E}">
        <p14:creationId xmlns:p14="http://schemas.microsoft.com/office/powerpoint/2010/main" val="4215573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676C0D44-374C-48B1-9DAA-D1E2896A4B15}" type="slidenum">
              <a:rPr lang="en-US" altLang="en-US" sz="1200" smtClean="0">
                <a:latin typeface="Lucida Grande" pitchFamily="-28" charset="0"/>
              </a:rPr>
              <a:pPr/>
              <a:t>1</a:t>
            </a:fld>
            <a:endParaRPr lang="en-US" altLang="en-US" sz="1200" smtClean="0">
              <a:latin typeface="Lucida Grande" pitchFamily="-28" charset="0"/>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This powerpoint was designed by Charlotte Hopkins and Natalie Palmen.</a:t>
            </a:r>
          </a:p>
          <a:p>
            <a:pPr eaLnBrk="1" hangingPunct="1"/>
            <a:endParaRPr lang="en-GB" altLang="en-US" smtClean="0"/>
          </a:p>
          <a:p>
            <a:pPr eaLnBrk="1" hangingPunct="1"/>
            <a:r>
              <a:rPr lang="en-GB" altLang="en-US" smtClean="0"/>
              <a:t>It is called a ‘simplified version’ and uses images to convey the important messages of induction to our centres for learners.</a:t>
            </a:r>
          </a:p>
          <a:p>
            <a:pPr eaLnBrk="1" hangingPunct="1"/>
            <a:endParaRPr lang="en-GB" altLang="en-US" smtClean="0"/>
          </a:p>
          <a:p>
            <a:pPr eaLnBrk="1" hangingPunct="1"/>
            <a:r>
              <a:rPr lang="en-GB" altLang="en-US" smtClean="0"/>
              <a:t>By reducing the amount of text on each slide the presentation also works as a prompt to the CM or tutor aiding them to really engage with their learners without reading from the board.  It makes the message more real!</a:t>
            </a:r>
          </a:p>
          <a:p>
            <a:pPr eaLnBrk="1" hangingPunct="1"/>
            <a:endParaRPr lang="en-GB" altLang="en-US" smtClean="0"/>
          </a:p>
          <a:p>
            <a:pPr eaLnBrk="1" hangingPunct="1"/>
            <a:endParaRPr lang="en-GB" altLang="en-US" smtClean="0"/>
          </a:p>
        </p:txBody>
      </p:sp>
    </p:spTree>
    <p:extLst>
      <p:ext uri="{BB962C8B-B14F-4D97-AF65-F5344CB8AC3E}">
        <p14:creationId xmlns:p14="http://schemas.microsoft.com/office/powerpoint/2010/main" val="2046949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MS PGothic" panose="020B0600070205080204" pitchFamily="34" charset="-128"/>
              </a:defRPr>
            </a:lvl1pPr>
            <a:lvl2pPr marL="742950" indent="-285750">
              <a:defRPr sz="2400">
                <a:solidFill>
                  <a:schemeClr val="tx1"/>
                </a:solidFill>
                <a:latin typeface="Arial" panose="020B0604020202020204" pitchFamily="34" charset="0"/>
                <a:ea typeface="MS PGothic" panose="020B0600070205080204" pitchFamily="34" charset="-128"/>
              </a:defRPr>
            </a:lvl2pPr>
            <a:lvl3pPr marL="1143000" indent="-228600">
              <a:defRPr sz="2400">
                <a:solidFill>
                  <a:schemeClr val="tx1"/>
                </a:solidFill>
                <a:latin typeface="Arial" panose="020B0604020202020204" pitchFamily="34" charset="0"/>
                <a:ea typeface="MS PGothic" panose="020B0600070205080204" pitchFamily="34" charset="-128"/>
              </a:defRPr>
            </a:lvl3pPr>
            <a:lvl4pPr marL="1600200" indent="-228600">
              <a:defRPr sz="2400">
                <a:solidFill>
                  <a:schemeClr val="tx1"/>
                </a:solidFill>
                <a:latin typeface="Arial" panose="020B0604020202020204" pitchFamily="34" charset="0"/>
                <a:ea typeface="MS PGothic" panose="020B0600070205080204" pitchFamily="34" charset="-128"/>
              </a:defRPr>
            </a:lvl4pPr>
            <a:lvl5pPr marL="2057400" indent="-22860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fld id="{99D7BE1B-856C-4F43-884D-15D2A4D234AE}" type="slidenum">
              <a:rPr lang="en-US" altLang="en-US" sz="1200" smtClean="0">
                <a:latin typeface="Lucida Grande" pitchFamily="-28" charset="0"/>
              </a:rPr>
              <a:pPr/>
              <a:t>2</a:t>
            </a:fld>
            <a:endParaRPr lang="en-US" altLang="en-US" sz="1200" smtClean="0">
              <a:latin typeface="Lucida Grande" pitchFamily="-28"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mtClean="0"/>
              <a:t>As well as being about comments and complaints this slide also offers the opportunity to raise SAFEGUARDING awareness.  You can draw attention to the posters around the centre and offer an access point for people to come forward with abuse issues and be referred to the relevant support.</a:t>
            </a:r>
          </a:p>
        </p:txBody>
      </p:sp>
    </p:spTree>
    <p:extLst>
      <p:ext uri="{BB962C8B-B14F-4D97-AF65-F5344CB8AC3E}">
        <p14:creationId xmlns:p14="http://schemas.microsoft.com/office/powerpoint/2010/main" val="3082545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A660574-DFA1-46F7-BF7B-A75C0C079514}"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3697335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660574-DFA1-46F7-BF7B-A75C0C079514}"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1273886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660574-DFA1-46F7-BF7B-A75C0C079514}"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71E82AB-685C-4834-922C-91E2FBDFC8C2}" type="slidenum">
              <a:rPr lang="en-GB" smtClean="0"/>
              <a:t>‹#›</a:t>
            </a:fld>
            <a:endParaRPr lang="en-GB"/>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73746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A660574-DFA1-46F7-BF7B-A75C0C079514}" type="datetimeFigureOut">
              <a:rPr lang="en-GB" smtClean="0"/>
              <a:t>28/01/2021</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4189698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A660574-DFA1-46F7-BF7B-A75C0C079514}" type="datetimeFigureOut">
              <a:rPr lang="en-GB" smtClean="0"/>
              <a:t>28/01/2021</a:t>
            </a:fld>
            <a:endParaRPr lang="en-GB"/>
          </a:p>
        </p:txBody>
      </p:sp>
      <p:sp>
        <p:nvSpPr>
          <p:cNvPr id="6" name="Footer Placeholder 5"/>
          <p:cNvSpPr>
            <a:spLocks noGrp="1"/>
          </p:cNvSpPr>
          <p:nvPr>
            <p:ph type="ftr" sz="quarter" idx="11"/>
          </p:nvPr>
        </p:nvSpPr>
        <p:spPr/>
        <p:txBody>
          <a:bodyPr/>
          <a:lstStyle/>
          <a:p>
            <a:endParaRPr lang="en-GB"/>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71E82AB-685C-4834-922C-91E2FBDFC8C2}" type="slidenum">
              <a:rPr lang="en-GB" smtClean="0"/>
              <a:t>‹#›</a:t>
            </a:fld>
            <a:endParaRPr lang="en-GB"/>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388382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A660574-DFA1-46F7-BF7B-A75C0C079514}" type="datetimeFigureOut">
              <a:rPr lang="en-GB" smtClean="0"/>
              <a:t>28/01/2021</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1185091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660574-DFA1-46F7-BF7B-A75C0C079514}"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5076699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660574-DFA1-46F7-BF7B-A75C0C079514}"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23509892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1" y="908050"/>
            <a:ext cx="10363200" cy="844550"/>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624417" y="1981200"/>
            <a:ext cx="5080000" cy="37528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5907617" y="1981201"/>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5907617" y="3933826"/>
            <a:ext cx="5080000" cy="18002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4165341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A660574-DFA1-46F7-BF7B-A75C0C079514}"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366399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A660574-DFA1-46F7-BF7B-A75C0C079514}" type="datetimeFigureOut">
              <a:rPr lang="en-GB" smtClean="0"/>
              <a:t>28/01/2021</a:t>
            </a:fld>
            <a:endParaRPr lang="en-GB"/>
          </a:p>
        </p:txBody>
      </p:sp>
      <p:sp>
        <p:nvSpPr>
          <p:cNvPr id="5" name="Footer Placeholder 4"/>
          <p:cNvSpPr>
            <a:spLocks noGrp="1"/>
          </p:cNvSpPr>
          <p:nvPr>
            <p:ph type="ftr" sz="quarter" idx="11"/>
          </p:nvPr>
        </p:nvSpPr>
        <p:spPr/>
        <p:txBody>
          <a:bodyPr/>
          <a:lstStyle/>
          <a:p>
            <a:endParaRPr lang="en-GB"/>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2523590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A660574-DFA1-46F7-BF7B-A75C0C079514}" type="datetimeFigureOut">
              <a:rPr lang="en-GB" smtClean="0"/>
              <a:t>28/01/2021</a:t>
            </a:fld>
            <a:endParaRPr lang="en-GB"/>
          </a:p>
        </p:txBody>
      </p:sp>
      <p:sp>
        <p:nvSpPr>
          <p:cNvPr id="6" name="Footer Placeholder 5"/>
          <p:cNvSpPr>
            <a:spLocks noGrp="1"/>
          </p:cNvSpPr>
          <p:nvPr>
            <p:ph type="ftr" sz="quarter" idx="11"/>
          </p:nvPr>
        </p:nvSpPr>
        <p:spPr/>
        <p:txBody>
          <a:bodyPr/>
          <a:lstStyle/>
          <a:p>
            <a:endParaRPr lang="en-GB"/>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20020473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A660574-DFA1-46F7-BF7B-A75C0C079514}" type="datetimeFigureOut">
              <a:rPr lang="en-GB" smtClean="0"/>
              <a:t>28/01/2021</a:t>
            </a:fld>
            <a:endParaRPr lang="en-GB"/>
          </a:p>
        </p:txBody>
      </p:sp>
      <p:sp>
        <p:nvSpPr>
          <p:cNvPr id="8" name="Footer Placeholder 7"/>
          <p:cNvSpPr>
            <a:spLocks noGrp="1"/>
          </p:cNvSpPr>
          <p:nvPr>
            <p:ph type="ftr" sz="quarter" idx="11"/>
          </p:nvPr>
        </p:nvSpPr>
        <p:spPr/>
        <p:txBody>
          <a:bodyPr/>
          <a:lstStyle/>
          <a:p>
            <a:endParaRPr lang="en-GB"/>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2281792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A660574-DFA1-46F7-BF7B-A75C0C079514}" type="datetimeFigureOut">
              <a:rPr lang="en-GB" smtClean="0"/>
              <a:t>28/01/2021</a:t>
            </a:fld>
            <a:endParaRPr lang="en-GB"/>
          </a:p>
        </p:txBody>
      </p:sp>
      <p:sp>
        <p:nvSpPr>
          <p:cNvPr id="4" name="Footer Placeholder 3"/>
          <p:cNvSpPr>
            <a:spLocks noGrp="1"/>
          </p:cNvSpPr>
          <p:nvPr>
            <p:ph type="ftr" sz="quarter" idx="11"/>
          </p:nvPr>
        </p:nvSpPr>
        <p:spPr/>
        <p:txBody>
          <a:bodyPr/>
          <a:lstStyle/>
          <a:p>
            <a:endParaRPr lang="en-GB"/>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2414608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660574-DFA1-46F7-BF7B-A75C0C079514}" type="datetimeFigureOut">
              <a:rPr lang="en-GB" smtClean="0"/>
              <a:t>28/01/2021</a:t>
            </a:fld>
            <a:endParaRPr lang="en-GB"/>
          </a:p>
        </p:txBody>
      </p:sp>
      <p:sp>
        <p:nvSpPr>
          <p:cNvPr id="3" name="Footer Placeholder 2"/>
          <p:cNvSpPr>
            <a:spLocks noGrp="1"/>
          </p:cNvSpPr>
          <p:nvPr>
            <p:ph type="ftr" sz="quarter" idx="11"/>
          </p:nvPr>
        </p:nvSpPr>
        <p:spPr/>
        <p:txBody>
          <a:bodyPr/>
          <a:lstStyle/>
          <a:p>
            <a:endParaRPr lang="en-GB"/>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1030461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A660574-DFA1-46F7-BF7B-A75C0C079514}" type="datetimeFigureOut">
              <a:rPr lang="en-GB" smtClean="0"/>
              <a:t>28/01/2021</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2198335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A660574-DFA1-46F7-BF7B-A75C0C079514}" type="datetimeFigureOut">
              <a:rPr lang="en-GB" smtClean="0"/>
              <a:t>28/01/2021</a:t>
            </a:fld>
            <a:endParaRPr lang="en-GB"/>
          </a:p>
        </p:txBody>
      </p:sp>
      <p:sp>
        <p:nvSpPr>
          <p:cNvPr id="6" name="Footer Placeholder 5"/>
          <p:cNvSpPr>
            <a:spLocks noGrp="1"/>
          </p:cNvSpPr>
          <p:nvPr>
            <p:ph type="ftr" sz="quarter" idx="11"/>
          </p:nvPr>
        </p:nvSpPr>
        <p:spPr/>
        <p:txBody>
          <a:bodyPr/>
          <a:lstStyle/>
          <a:p>
            <a:endParaRPr lang="en-GB"/>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71E82AB-685C-4834-922C-91E2FBDFC8C2}" type="slidenum">
              <a:rPr lang="en-GB" smtClean="0"/>
              <a:t>‹#›</a:t>
            </a:fld>
            <a:endParaRPr lang="en-GB"/>
          </a:p>
        </p:txBody>
      </p:sp>
    </p:spTree>
    <p:extLst>
      <p:ext uri="{BB962C8B-B14F-4D97-AF65-F5344CB8AC3E}">
        <p14:creationId xmlns:p14="http://schemas.microsoft.com/office/powerpoint/2010/main" val="3939100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A660574-DFA1-46F7-BF7B-A75C0C079514}" type="datetimeFigureOut">
              <a:rPr lang="en-GB" smtClean="0"/>
              <a:t>28/01/2021</a:t>
            </a:fld>
            <a:endParaRPr lang="en-GB"/>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71E82AB-685C-4834-922C-91E2FBDFC8C2}" type="slidenum">
              <a:rPr lang="en-GB" smtClean="0"/>
              <a:t>‹#›</a:t>
            </a:fld>
            <a:endParaRPr lang="en-GB"/>
          </a:p>
        </p:txBody>
      </p:sp>
    </p:spTree>
    <p:extLst>
      <p:ext uri="{BB962C8B-B14F-4D97-AF65-F5344CB8AC3E}">
        <p14:creationId xmlns:p14="http://schemas.microsoft.com/office/powerpoint/2010/main" val="373989494"/>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 id="2147483679"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image" Target="../media/image19.png"/><Relationship Id="rId13" Type="http://schemas.openxmlformats.org/officeDocument/2006/relationships/image" Target="../media/image24.png"/><Relationship Id="rId3" Type="http://schemas.openxmlformats.org/officeDocument/2006/relationships/image" Target="../media/image16.jpeg"/><Relationship Id="rId7" Type="http://schemas.openxmlformats.org/officeDocument/2006/relationships/image" Target="../media/image18.png"/><Relationship Id="rId12" Type="http://schemas.openxmlformats.org/officeDocument/2006/relationships/image" Target="../media/image23.png"/><Relationship Id="rId2" Type="http://schemas.openxmlformats.org/officeDocument/2006/relationships/hyperlink" Target="https://www.gov.uk/" TargetMode="External"/><Relationship Id="rId1" Type="http://schemas.openxmlformats.org/officeDocument/2006/relationships/slideLayout" Target="../slideLayouts/slideLayout7.xml"/><Relationship Id="rId6" Type="http://schemas.openxmlformats.org/officeDocument/2006/relationships/hyperlink" Target="http://www.totaljobs.com/" TargetMode="External"/><Relationship Id="rId11" Type="http://schemas.openxmlformats.org/officeDocument/2006/relationships/image" Target="../media/image22.jpg"/><Relationship Id="rId5" Type="http://schemas.openxmlformats.org/officeDocument/2006/relationships/image" Target="../media/image17.png"/><Relationship Id="rId10" Type="http://schemas.openxmlformats.org/officeDocument/2006/relationships/image" Target="../media/image21.png"/><Relationship Id="rId4" Type="http://schemas.openxmlformats.org/officeDocument/2006/relationships/hyperlink" Target="http://www.reed.co.uk/" TargetMode="External"/><Relationship Id="rId9"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4.jpeg"/><Relationship Id="rId3" Type="http://schemas.openxmlformats.org/officeDocument/2006/relationships/image" Target="../media/image5.jpeg"/><Relationship Id="rId7" Type="http://schemas.openxmlformats.org/officeDocument/2006/relationships/image" Target="../media/image9.jpeg"/><Relationship Id="rId12" Type="http://schemas.openxmlformats.org/officeDocument/2006/relationships/hyperlink" Target="http://images.google.co.uk/imgres?imgurl=http://www.bangitout.com/uploads/85cop.jpg&amp;imgrefurl=http://www.stormfront.org/forum/showthread.php?t=616278&amp;page=6&amp;usg=__z8hVypWv9hpkVNRTsi6807BRf4I=&amp;h=247&amp;w=223&amp;sz=51&amp;hl=en&amp;start=67&amp;um=1&amp;tbnid=1Swu6DPkHBDVMM:&amp;tbnh=110&amp;tbnw=99&amp;prev=/images?q=hassidic+jewish+man&amp;ndsp=18&amp;hl=en&amp;sa=N&amp;start=54&amp;um=1" TargetMode="External"/><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eg"/><Relationship Id="rId11" Type="http://schemas.openxmlformats.org/officeDocument/2006/relationships/image" Target="../media/image13.jpeg"/><Relationship Id="rId5" Type="http://schemas.openxmlformats.org/officeDocument/2006/relationships/image" Target="../media/image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jpeg"/><Relationship Id="rId14" Type="http://schemas.openxmlformats.org/officeDocument/2006/relationships/image" Target="../media/image1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995488" y="1360488"/>
            <a:ext cx="7772400" cy="844550"/>
          </a:xfrm>
        </p:spPr>
        <p:txBody>
          <a:bodyPr>
            <a:normAutofit fontScale="90000"/>
          </a:bodyPr>
          <a:lstStyle/>
          <a:p>
            <a:pPr algn="ctr" eaLnBrk="1" hangingPunct="1"/>
            <a:r>
              <a:rPr lang="en-GB" altLang="en-US">
                <a:solidFill>
                  <a:schemeClr val="folHlink"/>
                </a:solidFill>
                <a:latin typeface="Comic Sans MS" panose="030F0702030302020204" pitchFamily="66" charset="0"/>
              </a:rPr>
              <a:t>Welcome to the Adult and Community Learning Service</a:t>
            </a:r>
          </a:p>
        </p:txBody>
      </p:sp>
      <p:pic>
        <p:nvPicPr>
          <p:cNvPr id="6147" name="Picture 32" descr="MCj0432655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5151" y="2787651"/>
            <a:ext cx="3305175" cy="3305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94359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279775" y="623888"/>
            <a:ext cx="8912225" cy="1281112"/>
          </a:xfrm>
        </p:spPr>
        <p:txBody>
          <a:bodyPr/>
          <a:lstStyle/>
          <a:p>
            <a:r>
              <a:rPr lang="en-GB" dirty="0" smtClean="0"/>
              <a:t>Searching Directly on Company Websites</a:t>
            </a:r>
            <a:endParaRPr lang="en-GB" dirty="0"/>
          </a:p>
        </p:txBody>
      </p:sp>
    </p:spTree>
    <p:extLst>
      <p:ext uri="{BB962C8B-B14F-4D97-AF65-F5344CB8AC3E}">
        <p14:creationId xmlns:p14="http://schemas.microsoft.com/office/powerpoint/2010/main" val="164485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279775" y="623888"/>
            <a:ext cx="8912225" cy="1281112"/>
          </a:xfrm>
        </p:spPr>
        <p:txBody>
          <a:bodyPr/>
          <a:lstStyle/>
          <a:p>
            <a:r>
              <a:rPr lang="en-GB" dirty="0" smtClean="0"/>
              <a:t>Using Recruitment Agencies</a:t>
            </a:r>
            <a:endParaRPr lang="en-GB" dirty="0"/>
          </a:p>
        </p:txBody>
      </p:sp>
    </p:spTree>
    <p:extLst>
      <p:ext uri="{BB962C8B-B14F-4D97-AF65-F5344CB8AC3E}">
        <p14:creationId xmlns:p14="http://schemas.microsoft.com/office/powerpoint/2010/main" val="18524941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279775" y="623888"/>
            <a:ext cx="8912225" cy="1281112"/>
          </a:xfrm>
        </p:spPr>
        <p:txBody>
          <a:bodyPr/>
          <a:lstStyle/>
          <a:p>
            <a:r>
              <a:rPr lang="en-GB" dirty="0" smtClean="0"/>
              <a:t>Using Job Boards</a:t>
            </a:r>
            <a:endParaRPr lang="en-GB" dirty="0"/>
          </a:p>
        </p:txBody>
      </p:sp>
    </p:spTree>
    <p:extLst>
      <p:ext uri="{BB962C8B-B14F-4D97-AF65-F5344CB8AC3E}">
        <p14:creationId xmlns:p14="http://schemas.microsoft.com/office/powerpoint/2010/main" val="2239928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938954" y="2023348"/>
            <a:ext cx="3451266" cy="141577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en-US" altLang="en-US" sz="7400" b="1" i="0" u="none" strike="noStrike" cap="none" normalizeH="0" baseline="0" dirty="0" smtClean="0">
                <a:ln>
                  <a:noFill/>
                </a:ln>
                <a:solidFill>
                  <a:srgbClr val="19232D"/>
                </a:solidFill>
                <a:effectLst/>
                <a:latin typeface="Open Sans"/>
              </a:rPr>
              <a:t> </a:t>
            </a:r>
            <a:r>
              <a:rPr kumimoji="0" lang="en-US" altLang="en-US" sz="1200" b="1" i="0" u="none" strike="noStrike" cap="none" normalizeH="0" baseline="0" dirty="0" smtClean="0">
                <a:ln>
                  <a:noFill/>
                </a:ln>
                <a:solidFill>
                  <a:srgbClr val="19232D"/>
                </a:solidFill>
                <a:effectLst/>
                <a:latin typeface="Open Sans"/>
              </a:rPr>
              <a:t>                             </a:t>
            </a:r>
            <a:r>
              <a:rPr lang="en-GB" sz="3200" b="1" dirty="0"/>
              <a:t>Find a job</a:t>
            </a:r>
          </a:p>
          <a:p>
            <a:pPr lvl="0"/>
            <a:r>
              <a:rPr kumimoji="0" lang="en-US" altLang="en-US" sz="1200" b="1" i="0" u="none" strike="noStrike" cap="none" normalizeH="0" baseline="0" dirty="0" smtClean="0">
                <a:ln>
                  <a:noFill/>
                </a:ln>
                <a:solidFill>
                  <a:srgbClr val="19232D"/>
                </a:solidFill>
                <a:effectLst/>
                <a:latin typeface="Open Sans"/>
              </a:rPr>
              <a:t>                                   </a:t>
            </a:r>
            <a:r>
              <a:rPr lang="en-GB" b="1" dirty="0">
                <a:hlinkClick r:id="rId2" tooltip="Go to the GOV.UK homepage"/>
              </a:rPr>
              <a:t> GOV.UK</a:t>
            </a:r>
            <a:r>
              <a:rPr kumimoji="0" lang="en-US" altLang="en-US" sz="1200" b="1" i="0" u="none" strike="noStrike" cap="none" normalizeH="0" baseline="0" dirty="0" smtClean="0">
                <a:ln>
                  <a:noFill/>
                </a:ln>
                <a:solidFill>
                  <a:srgbClr val="19232D"/>
                </a:solidFill>
                <a:effectLst/>
                <a:latin typeface="Open Sans"/>
              </a:rPr>
              <a:t> </a:t>
            </a:r>
          </a:p>
        </p:txBody>
      </p:sp>
      <p:pic>
        <p:nvPicPr>
          <p:cNvPr id="5" name="Picture 2" descr="indeed-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2802" y="731471"/>
            <a:ext cx="2857500" cy="18901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download">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802" y="3112233"/>
            <a:ext cx="2857500" cy="1143244"/>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
          <p:cNvSpPr>
            <a:spLocks noChangeArrowheads="1"/>
          </p:cNvSpPr>
          <p:nvPr/>
        </p:nvSpPr>
        <p:spPr bwMode="auto">
          <a:xfrm>
            <a:off x="179754" y="5157010"/>
            <a:ext cx="3021661"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rgbClr val="222222"/>
                </a:solidFill>
                <a:effectLst/>
                <a:latin typeface="Open Sans"/>
                <a:hlinkClick r:id="rId6"/>
              </a:rPr>
              <a:t> </a:t>
            </a:r>
            <a:r>
              <a:rPr kumimoji="0" lang="en-US" altLang="en-US" sz="3900" b="0" i="0" u="none" strike="noStrike" cap="none" normalizeH="0" baseline="0" dirty="0" smtClean="0">
                <a:ln>
                  <a:noFill/>
                </a:ln>
                <a:solidFill>
                  <a:srgbClr val="222222"/>
                </a:solidFill>
                <a:effectLst/>
                <a:latin typeface="Open Sans"/>
              </a:rPr>
              <a:t> </a:t>
            </a:r>
            <a:r>
              <a:rPr kumimoji="0" lang="en-US" altLang="en-US" sz="1300" b="0" i="0" u="none" strike="noStrike" cap="none" normalizeH="0" baseline="0" dirty="0" smtClean="0">
                <a:ln>
                  <a:noFill/>
                </a:ln>
                <a:solidFill>
                  <a:srgbClr val="222222"/>
                </a:solidFill>
                <a:effectLst/>
                <a:latin typeface="Open Sans"/>
              </a:rPr>
              <a:t>                                                             </a:t>
            </a:r>
          </a:p>
        </p:txBody>
      </p:sp>
      <p:pic>
        <p:nvPicPr>
          <p:cNvPr id="2050" name="Picture 2" descr="download-3">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2802" y="4798034"/>
            <a:ext cx="2857500" cy="61912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773651" y="827209"/>
            <a:ext cx="2857500" cy="1428750"/>
          </a:xfrm>
          <a:prstGeom prst="rect">
            <a:avLst/>
          </a:prstGeom>
        </p:spPr>
      </p:pic>
      <p:pic>
        <p:nvPicPr>
          <p:cNvPr id="11" name="Picture 1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773651" y="3727938"/>
            <a:ext cx="2857500" cy="1070096"/>
          </a:xfrm>
          <a:prstGeom prst="rect">
            <a:avLst/>
          </a:prstGeom>
        </p:spPr>
      </p:pic>
      <p:pic>
        <p:nvPicPr>
          <p:cNvPr id="12" name="Picture 1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676543" y="1354330"/>
            <a:ext cx="2857500" cy="561975"/>
          </a:xfrm>
          <a:prstGeom prst="rect">
            <a:avLst/>
          </a:prstGeom>
        </p:spPr>
      </p:pic>
      <p:pic>
        <p:nvPicPr>
          <p:cNvPr id="14" name="Picture 13"/>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152206" y="2597883"/>
            <a:ext cx="1249680" cy="1028700"/>
          </a:xfrm>
          <a:prstGeom prst="rect">
            <a:avLst/>
          </a:prstGeom>
        </p:spPr>
      </p:pic>
      <p:pic>
        <p:nvPicPr>
          <p:cNvPr id="16" name="Picture 1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9068295" y="4707546"/>
            <a:ext cx="2857500" cy="800100"/>
          </a:xfrm>
          <a:prstGeom prst="rect">
            <a:avLst/>
          </a:prstGeom>
        </p:spPr>
      </p:pic>
      <p:pic>
        <p:nvPicPr>
          <p:cNvPr id="19" name="Picture 1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4936881" y="5312700"/>
            <a:ext cx="2857500" cy="1504950"/>
          </a:xfrm>
          <a:prstGeom prst="rect">
            <a:avLst/>
          </a:prstGeom>
        </p:spPr>
      </p:pic>
      <p:sp>
        <p:nvSpPr>
          <p:cNvPr id="2" name="AutoShape 2" descr="Free Icon Download | Linked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AutoShape 4" descr="Free Icon Download | Linkedin"/>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AutoShape 6" descr="Free Icon Download | Linkedin"/>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09575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2332038" y="957263"/>
            <a:ext cx="1841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p:txBody>
      </p:sp>
      <p:sp>
        <p:nvSpPr>
          <p:cNvPr id="16387" name="Rectangle 5"/>
          <p:cNvSpPr>
            <a:spLocks noGrp="1" noChangeArrowheads="1"/>
          </p:cNvSpPr>
          <p:nvPr>
            <p:ph type="title"/>
          </p:nvPr>
        </p:nvSpPr>
        <p:spPr/>
        <p:txBody>
          <a:bodyPr/>
          <a:lstStyle/>
          <a:p>
            <a:pPr eaLnBrk="1" hangingPunct="1"/>
            <a:r>
              <a:rPr lang="en-GB" altLang="en-US" sz="4000">
                <a:latin typeface="Comic Sans MS" panose="030F0702030302020204" pitchFamily="66" charset="0"/>
              </a:rPr>
              <a:t>Please…</a:t>
            </a:r>
          </a:p>
        </p:txBody>
      </p:sp>
      <p:sp>
        <p:nvSpPr>
          <p:cNvPr id="16388" name="Text Box 6"/>
          <p:cNvSpPr txBox="1">
            <a:spLocks noChangeArrowheads="1"/>
          </p:cNvSpPr>
          <p:nvPr/>
        </p:nvSpPr>
        <p:spPr bwMode="auto">
          <a:xfrm>
            <a:off x="2116138" y="1892301"/>
            <a:ext cx="1841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p:txBody>
      </p:sp>
      <p:sp>
        <p:nvSpPr>
          <p:cNvPr id="16389" name="Text Box 10"/>
          <p:cNvSpPr txBox="1">
            <a:spLocks noChangeArrowheads="1"/>
          </p:cNvSpPr>
          <p:nvPr/>
        </p:nvSpPr>
        <p:spPr bwMode="auto">
          <a:xfrm>
            <a:off x="2135189" y="2349500"/>
            <a:ext cx="3367087"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r>
              <a:rPr lang="en-GB" altLang="en-US" sz="2800" u="sng">
                <a:latin typeface="Comic Sans MS" panose="030F0702030302020204" pitchFamily="66" charset="0"/>
              </a:rPr>
              <a:t>Respect other people</a:t>
            </a:r>
            <a:r>
              <a:rPr lang="en-GB" altLang="en-US" sz="2800" b="1">
                <a:latin typeface="Comic Sans MS" panose="030F0702030302020204" pitchFamily="66" charset="0"/>
              </a:rPr>
              <a:t> </a:t>
            </a:r>
          </a:p>
        </p:txBody>
      </p:sp>
      <p:sp>
        <p:nvSpPr>
          <p:cNvPr id="16390" name="Text Box 13"/>
          <p:cNvSpPr txBox="1">
            <a:spLocks noChangeArrowheads="1"/>
          </p:cNvSpPr>
          <p:nvPr/>
        </p:nvSpPr>
        <p:spPr bwMode="auto">
          <a:xfrm>
            <a:off x="2135189" y="3789364"/>
            <a:ext cx="4687887"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a:solidFill>
                  <a:schemeClr val="tx1"/>
                </a:solidFill>
                <a:latin typeface="Arial" panose="020B0604020202020204" pitchFamily="34" charset="0"/>
                <a:ea typeface="MS PGothic" panose="020B0600070205080204" pitchFamily="34" charset="-128"/>
              </a:defRPr>
            </a:lvl1pPr>
            <a:lvl2pPr marL="742950" indent="-285750">
              <a:spcBef>
                <a:spcPct val="20000"/>
              </a:spcBef>
              <a:buChar char="–"/>
              <a:defRPr sz="1600">
                <a:solidFill>
                  <a:schemeClr val="tx1"/>
                </a:solidFill>
                <a:latin typeface="Lucida Grande" pitchFamily="-28" charset="0"/>
                <a:ea typeface="MS PGothic" panose="020B0600070205080204" pitchFamily="34" charset="-128"/>
              </a:defRPr>
            </a:lvl2pPr>
            <a:lvl3pPr marL="1143000" indent="-228600">
              <a:spcBef>
                <a:spcPct val="20000"/>
              </a:spcBef>
              <a:buChar char="•"/>
              <a:defRPr sz="1400">
                <a:solidFill>
                  <a:schemeClr val="tx1"/>
                </a:solidFill>
                <a:latin typeface="Lucida Grande" pitchFamily="-28" charset="0"/>
                <a:ea typeface="MS PGothic" panose="020B0600070205080204" pitchFamily="34" charset="-128"/>
              </a:defRPr>
            </a:lvl3pPr>
            <a:lvl4pPr marL="1600200" indent="-228600">
              <a:spcBef>
                <a:spcPct val="20000"/>
              </a:spcBef>
              <a:buChar char="–"/>
              <a:defRPr sz="1200">
                <a:solidFill>
                  <a:schemeClr val="tx1"/>
                </a:solidFill>
                <a:latin typeface="Lucida Grande" pitchFamily="-28" charset="0"/>
                <a:ea typeface="MS PGothic" panose="020B0600070205080204" pitchFamily="34" charset="-128"/>
              </a:defRPr>
            </a:lvl4pPr>
            <a:lvl5pPr marL="2057400" indent="-228600">
              <a:spcBef>
                <a:spcPct val="20000"/>
              </a:spcBef>
              <a:buChar char="»"/>
              <a:defRPr sz="1000">
                <a:solidFill>
                  <a:schemeClr val="tx1"/>
                </a:solidFill>
                <a:latin typeface="Lucida Grande" pitchFamily="-28" charset="0"/>
                <a:ea typeface="MS PGothic" panose="020B0600070205080204" pitchFamily="34" charset="-128"/>
              </a:defRPr>
            </a:lvl5pPr>
            <a:lvl6pPr marL="25146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6pPr>
            <a:lvl7pPr marL="29718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7pPr>
            <a:lvl8pPr marL="34290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8pPr>
            <a:lvl9pPr marL="3886200" indent="-228600" eaLnBrk="0" fontAlgn="base" hangingPunct="0">
              <a:spcBef>
                <a:spcPct val="20000"/>
              </a:spcBef>
              <a:spcAft>
                <a:spcPct val="0"/>
              </a:spcAft>
              <a:buChar char="»"/>
              <a:defRPr sz="1000">
                <a:solidFill>
                  <a:schemeClr val="tx1"/>
                </a:solidFill>
                <a:latin typeface="Lucida Grande" pitchFamily="-28" charset="0"/>
                <a:ea typeface="MS PGothic" panose="020B0600070205080204" pitchFamily="34" charset="-128"/>
              </a:defRPr>
            </a:lvl9pPr>
          </a:lstStyle>
          <a:p>
            <a:pPr>
              <a:spcBef>
                <a:spcPct val="0"/>
              </a:spcBef>
              <a:buFontTx/>
              <a:buNone/>
            </a:pPr>
            <a:endParaRPr lang="en-GB" altLang="en-US" sz="2800">
              <a:latin typeface="Comic Sans MS" panose="030F0702030302020204" pitchFamily="66" charset="0"/>
            </a:endParaRPr>
          </a:p>
          <a:p>
            <a:pPr>
              <a:spcBef>
                <a:spcPct val="0"/>
              </a:spcBef>
              <a:buFontTx/>
              <a:buNone/>
            </a:pPr>
            <a:r>
              <a:rPr lang="en-GB" altLang="en-US" sz="2800" u="sng">
                <a:latin typeface="Comic Sans MS" panose="030F0702030302020204" pitchFamily="66" charset="0"/>
              </a:rPr>
              <a:t>Speak</a:t>
            </a:r>
            <a:r>
              <a:rPr lang="en-GB" altLang="en-US" sz="2800">
                <a:latin typeface="Comic Sans MS" panose="030F0702030302020204" pitchFamily="66" charset="0"/>
              </a:rPr>
              <a:t> to your teacher or the Centre Manager if you have a problem</a:t>
            </a:r>
          </a:p>
        </p:txBody>
      </p:sp>
      <p:pic>
        <p:nvPicPr>
          <p:cNvPr id="16391" name="Picture 24" descr="multicultur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75276" y="1258888"/>
            <a:ext cx="2303463" cy="219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2" name="Picture 27" descr="two%20people%20talki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75500" y="3644900"/>
            <a:ext cx="2376488"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51683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5" descr="031008_somalia_200"/>
          <p:cNvPicPr>
            <a:picLocks noChangeAspect="1" noChangeArrowheads="1"/>
          </p:cNvPicPr>
          <p:nvPr/>
        </p:nvPicPr>
        <p:blipFill>
          <a:blip r:embed="rId2">
            <a:extLst>
              <a:ext uri="{28A0092B-C50C-407E-A947-70E740481C1C}">
                <a14:useLocalDpi xmlns:a14="http://schemas.microsoft.com/office/drawing/2010/main" val="0"/>
              </a:ext>
            </a:extLst>
          </a:blip>
          <a:srcRect l="8716" r="8716"/>
          <a:stretch>
            <a:fillRect/>
          </a:stretch>
        </p:blipFill>
        <p:spPr bwMode="auto">
          <a:xfrm>
            <a:off x="1847851" y="26035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1" name="Picture 3" descr="4264"/>
          <p:cNvPicPr>
            <a:picLocks noChangeAspect="1" noChangeArrowheads="1"/>
          </p:cNvPicPr>
          <p:nvPr/>
        </p:nvPicPr>
        <p:blipFill>
          <a:blip r:embed="rId3">
            <a:extLst>
              <a:ext uri="{28A0092B-C50C-407E-A947-70E740481C1C}">
                <a14:useLocalDpi xmlns:a14="http://schemas.microsoft.com/office/drawing/2010/main" val="0"/>
              </a:ext>
            </a:extLst>
          </a:blip>
          <a:srcRect l="36749" t="14955" r="17255" b="42593"/>
          <a:stretch>
            <a:fillRect/>
          </a:stretch>
        </p:blipFill>
        <p:spPr bwMode="auto">
          <a:xfrm>
            <a:off x="3216275" y="260350"/>
            <a:ext cx="136683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5" descr="Punk_Hair"/>
          <p:cNvPicPr>
            <a:picLocks noChangeAspect="1" noChangeArrowheads="1"/>
          </p:cNvPicPr>
          <p:nvPr/>
        </p:nvPicPr>
        <p:blipFill>
          <a:blip r:embed="rId4">
            <a:extLst>
              <a:ext uri="{28A0092B-C50C-407E-A947-70E740481C1C}">
                <a14:useLocalDpi xmlns:a14="http://schemas.microsoft.com/office/drawing/2010/main" val="0"/>
              </a:ext>
            </a:extLst>
          </a:blip>
          <a:srcRect l="20000" r="6618" b="35588"/>
          <a:stretch>
            <a:fillRect/>
          </a:stretch>
        </p:blipFill>
        <p:spPr bwMode="auto">
          <a:xfrm>
            <a:off x="4583114" y="260350"/>
            <a:ext cx="15843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Picture 7" descr="HijabREX_228x381"/>
          <p:cNvPicPr>
            <a:picLocks noChangeAspect="1" noChangeArrowheads="1"/>
          </p:cNvPicPr>
          <p:nvPr/>
        </p:nvPicPr>
        <p:blipFill>
          <a:blip r:embed="rId5">
            <a:extLst>
              <a:ext uri="{28A0092B-C50C-407E-A947-70E740481C1C}">
                <a14:useLocalDpi xmlns:a14="http://schemas.microsoft.com/office/drawing/2010/main" val="0"/>
              </a:ext>
            </a:extLst>
          </a:blip>
          <a:srcRect r="11771" b="26515"/>
          <a:stretch>
            <a:fillRect/>
          </a:stretch>
        </p:blipFill>
        <p:spPr bwMode="auto">
          <a:xfrm>
            <a:off x="6167439" y="260350"/>
            <a:ext cx="1368425"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7" name="Picture 9" descr="young_congolese_man"/>
          <p:cNvPicPr>
            <a:picLocks noChangeAspect="1" noChangeArrowheads="1"/>
          </p:cNvPicPr>
          <p:nvPr/>
        </p:nvPicPr>
        <p:blipFill>
          <a:blip r:embed="rId6">
            <a:extLst>
              <a:ext uri="{28A0092B-C50C-407E-A947-70E740481C1C}">
                <a14:useLocalDpi xmlns:a14="http://schemas.microsoft.com/office/drawing/2010/main" val="0"/>
              </a:ext>
            </a:extLst>
          </a:blip>
          <a:srcRect b="7622"/>
          <a:stretch>
            <a:fillRect/>
          </a:stretch>
        </p:blipFill>
        <p:spPr bwMode="auto">
          <a:xfrm>
            <a:off x="7535863" y="260350"/>
            <a:ext cx="1376362"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11" descr="indian-woman"/>
          <p:cNvPicPr>
            <a:picLocks noChangeAspect="1" noChangeArrowheads="1"/>
          </p:cNvPicPr>
          <p:nvPr/>
        </p:nvPicPr>
        <p:blipFill>
          <a:blip r:embed="rId7">
            <a:extLst>
              <a:ext uri="{28A0092B-C50C-407E-A947-70E740481C1C}">
                <a14:useLocalDpi xmlns:a14="http://schemas.microsoft.com/office/drawing/2010/main" val="0"/>
              </a:ext>
            </a:extLst>
          </a:blip>
          <a:srcRect l="30058" r="34114" b="62383"/>
          <a:stretch>
            <a:fillRect/>
          </a:stretch>
        </p:blipFill>
        <p:spPr bwMode="auto">
          <a:xfrm>
            <a:off x="8912225" y="260350"/>
            <a:ext cx="1360488"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3" name="Picture 15" descr="man%20in%20black"/>
          <p:cNvPicPr>
            <a:picLocks noChangeAspect="1" noChangeArrowheads="1"/>
          </p:cNvPicPr>
          <p:nvPr/>
        </p:nvPicPr>
        <p:blipFill>
          <a:blip r:embed="rId8">
            <a:extLst>
              <a:ext uri="{28A0092B-C50C-407E-A947-70E740481C1C}">
                <a14:useLocalDpi xmlns:a14="http://schemas.microsoft.com/office/drawing/2010/main" val="0"/>
              </a:ext>
            </a:extLst>
          </a:blip>
          <a:srcRect l="19821" t="13702" r="45171" b="18326"/>
          <a:stretch>
            <a:fillRect/>
          </a:stretch>
        </p:blipFill>
        <p:spPr bwMode="auto">
          <a:xfrm>
            <a:off x="1812926" y="4149726"/>
            <a:ext cx="1368425"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5" name="Picture 17" descr="208217781_5f27ba270d"/>
          <p:cNvPicPr>
            <a:picLocks noChangeAspect="1" noChangeArrowheads="1"/>
          </p:cNvPicPr>
          <p:nvPr/>
        </p:nvPicPr>
        <p:blipFill>
          <a:blip r:embed="rId9">
            <a:extLst>
              <a:ext uri="{28A0092B-C50C-407E-A947-70E740481C1C}">
                <a14:useLocalDpi xmlns:a14="http://schemas.microsoft.com/office/drawing/2010/main" val="0"/>
              </a:ext>
            </a:extLst>
          </a:blip>
          <a:srcRect l="25293" r="27666" b="46967"/>
          <a:stretch>
            <a:fillRect/>
          </a:stretch>
        </p:blipFill>
        <p:spPr bwMode="auto">
          <a:xfrm>
            <a:off x="3143251" y="4149726"/>
            <a:ext cx="1401763"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7" name="Picture 19" descr="Yaeko-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79938" y="4149726"/>
            <a:ext cx="158750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29" name="Picture 21" descr="eoin%20the%20ham"/>
          <p:cNvPicPr>
            <a:picLocks noChangeAspect="1" noChangeArrowheads="1"/>
          </p:cNvPicPr>
          <p:nvPr/>
        </p:nvPicPr>
        <p:blipFill>
          <a:blip r:embed="rId11">
            <a:extLst>
              <a:ext uri="{28A0092B-C50C-407E-A947-70E740481C1C}">
                <a14:useLocalDpi xmlns:a14="http://schemas.microsoft.com/office/drawing/2010/main" val="0"/>
              </a:ext>
            </a:extLst>
          </a:blip>
          <a:srcRect l="5605" r="24533" b="12648"/>
          <a:stretch>
            <a:fillRect/>
          </a:stretch>
        </p:blipFill>
        <p:spPr bwMode="auto">
          <a:xfrm>
            <a:off x="6167438" y="4149726"/>
            <a:ext cx="1365250"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1" name="Picture 23" descr="85cop">
            <a:hlinkClick r:id="rId12"/>
          </p:cNvPr>
          <p:cNvPicPr>
            <a:picLocks noChangeAspect="1" noChangeArrowheads="1"/>
          </p:cNvPicPr>
          <p:nvPr/>
        </p:nvPicPr>
        <p:blipFill>
          <a:blip r:embed="rId13">
            <a:extLst>
              <a:ext uri="{28A0092B-C50C-407E-A947-70E740481C1C}">
                <a14:useLocalDpi xmlns:a14="http://schemas.microsoft.com/office/drawing/2010/main" val="0"/>
              </a:ext>
            </a:extLst>
          </a:blip>
          <a:srcRect l="12090" r="11734"/>
          <a:stretch>
            <a:fillRect/>
          </a:stretch>
        </p:blipFill>
        <p:spPr bwMode="auto">
          <a:xfrm>
            <a:off x="8909050" y="4149726"/>
            <a:ext cx="1360488"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33" name="Picture 25" descr="african_woman_liberia"/>
          <p:cNvPicPr>
            <a:picLocks noChangeAspect="1" noChangeArrowheads="1"/>
          </p:cNvPicPr>
          <p:nvPr/>
        </p:nvPicPr>
        <p:blipFill>
          <a:blip r:embed="rId14">
            <a:extLst>
              <a:ext uri="{28A0092B-C50C-407E-A947-70E740481C1C}">
                <a14:useLocalDpi xmlns:a14="http://schemas.microsoft.com/office/drawing/2010/main" val="0"/>
              </a:ext>
            </a:extLst>
          </a:blip>
          <a:srcRect l="26208" r="10323" b="8492"/>
          <a:stretch>
            <a:fillRect/>
          </a:stretch>
        </p:blipFill>
        <p:spPr bwMode="auto">
          <a:xfrm>
            <a:off x="7532688" y="4149726"/>
            <a:ext cx="1376362" cy="198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671516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nodeType="clickEffect">
                                  <p:stCondLst>
                                    <p:cond delay="0"/>
                                  </p:stCondLst>
                                  <p:iterate type="lt">
                                    <p:tmPct val="5000"/>
                                  </p:iterate>
                                  <p:childTnLst>
                                    <p:set>
                                      <p:cBhvr>
                                        <p:cTn id="6" dur="1" fill="hold">
                                          <p:stCondLst>
                                            <p:cond delay="0"/>
                                          </p:stCondLst>
                                        </p:cTn>
                                        <p:tgtEl>
                                          <p:spTgt spid="17409"/>
                                        </p:tgtEl>
                                        <p:attrNameLst>
                                          <p:attrName>style.visibility</p:attrName>
                                        </p:attrNameLst>
                                      </p:cBhvr>
                                      <p:to>
                                        <p:strVal val="visible"/>
                                      </p:to>
                                    </p:set>
                                    <p:anim calcmode="lin" valueType="num">
                                      <p:cBhvr>
                                        <p:cTn id="7" dur="1000" fill="hold"/>
                                        <p:tgtEl>
                                          <p:spTgt spid="17409"/>
                                        </p:tgtEl>
                                        <p:attrNameLst>
                                          <p:attrName>ppt_w</p:attrName>
                                        </p:attrNameLst>
                                      </p:cBhvr>
                                      <p:tavLst>
                                        <p:tav tm="0">
                                          <p:val>
                                            <p:fltVal val="0"/>
                                          </p:val>
                                        </p:tav>
                                        <p:tav tm="100000">
                                          <p:val>
                                            <p:strVal val="#ppt_w"/>
                                          </p:val>
                                        </p:tav>
                                      </p:tavLst>
                                    </p:anim>
                                    <p:anim calcmode="lin" valueType="num">
                                      <p:cBhvr>
                                        <p:cTn id="8" dur="1000" fill="hold"/>
                                        <p:tgtEl>
                                          <p:spTgt spid="17409"/>
                                        </p:tgtEl>
                                        <p:attrNameLst>
                                          <p:attrName>ppt_h</p:attrName>
                                        </p:attrNameLst>
                                      </p:cBhvr>
                                      <p:tavLst>
                                        <p:tav tm="0">
                                          <p:val>
                                            <p:fltVal val="0"/>
                                          </p:val>
                                        </p:tav>
                                        <p:tav tm="100000">
                                          <p:val>
                                            <p:strVal val="#ppt_h"/>
                                          </p:val>
                                        </p:tav>
                                      </p:tavLst>
                                    </p:anim>
                                    <p:anim calcmode="lin" valueType="num">
                                      <p:cBhvr>
                                        <p:cTn id="9" dur="1000" fill="hold"/>
                                        <p:tgtEl>
                                          <p:spTgt spid="17409"/>
                                        </p:tgtEl>
                                        <p:attrNameLst>
                                          <p:attrName>style.rotation</p:attrName>
                                        </p:attrNameLst>
                                      </p:cBhvr>
                                      <p:tavLst>
                                        <p:tav tm="0">
                                          <p:val>
                                            <p:fltVal val="90"/>
                                          </p:val>
                                        </p:tav>
                                        <p:tav tm="100000">
                                          <p:val>
                                            <p:fltVal val="0"/>
                                          </p:val>
                                        </p:tav>
                                      </p:tavLst>
                                    </p:anim>
                                    <p:animEffect transition="in" filter="fade">
                                      <p:cBhvr>
                                        <p:cTn id="10" dur="1000"/>
                                        <p:tgtEl>
                                          <p:spTgt spid="17409"/>
                                        </p:tgtEl>
                                      </p:cBhvr>
                                    </p:animEffect>
                                  </p:childTnLst>
                                </p:cTn>
                              </p:par>
                              <p:par>
                                <p:cTn id="11" presetID="31" presetClass="entr" presetSubtype="0" fill="hold" nodeType="withEffect">
                                  <p:stCondLst>
                                    <p:cond delay="0"/>
                                  </p:stCondLst>
                                  <p:iterate type="lt">
                                    <p:tmPct val="5000"/>
                                  </p:iterate>
                                  <p:childTnLst>
                                    <p:set>
                                      <p:cBhvr>
                                        <p:cTn id="12" dur="1" fill="hold">
                                          <p:stCondLst>
                                            <p:cond delay="0"/>
                                          </p:stCondLst>
                                        </p:cTn>
                                        <p:tgtEl>
                                          <p:spTgt spid="17411"/>
                                        </p:tgtEl>
                                        <p:attrNameLst>
                                          <p:attrName>style.visibility</p:attrName>
                                        </p:attrNameLst>
                                      </p:cBhvr>
                                      <p:to>
                                        <p:strVal val="visible"/>
                                      </p:to>
                                    </p:set>
                                    <p:anim calcmode="lin" valueType="num">
                                      <p:cBhvr>
                                        <p:cTn id="13" dur="1000" fill="hold"/>
                                        <p:tgtEl>
                                          <p:spTgt spid="17411"/>
                                        </p:tgtEl>
                                        <p:attrNameLst>
                                          <p:attrName>ppt_w</p:attrName>
                                        </p:attrNameLst>
                                      </p:cBhvr>
                                      <p:tavLst>
                                        <p:tav tm="0">
                                          <p:val>
                                            <p:fltVal val="0"/>
                                          </p:val>
                                        </p:tav>
                                        <p:tav tm="100000">
                                          <p:val>
                                            <p:strVal val="#ppt_w"/>
                                          </p:val>
                                        </p:tav>
                                      </p:tavLst>
                                    </p:anim>
                                    <p:anim calcmode="lin" valueType="num">
                                      <p:cBhvr>
                                        <p:cTn id="14" dur="1000" fill="hold"/>
                                        <p:tgtEl>
                                          <p:spTgt spid="17411"/>
                                        </p:tgtEl>
                                        <p:attrNameLst>
                                          <p:attrName>ppt_h</p:attrName>
                                        </p:attrNameLst>
                                      </p:cBhvr>
                                      <p:tavLst>
                                        <p:tav tm="0">
                                          <p:val>
                                            <p:fltVal val="0"/>
                                          </p:val>
                                        </p:tav>
                                        <p:tav tm="100000">
                                          <p:val>
                                            <p:strVal val="#ppt_h"/>
                                          </p:val>
                                        </p:tav>
                                      </p:tavLst>
                                    </p:anim>
                                    <p:anim calcmode="lin" valueType="num">
                                      <p:cBhvr>
                                        <p:cTn id="15" dur="1000" fill="hold"/>
                                        <p:tgtEl>
                                          <p:spTgt spid="17411"/>
                                        </p:tgtEl>
                                        <p:attrNameLst>
                                          <p:attrName>style.rotation</p:attrName>
                                        </p:attrNameLst>
                                      </p:cBhvr>
                                      <p:tavLst>
                                        <p:tav tm="0">
                                          <p:val>
                                            <p:fltVal val="90"/>
                                          </p:val>
                                        </p:tav>
                                        <p:tav tm="100000">
                                          <p:val>
                                            <p:fltVal val="0"/>
                                          </p:val>
                                        </p:tav>
                                      </p:tavLst>
                                    </p:anim>
                                    <p:animEffect transition="in" filter="fade">
                                      <p:cBhvr>
                                        <p:cTn id="16" dur="1000"/>
                                        <p:tgtEl>
                                          <p:spTgt spid="17411"/>
                                        </p:tgtEl>
                                      </p:cBhvr>
                                    </p:animEffect>
                                  </p:childTnLst>
                                </p:cTn>
                              </p:par>
                              <p:par>
                                <p:cTn id="17" presetID="31" presetClass="entr" presetSubtype="0" fill="hold" nodeType="withEffect">
                                  <p:stCondLst>
                                    <p:cond delay="0"/>
                                  </p:stCondLst>
                                  <p:iterate type="lt">
                                    <p:tmPct val="5000"/>
                                  </p:iterate>
                                  <p:childTnLst>
                                    <p:set>
                                      <p:cBhvr>
                                        <p:cTn id="18" dur="1" fill="hold">
                                          <p:stCondLst>
                                            <p:cond delay="0"/>
                                          </p:stCondLst>
                                        </p:cTn>
                                        <p:tgtEl>
                                          <p:spTgt spid="17413"/>
                                        </p:tgtEl>
                                        <p:attrNameLst>
                                          <p:attrName>style.visibility</p:attrName>
                                        </p:attrNameLst>
                                      </p:cBhvr>
                                      <p:to>
                                        <p:strVal val="visible"/>
                                      </p:to>
                                    </p:set>
                                    <p:anim calcmode="lin" valueType="num">
                                      <p:cBhvr>
                                        <p:cTn id="19" dur="1000" fill="hold"/>
                                        <p:tgtEl>
                                          <p:spTgt spid="17413"/>
                                        </p:tgtEl>
                                        <p:attrNameLst>
                                          <p:attrName>ppt_w</p:attrName>
                                        </p:attrNameLst>
                                      </p:cBhvr>
                                      <p:tavLst>
                                        <p:tav tm="0">
                                          <p:val>
                                            <p:fltVal val="0"/>
                                          </p:val>
                                        </p:tav>
                                        <p:tav tm="100000">
                                          <p:val>
                                            <p:strVal val="#ppt_w"/>
                                          </p:val>
                                        </p:tav>
                                      </p:tavLst>
                                    </p:anim>
                                    <p:anim calcmode="lin" valueType="num">
                                      <p:cBhvr>
                                        <p:cTn id="20" dur="1000" fill="hold"/>
                                        <p:tgtEl>
                                          <p:spTgt spid="17413"/>
                                        </p:tgtEl>
                                        <p:attrNameLst>
                                          <p:attrName>ppt_h</p:attrName>
                                        </p:attrNameLst>
                                      </p:cBhvr>
                                      <p:tavLst>
                                        <p:tav tm="0">
                                          <p:val>
                                            <p:fltVal val="0"/>
                                          </p:val>
                                        </p:tav>
                                        <p:tav tm="100000">
                                          <p:val>
                                            <p:strVal val="#ppt_h"/>
                                          </p:val>
                                        </p:tav>
                                      </p:tavLst>
                                    </p:anim>
                                    <p:anim calcmode="lin" valueType="num">
                                      <p:cBhvr>
                                        <p:cTn id="21" dur="1000" fill="hold"/>
                                        <p:tgtEl>
                                          <p:spTgt spid="17413"/>
                                        </p:tgtEl>
                                        <p:attrNameLst>
                                          <p:attrName>style.rotation</p:attrName>
                                        </p:attrNameLst>
                                      </p:cBhvr>
                                      <p:tavLst>
                                        <p:tav tm="0">
                                          <p:val>
                                            <p:fltVal val="90"/>
                                          </p:val>
                                        </p:tav>
                                        <p:tav tm="100000">
                                          <p:val>
                                            <p:fltVal val="0"/>
                                          </p:val>
                                        </p:tav>
                                      </p:tavLst>
                                    </p:anim>
                                    <p:animEffect transition="in" filter="fade">
                                      <p:cBhvr>
                                        <p:cTn id="22" dur="1000"/>
                                        <p:tgtEl>
                                          <p:spTgt spid="17413"/>
                                        </p:tgtEl>
                                      </p:cBhvr>
                                    </p:animEffect>
                                  </p:childTnLst>
                                </p:cTn>
                              </p:par>
                              <p:par>
                                <p:cTn id="23" presetID="31" presetClass="entr" presetSubtype="0" fill="hold" nodeType="withEffect">
                                  <p:stCondLst>
                                    <p:cond delay="0"/>
                                  </p:stCondLst>
                                  <p:iterate type="lt">
                                    <p:tmPct val="5000"/>
                                  </p:iterate>
                                  <p:childTnLst>
                                    <p:set>
                                      <p:cBhvr>
                                        <p:cTn id="24" dur="1" fill="hold">
                                          <p:stCondLst>
                                            <p:cond delay="0"/>
                                          </p:stCondLst>
                                        </p:cTn>
                                        <p:tgtEl>
                                          <p:spTgt spid="17415"/>
                                        </p:tgtEl>
                                        <p:attrNameLst>
                                          <p:attrName>style.visibility</p:attrName>
                                        </p:attrNameLst>
                                      </p:cBhvr>
                                      <p:to>
                                        <p:strVal val="visible"/>
                                      </p:to>
                                    </p:set>
                                    <p:anim calcmode="lin" valueType="num">
                                      <p:cBhvr>
                                        <p:cTn id="25" dur="1000" fill="hold"/>
                                        <p:tgtEl>
                                          <p:spTgt spid="17415"/>
                                        </p:tgtEl>
                                        <p:attrNameLst>
                                          <p:attrName>ppt_w</p:attrName>
                                        </p:attrNameLst>
                                      </p:cBhvr>
                                      <p:tavLst>
                                        <p:tav tm="0">
                                          <p:val>
                                            <p:fltVal val="0"/>
                                          </p:val>
                                        </p:tav>
                                        <p:tav tm="100000">
                                          <p:val>
                                            <p:strVal val="#ppt_w"/>
                                          </p:val>
                                        </p:tav>
                                      </p:tavLst>
                                    </p:anim>
                                    <p:anim calcmode="lin" valueType="num">
                                      <p:cBhvr>
                                        <p:cTn id="26" dur="1000" fill="hold"/>
                                        <p:tgtEl>
                                          <p:spTgt spid="17415"/>
                                        </p:tgtEl>
                                        <p:attrNameLst>
                                          <p:attrName>ppt_h</p:attrName>
                                        </p:attrNameLst>
                                      </p:cBhvr>
                                      <p:tavLst>
                                        <p:tav tm="0">
                                          <p:val>
                                            <p:fltVal val="0"/>
                                          </p:val>
                                        </p:tav>
                                        <p:tav tm="100000">
                                          <p:val>
                                            <p:strVal val="#ppt_h"/>
                                          </p:val>
                                        </p:tav>
                                      </p:tavLst>
                                    </p:anim>
                                    <p:anim calcmode="lin" valueType="num">
                                      <p:cBhvr>
                                        <p:cTn id="27" dur="1000" fill="hold"/>
                                        <p:tgtEl>
                                          <p:spTgt spid="17415"/>
                                        </p:tgtEl>
                                        <p:attrNameLst>
                                          <p:attrName>style.rotation</p:attrName>
                                        </p:attrNameLst>
                                      </p:cBhvr>
                                      <p:tavLst>
                                        <p:tav tm="0">
                                          <p:val>
                                            <p:fltVal val="90"/>
                                          </p:val>
                                        </p:tav>
                                        <p:tav tm="100000">
                                          <p:val>
                                            <p:fltVal val="0"/>
                                          </p:val>
                                        </p:tav>
                                      </p:tavLst>
                                    </p:anim>
                                    <p:animEffect transition="in" filter="fade">
                                      <p:cBhvr>
                                        <p:cTn id="28" dur="1000"/>
                                        <p:tgtEl>
                                          <p:spTgt spid="17415"/>
                                        </p:tgtEl>
                                      </p:cBhvr>
                                    </p:animEffect>
                                  </p:childTnLst>
                                </p:cTn>
                              </p:par>
                              <p:par>
                                <p:cTn id="29" presetID="31" presetClass="entr" presetSubtype="0" fill="hold" nodeType="withEffect">
                                  <p:stCondLst>
                                    <p:cond delay="0"/>
                                  </p:stCondLst>
                                  <p:iterate type="lt">
                                    <p:tmPct val="5000"/>
                                  </p:iterate>
                                  <p:childTnLst>
                                    <p:set>
                                      <p:cBhvr>
                                        <p:cTn id="30" dur="1" fill="hold">
                                          <p:stCondLst>
                                            <p:cond delay="0"/>
                                          </p:stCondLst>
                                        </p:cTn>
                                        <p:tgtEl>
                                          <p:spTgt spid="17417"/>
                                        </p:tgtEl>
                                        <p:attrNameLst>
                                          <p:attrName>style.visibility</p:attrName>
                                        </p:attrNameLst>
                                      </p:cBhvr>
                                      <p:to>
                                        <p:strVal val="visible"/>
                                      </p:to>
                                    </p:set>
                                    <p:anim calcmode="lin" valueType="num">
                                      <p:cBhvr>
                                        <p:cTn id="31" dur="1000" fill="hold"/>
                                        <p:tgtEl>
                                          <p:spTgt spid="17417"/>
                                        </p:tgtEl>
                                        <p:attrNameLst>
                                          <p:attrName>ppt_w</p:attrName>
                                        </p:attrNameLst>
                                      </p:cBhvr>
                                      <p:tavLst>
                                        <p:tav tm="0">
                                          <p:val>
                                            <p:fltVal val="0"/>
                                          </p:val>
                                        </p:tav>
                                        <p:tav tm="100000">
                                          <p:val>
                                            <p:strVal val="#ppt_w"/>
                                          </p:val>
                                        </p:tav>
                                      </p:tavLst>
                                    </p:anim>
                                    <p:anim calcmode="lin" valueType="num">
                                      <p:cBhvr>
                                        <p:cTn id="32" dur="1000" fill="hold"/>
                                        <p:tgtEl>
                                          <p:spTgt spid="17417"/>
                                        </p:tgtEl>
                                        <p:attrNameLst>
                                          <p:attrName>ppt_h</p:attrName>
                                        </p:attrNameLst>
                                      </p:cBhvr>
                                      <p:tavLst>
                                        <p:tav tm="0">
                                          <p:val>
                                            <p:fltVal val="0"/>
                                          </p:val>
                                        </p:tav>
                                        <p:tav tm="100000">
                                          <p:val>
                                            <p:strVal val="#ppt_h"/>
                                          </p:val>
                                        </p:tav>
                                      </p:tavLst>
                                    </p:anim>
                                    <p:anim calcmode="lin" valueType="num">
                                      <p:cBhvr>
                                        <p:cTn id="33" dur="1000" fill="hold"/>
                                        <p:tgtEl>
                                          <p:spTgt spid="17417"/>
                                        </p:tgtEl>
                                        <p:attrNameLst>
                                          <p:attrName>style.rotation</p:attrName>
                                        </p:attrNameLst>
                                      </p:cBhvr>
                                      <p:tavLst>
                                        <p:tav tm="0">
                                          <p:val>
                                            <p:fltVal val="90"/>
                                          </p:val>
                                        </p:tav>
                                        <p:tav tm="100000">
                                          <p:val>
                                            <p:fltVal val="0"/>
                                          </p:val>
                                        </p:tav>
                                      </p:tavLst>
                                    </p:anim>
                                    <p:animEffect transition="in" filter="fade">
                                      <p:cBhvr>
                                        <p:cTn id="34" dur="1000"/>
                                        <p:tgtEl>
                                          <p:spTgt spid="17417"/>
                                        </p:tgtEl>
                                      </p:cBhvr>
                                    </p:animEffect>
                                  </p:childTnLst>
                                </p:cTn>
                              </p:par>
                              <p:par>
                                <p:cTn id="35" presetID="31" presetClass="entr" presetSubtype="0" fill="hold" nodeType="withEffect">
                                  <p:stCondLst>
                                    <p:cond delay="0"/>
                                  </p:stCondLst>
                                  <p:iterate type="lt">
                                    <p:tmPct val="5000"/>
                                  </p:iterate>
                                  <p:childTnLst>
                                    <p:set>
                                      <p:cBhvr>
                                        <p:cTn id="36" dur="1" fill="hold">
                                          <p:stCondLst>
                                            <p:cond delay="0"/>
                                          </p:stCondLst>
                                        </p:cTn>
                                        <p:tgtEl>
                                          <p:spTgt spid="17419"/>
                                        </p:tgtEl>
                                        <p:attrNameLst>
                                          <p:attrName>style.visibility</p:attrName>
                                        </p:attrNameLst>
                                      </p:cBhvr>
                                      <p:to>
                                        <p:strVal val="visible"/>
                                      </p:to>
                                    </p:set>
                                    <p:anim calcmode="lin" valueType="num">
                                      <p:cBhvr>
                                        <p:cTn id="37" dur="1000" fill="hold"/>
                                        <p:tgtEl>
                                          <p:spTgt spid="17419"/>
                                        </p:tgtEl>
                                        <p:attrNameLst>
                                          <p:attrName>ppt_w</p:attrName>
                                        </p:attrNameLst>
                                      </p:cBhvr>
                                      <p:tavLst>
                                        <p:tav tm="0">
                                          <p:val>
                                            <p:fltVal val="0"/>
                                          </p:val>
                                        </p:tav>
                                        <p:tav tm="100000">
                                          <p:val>
                                            <p:strVal val="#ppt_w"/>
                                          </p:val>
                                        </p:tav>
                                      </p:tavLst>
                                    </p:anim>
                                    <p:anim calcmode="lin" valueType="num">
                                      <p:cBhvr>
                                        <p:cTn id="38" dur="1000" fill="hold"/>
                                        <p:tgtEl>
                                          <p:spTgt spid="17419"/>
                                        </p:tgtEl>
                                        <p:attrNameLst>
                                          <p:attrName>ppt_h</p:attrName>
                                        </p:attrNameLst>
                                      </p:cBhvr>
                                      <p:tavLst>
                                        <p:tav tm="0">
                                          <p:val>
                                            <p:fltVal val="0"/>
                                          </p:val>
                                        </p:tav>
                                        <p:tav tm="100000">
                                          <p:val>
                                            <p:strVal val="#ppt_h"/>
                                          </p:val>
                                        </p:tav>
                                      </p:tavLst>
                                    </p:anim>
                                    <p:anim calcmode="lin" valueType="num">
                                      <p:cBhvr>
                                        <p:cTn id="39" dur="1000" fill="hold"/>
                                        <p:tgtEl>
                                          <p:spTgt spid="17419"/>
                                        </p:tgtEl>
                                        <p:attrNameLst>
                                          <p:attrName>style.rotation</p:attrName>
                                        </p:attrNameLst>
                                      </p:cBhvr>
                                      <p:tavLst>
                                        <p:tav tm="0">
                                          <p:val>
                                            <p:fltVal val="90"/>
                                          </p:val>
                                        </p:tav>
                                        <p:tav tm="100000">
                                          <p:val>
                                            <p:fltVal val="0"/>
                                          </p:val>
                                        </p:tav>
                                      </p:tavLst>
                                    </p:anim>
                                    <p:animEffect transition="in" filter="fade">
                                      <p:cBhvr>
                                        <p:cTn id="40" dur="1000"/>
                                        <p:tgtEl>
                                          <p:spTgt spid="17419"/>
                                        </p:tgtEl>
                                      </p:cBhvr>
                                    </p:animEffect>
                                  </p:childTnLst>
                                </p:cTn>
                              </p:par>
                              <p:par>
                                <p:cTn id="41" presetID="31" presetClass="entr" presetSubtype="0" fill="hold" nodeType="withEffect">
                                  <p:stCondLst>
                                    <p:cond delay="0"/>
                                  </p:stCondLst>
                                  <p:iterate type="lt">
                                    <p:tmPct val="5000"/>
                                  </p:iterate>
                                  <p:childTnLst>
                                    <p:set>
                                      <p:cBhvr>
                                        <p:cTn id="42" dur="1" fill="hold">
                                          <p:stCondLst>
                                            <p:cond delay="0"/>
                                          </p:stCondLst>
                                        </p:cTn>
                                        <p:tgtEl>
                                          <p:spTgt spid="17431"/>
                                        </p:tgtEl>
                                        <p:attrNameLst>
                                          <p:attrName>style.visibility</p:attrName>
                                        </p:attrNameLst>
                                      </p:cBhvr>
                                      <p:to>
                                        <p:strVal val="visible"/>
                                      </p:to>
                                    </p:set>
                                    <p:anim calcmode="lin" valueType="num">
                                      <p:cBhvr>
                                        <p:cTn id="43" dur="1000" fill="hold"/>
                                        <p:tgtEl>
                                          <p:spTgt spid="17431"/>
                                        </p:tgtEl>
                                        <p:attrNameLst>
                                          <p:attrName>ppt_w</p:attrName>
                                        </p:attrNameLst>
                                      </p:cBhvr>
                                      <p:tavLst>
                                        <p:tav tm="0">
                                          <p:val>
                                            <p:fltVal val="0"/>
                                          </p:val>
                                        </p:tav>
                                        <p:tav tm="100000">
                                          <p:val>
                                            <p:strVal val="#ppt_w"/>
                                          </p:val>
                                        </p:tav>
                                      </p:tavLst>
                                    </p:anim>
                                    <p:anim calcmode="lin" valueType="num">
                                      <p:cBhvr>
                                        <p:cTn id="44" dur="1000" fill="hold"/>
                                        <p:tgtEl>
                                          <p:spTgt spid="17431"/>
                                        </p:tgtEl>
                                        <p:attrNameLst>
                                          <p:attrName>ppt_h</p:attrName>
                                        </p:attrNameLst>
                                      </p:cBhvr>
                                      <p:tavLst>
                                        <p:tav tm="0">
                                          <p:val>
                                            <p:fltVal val="0"/>
                                          </p:val>
                                        </p:tav>
                                        <p:tav tm="100000">
                                          <p:val>
                                            <p:strVal val="#ppt_h"/>
                                          </p:val>
                                        </p:tav>
                                      </p:tavLst>
                                    </p:anim>
                                    <p:anim calcmode="lin" valueType="num">
                                      <p:cBhvr>
                                        <p:cTn id="45" dur="1000" fill="hold"/>
                                        <p:tgtEl>
                                          <p:spTgt spid="17431"/>
                                        </p:tgtEl>
                                        <p:attrNameLst>
                                          <p:attrName>style.rotation</p:attrName>
                                        </p:attrNameLst>
                                      </p:cBhvr>
                                      <p:tavLst>
                                        <p:tav tm="0">
                                          <p:val>
                                            <p:fltVal val="90"/>
                                          </p:val>
                                        </p:tav>
                                        <p:tav tm="100000">
                                          <p:val>
                                            <p:fltVal val="0"/>
                                          </p:val>
                                        </p:tav>
                                      </p:tavLst>
                                    </p:anim>
                                    <p:animEffect transition="in" filter="fade">
                                      <p:cBhvr>
                                        <p:cTn id="46" dur="1000"/>
                                        <p:tgtEl>
                                          <p:spTgt spid="17431"/>
                                        </p:tgtEl>
                                      </p:cBhvr>
                                    </p:animEffect>
                                  </p:childTnLst>
                                </p:cTn>
                              </p:par>
                              <p:par>
                                <p:cTn id="47" presetID="31" presetClass="entr" presetSubtype="0" fill="hold" nodeType="withEffect">
                                  <p:stCondLst>
                                    <p:cond delay="0"/>
                                  </p:stCondLst>
                                  <p:iterate type="lt">
                                    <p:tmPct val="5000"/>
                                  </p:iterate>
                                  <p:childTnLst>
                                    <p:set>
                                      <p:cBhvr>
                                        <p:cTn id="48" dur="1" fill="hold">
                                          <p:stCondLst>
                                            <p:cond delay="0"/>
                                          </p:stCondLst>
                                        </p:cTn>
                                        <p:tgtEl>
                                          <p:spTgt spid="17433"/>
                                        </p:tgtEl>
                                        <p:attrNameLst>
                                          <p:attrName>style.visibility</p:attrName>
                                        </p:attrNameLst>
                                      </p:cBhvr>
                                      <p:to>
                                        <p:strVal val="visible"/>
                                      </p:to>
                                    </p:set>
                                    <p:anim calcmode="lin" valueType="num">
                                      <p:cBhvr>
                                        <p:cTn id="49" dur="1000" fill="hold"/>
                                        <p:tgtEl>
                                          <p:spTgt spid="17433"/>
                                        </p:tgtEl>
                                        <p:attrNameLst>
                                          <p:attrName>ppt_w</p:attrName>
                                        </p:attrNameLst>
                                      </p:cBhvr>
                                      <p:tavLst>
                                        <p:tav tm="0">
                                          <p:val>
                                            <p:fltVal val="0"/>
                                          </p:val>
                                        </p:tav>
                                        <p:tav tm="100000">
                                          <p:val>
                                            <p:strVal val="#ppt_w"/>
                                          </p:val>
                                        </p:tav>
                                      </p:tavLst>
                                    </p:anim>
                                    <p:anim calcmode="lin" valueType="num">
                                      <p:cBhvr>
                                        <p:cTn id="50" dur="1000" fill="hold"/>
                                        <p:tgtEl>
                                          <p:spTgt spid="17433"/>
                                        </p:tgtEl>
                                        <p:attrNameLst>
                                          <p:attrName>ppt_h</p:attrName>
                                        </p:attrNameLst>
                                      </p:cBhvr>
                                      <p:tavLst>
                                        <p:tav tm="0">
                                          <p:val>
                                            <p:fltVal val="0"/>
                                          </p:val>
                                        </p:tav>
                                        <p:tav tm="100000">
                                          <p:val>
                                            <p:strVal val="#ppt_h"/>
                                          </p:val>
                                        </p:tav>
                                      </p:tavLst>
                                    </p:anim>
                                    <p:anim calcmode="lin" valueType="num">
                                      <p:cBhvr>
                                        <p:cTn id="51" dur="1000" fill="hold"/>
                                        <p:tgtEl>
                                          <p:spTgt spid="17433"/>
                                        </p:tgtEl>
                                        <p:attrNameLst>
                                          <p:attrName>style.rotation</p:attrName>
                                        </p:attrNameLst>
                                      </p:cBhvr>
                                      <p:tavLst>
                                        <p:tav tm="0">
                                          <p:val>
                                            <p:fltVal val="90"/>
                                          </p:val>
                                        </p:tav>
                                        <p:tav tm="100000">
                                          <p:val>
                                            <p:fltVal val="0"/>
                                          </p:val>
                                        </p:tav>
                                      </p:tavLst>
                                    </p:anim>
                                    <p:animEffect transition="in" filter="fade">
                                      <p:cBhvr>
                                        <p:cTn id="52" dur="1000"/>
                                        <p:tgtEl>
                                          <p:spTgt spid="17433"/>
                                        </p:tgtEl>
                                      </p:cBhvr>
                                    </p:animEffect>
                                  </p:childTnLst>
                                </p:cTn>
                              </p:par>
                              <p:par>
                                <p:cTn id="53" presetID="31" presetClass="entr" presetSubtype="0" fill="hold" nodeType="withEffect">
                                  <p:stCondLst>
                                    <p:cond delay="0"/>
                                  </p:stCondLst>
                                  <p:iterate type="lt">
                                    <p:tmPct val="5000"/>
                                  </p:iterate>
                                  <p:childTnLst>
                                    <p:set>
                                      <p:cBhvr>
                                        <p:cTn id="54" dur="1" fill="hold">
                                          <p:stCondLst>
                                            <p:cond delay="0"/>
                                          </p:stCondLst>
                                        </p:cTn>
                                        <p:tgtEl>
                                          <p:spTgt spid="17429"/>
                                        </p:tgtEl>
                                        <p:attrNameLst>
                                          <p:attrName>style.visibility</p:attrName>
                                        </p:attrNameLst>
                                      </p:cBhvr>
                                      <p:to>
                                        <p:strVal val="visible"/>
                                      </p:to>
                                    </p:set>
                                    <p:anim calcmode="lin" valueType="num">
                                      <p:cBhvr>
                                        <p:cTn id="55" dur="1000" fill="hold"/>
                                        <p:tgtEl>
                                          <p:spTgt spid="17429"/>
                                        </p:tgtEl>
                                        <p:attrNameLst>
                                          <p:attrName>ppt_w</p:attrName>
                                        </p:attrNameLst>
                                      </p:cBhvr>
                                      <p:tavLst>
                                        <p:tav tm="0">
                                          <p:val>
                                            <p:fltVal val="0"/>
                                          </p:val>
                                        </p:tav>
                                        <p:tav tm="100000">
                                          <p:val>
                                            <p:strVal val="#ppt_w"/>
                                          </p:val>
                                        </p:tav>
                                      </p:tavLst>
                                    </p:anim>
                                    <p:anim calcmode="lin" valueType="num">
                                      <p:cBhvr>
                                        <p:cTn id="56" dur="1000" fill="hold"/>
                                        <p:tgtEl>
                                          <p:spTgt spid="17429"/>
                                        </p:tgtEl>
                                        <p:attrNameLst>
                                          <p:attrName>ppt_h</p:attrName>
                                        </p:attrNameLst>
                                      </p:cBhvr>
                                      <p:tavLst>
                                        <p:tav tm="0">
                                          <p:val>
                                            <p:fltVal val="0"/>
                                          </p:val>
                                        </p:tav>
                                        <p:tav tm="100000">
                                          <p:val>
                                            <p:strVal val="#ppt_h"/>
                                          </p:val>
                                        </p:tav>
                                      </p:tavLst>
                                    </p:anim>
                                    <p:anim calcmode="lin" valueType="num">
                                      <p:cBhvr>
                                        <p:cTn id="57" dur="1000" fill="hold"/>
                                        <p:tgtEl>
                                          <p:spTgt spid="17429"/>
                                        </p:tgtEl>
                                        <p:attrNameLst>
                                          <p:attrName>style.rotation</p:attrName>
                                        </p:attrNameLst>
                                      </p:cBhvr>
                                      <p:tavLst>
                                        <p:tav tm="0">
                                          <p:val>
                                            <p:fltVal val="90"/>
                                          </p:val>
                                        </p:tav>
                                        <p:tav tm="100000">
                                          <p:val>
                                            <p:fltVal val="0"/>
                                          </p:val>
                                        </p:tav>
                                      </p:tavLst>
                                    </p:anim>
                                    <p:animEffect transition="in" filter="fade">
                                      <p:cBhvr>
                                        <p:cTn id="58" dur="1000"/>
                                        <p:tgtEl>
                                          <p:spTgt spid="17429"/>
                                        </p:tgtEl>
                                      </p:cBhvr>
                                    </p:animEffect>
                                  </p:childTnLst>
                                </p:cTn>
                              </p:par>
                              <p:par>
                                <p:cTn id="59" presetID="31" presetClass="entr" presetSubtype="0" fill="hold" nodeType="withEffect">
                                  <p:stCondLst>
                                    <p:cond delay="0"/>
                                  </p:stCondLst>
                                  <p:iterate type="lt">
                                    <p:tmPct val="5000"/>
                                  </p:iterate>
                                  <p:childTnLst>
                                    <p:set>
                                      <p:cBhvr>
                                        <p:cTn id="60" dur="1" fill="hold">
                                          <p:stCondLst>
                                            <p:cond delay="0"/>
                                          </p:stCondLst>
                                        </p:cTn>
                                        <p:tgtEl>
                                          <p:spTgt spid="17427"/>
                                        </p:tgtEl>
                                        <p:attrNameLst>
                                          <p:attrName>style.visibility</p:attrName>
                                        </p:attrNameLst>
                                      </p:cBhvr>
                                      <p:to>
                                        <p:strVal val="visible"/>
                                      </p:to>
                                    </p:set>
                                    <p:anim calcmode="lin" valueType="num">
                                      <p:cBhvr>
                                        <p:cTn id="61" dur="1000" fill="hold"/>
                                        <p:tgtEl>
                                          <p:spTgt spid="17427"/>
                                        </p:tgtEl>
                                        <p:attrNameLst>
                                          <p:attrName>ppt_w</p:attrName>
                                        </p:attrNameLst>
                                      </p:cBhvr>
                                      <p:tavLst>
                                        <p:tav tm="0">
                                          <p:val>
                                            <p:fltVal val="0"/>
                                          </p:val>
                                        </p:tav>
                                        <p:tav tm="100000">
                                          <p:val>
                                            <p:strVal val="#ppt_w"/>
                                          </p:val>
                                        </p:tav>
                                      </p:tavLst>
                                    </p:anim>
                                    <p:anim calcmode="lin" valueType="num">
                                      <p:cBhvr>
                                        <p:cTn id="62" dur="1000" fill="hold"/>
                                        <p:tgtEl>
                                          <p:spTgt spid="17427"/>
                                        </p:tgtEl>
                                        <p:attrNameLst>
                                          <p:attrName>ppt_h</p:attrName>
                                        </p:attrNameLst>
                                      </p:cBhvr>
                                      <p:tavLst>
                                        <p:tav tm="0">
                                          <p:val>
                                            <p:fltVal val="0"/>
                                          </p:val>
                                        </p:tav>
                                        <p:tav tm="100000">
                                          <p:val>
                                            <p:strVal val="#ppt_h"/>
                                          </p:val>
                                        </p:tav>
                                      </p:tavLst>
                                    </p:anim>
                                    <p:anim calcmode="lin" valueType="num">
                                      <p:cBhvr>
                                        <p:cTn id="63" dur="1000" fill="hold"/>
                                        <p:tgtEl>
                                          <p:spTgt spid="17427"/>
                                        </p:tgtEl>
                                        <p:attrNameLst>
                                          <p:attrName>style.rotation</p:attrName>
                                        </p:attrNameLst>
                                      </p:cBhvr>
                                      <p:tavLst>
                                        <p:tav tm="0">
                                          <p:val>
                                            <p:fltVal val="90"/>
                                          </p:val>
                                        </p:tav>
                                        <p:tav tm="100000">
                                          <p:val>
                                            <p:fltVal val="0"/>
                                          </p:val>
                                        </p:tav>
                                      </p:tavLst>
                                    </p:anim>
                                    <p:animEffect transition="in" filter="fade">
                                      <p:cBhvr>
                                        <p:cTn id="64" dur="1000"/>
                                        <p:tgtEl>
                                          <p:spTgt spid="17427"/>
                                        </p:tgtEl>
                                      </p:cBhvr>
                                    </p:animEffect>
                                  </p:childTnLst>
                                </p:cTn>
                              </p:par>
                              <p:par>
                                <p:cTn id="65" presetID="31" presetClass="entr" presetSubtype="0" fill="hold" nodeType="withEffect">
                                  <p:stCondLst>
                                    <p:cond delay="0"/>
                                  </p:stCondLst>
                                  <p:iterate type="lt">
                                    <p:tmPct val="5000"/>
                                  </p:iterate>
                                  <p:childTnLst>
                                    <p:set>
                                      <p:cBhvr>
                                        <p:cTn id="66" dur="1" fill="hold">
                                          <p:stCondLst>
                                            <p:cond delay="0"/>
                                          </p:stCondLst>
                                        </p:cTn>
                                        <p:tgtEl>
                                          <p:spTgt spid="17425"/>
                                        </p:tgtEl>
                                        <p:attrNameLst>
                                          <p:attrName>style.visibility</p:attrName>
                                        </p:attrNameLst>
                                      </p:cBhvr>
                                      <p:to>
                                        <p:strVal val="visible"/>
                                      </p:to>
                                    </p:set>
                                    <p:anim calcmode="lin" valueType="num">
                                      <p:cBhvr>
                                        <p:cTn id="67" dur="1000" fill="hold"/>
                                        <p:tgtEl>
                                          <p:spTgt spid="17425"/>
                                        </p:tgtEl>
                                        <p:attrNameLst>
                                          <p:attrName>ppt_w</p:attrName>
                                        </p:attrNameLst>
                                      </p:cBhvr>
                                      <p:tavLst>
                                        <p:tav tm="0">
                                          <p:val>
                                            <p:fltVal val="0"/>
                                          </p:val>
                                        </p:tav>
                                        <p:tav tm="100000">
                                          <p:val>
                                            <p:strVal val="#ppt_w"/>
                                          </p:val>
                                        </p:tav>
                                      </p:tavLst>
                                    </p:anim>
                                    <p:anim calcmode="lin" valueType="num">
                                      <p:cBhvr>
                                        <p:cTn id="68" dur="1000" fill="hold"/>
                                        <p:tgtEl>
                                          <p:spTgt spid="17425"/>
                                        </p:tgtEl>
                                        <p:attrNameLst>
                                          <p:attrName>ppt_h</p:attrName>
                                        </p:attrNameLst>
                                      </p:cBhvr>
                                      <p:tavLst>
                                        <p:tav tm="0">
                                          <p:val>
                                            <p:fltVal val="0"/>
                                          </p:val>
                                        </p:tav>
                                        <p:tav tm="100000">
                                          <p:val>
                                            <p:strVal val="#ppt_h"/>
                                          </p:val>
                                        </p:tav>
                                      </p:tavLst>
                                    </p:anim>
                                    <p:anim calcmode="lin" valueType="num">
                                      <p:cBhvr>
                                        <p:cTn id="69" dur="1000" fill="hold"/>
                                        <p:tgtEl>
                                          <p:spTgt spid="17425"/>
                                        </p:tgtEl>
                                        <p:attrNameLst>
                                          <p:attrName>style.rotation</p:attrName>
                                        </p:attrNameLst>
                                      </p:cBhvr>
                                      <p:tavLst>
                                        <p:tav tm="0">
                                          <p:val>
                                            <p:fltVal val="90"/>
                                          </p:val>
                                        </p:tav>
                                        <p:tav tm="100000">
                                          <p:val>
                                            <p:fltVal val="0"/>
                                          </p:val>
                                        </p:tav>
                                      </p:tavLst>
                                    </p:anim>
                                    <p:animEffect transition="in" filter="fade">
                                      <p:cBhvr>
                                        <p:cTn id="70" dur="1000"/>
                                        <p:tgtEl>
                                          <p:spTgt spid="17425"/>
                                        </p:tgtEl>
                                      </p:cBhvr>
                                    </p:animEffect>
                                  </p:childTnLst>
                                </p:cTn>
                              </p:par>
                              <p:par>
                                <p:cTn id="71" presetID="31" presetClass="entr" presetSubtype="0" fill="hold" nodeType="withEffect">
                                  <p:stCondLst>
                                    <p:cond delay="0"/>
                                  </p:stCondLst>
                                  <p:iterate type="lt">
                                    <p:tmPct val="5000"/>
                                  </p:iterate>
                                  <p:childTnLst>
                                    <p:set>
                                      <p:cBhvr>
                                        <p:cTn id="72" dur="1" fill="hold">
                                          <p:stCondLst>
                                            <p:cond delay="0"/>
                                          </p:stCondLst>
                                        </p:cTn>
                                        <p:tgtEl>
                                          <p:spTgt spid="17423"/>
                                        </p:tgtEl>
                                        <p:attrNameLst>
                                          <p:attrName>style.visibility</p:attrName>
                                        </p:attrNameLst>
                                      </p:cBhvr>
                                      <p:to>
                                        <p:strVal val="visible"/>
                                      </p:to>
                                    </p:set>
                                    <p:anim calcmode="lin" valueType="num">
                                      <p:cBhvr>
                                        <p:cTn id="73" dur="1000" fill="hold"/>
                                        <p:tgtEl>
                                          <p:spTgt spid="17423"/>
                                        </p:tgtEl>
                                        <p:attrNameLst>
                                          <p:attrName>ppt_w</p:attrName>
                                        </p:attrNameLst>
                                      </p:cBhvr>
                                      <p:tavLst>
                                        <p:tav tm="0">
                                          <p:val>
                                            <p:fltVal val="0"/>
                                          </p:val>
                                        </p:tav>
                                        <p:tav tm="100000">
                                          <p:val>
                                            <p:strVal val="#ppt_w"/>
                                          </p:val>
                                        </p:tav>
                                      </p:tavLst>
                                    </p:anim>
                                    <p:anim calcmode="lin" valueType="num">
                                      <p:cBhvr>
                                        <p:cTn id="74" dur="1000" fill="hold"/>
                                        <p:tgtEl>
                                          <p:spTgt spid="17423"/>
                                        </p:tgtEl>
                                        <p:attrNameLst>
                                          <p:attrName>ppt_h</p:attrName>
                                        </p:attrNameLst>
                                      </p:cBhvr>
                                      <p:tavLst>
                                        <p:tav tm="0">
                                          <p:val>
                                            <p:fltVal val="0"/>
                                          </p:val>
                                        </p:tav>
                                        <p:tav tm="100000">
                                          <p:val>
                                            <p:strVal val="#ppt_h"/>
                                          </p:val>
                                        </p:tav>
                                      </p:tavLst>
                                    </p:anim>
                                    <p:anim calcmode="lin" valueType="num">
                                      <p:cBhvr>
                                        <p:cTn id="75" dur="1000" fill="hold"/>
                                        <p:tgtEl>
                                          <p:spTgt spid="17423"/>
                                        </p:tgtEl>
                                        <p:attrNameLst>
                                          <p:attrName>style.rotation</p:attrName>
                                        </p:attrNameLst>
                                      </p:cBhvr>
                                      <p:tavLst>
                                        <p:tav tm="0">
                                          <p:val>
                                            <p:fltVal val="90"/>
                                          </p:val>
                                        </p:tav>
                                        <p:tav tm="100000">
                                          <p:val>
                                            <p:fltVal val="0"/>
                                          </p:val>
                                        </p:tav>
                                      </p:tavLst>
                                    </p:anim>
                                    <p:animEffect transition="in" filter="fade">
                                      <p:cBhvr>
                                        <p:cTn id="76" dur="1000"/>
                                        <p:tgtEl>
                                          <p:spTgt spid="17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dirty="0">
                <a:solidFill>
                  <a:schemeClr val="accent6">
                    <a:lumMod val="75000"/>
                  </a:schemeClr>
                </a:solidFill>
              </a:rPr>
              <a:t>Searching for Jobs Online</a:t>
            </a:r>
            <a:endParaRPr lang="en-GB" dirty="0"/>
          </a:p>
        </p:txBody>
      </p:sp>
      <p:sp>
        <p:nvSpPr>
          <p:cNvPr id="3" name="Content Placeholder 2"/>
          <p:cNvSpPr>
            <a:spLocks noGrp="1"/>
          </p:cNvSpPr>
          <p:nvPr>
            <p:ph type="body" idx="1"/>
          </p:nvPr>
        </p:nvSpPr>
        <p:spPr>
          <a:xfrm>
            <a:off x="2589212" y="3175280"/>
            <a:ext cx="8915399" cy="1451986"/>
          </a:xfrm>
        </p:spPr>
        <p:txBody>
          <a:bodyPr>
            <a:normAutofit fontScale="77500" lnSpcReduction="20000"/>
          </a:bodyPr>
          <a:lstStyle/>
          <a:p>
            <a:pPr marL="0" indent="0" algn="ctr">
              <a:buNone/>
            </a:pPr>
            <a:r>
              <a:rPr lang="en-GB" sz="6600" dirty="0" smtClean="0">
                <a:solidFill>
                  <a:schemeClr val="accent6">
                    <a:lumMod val="75000"/>
                  </a:schemeClr>
                </a:solidFill>
              </a:rPr>
              <a:t>How </a:t>
            </a:r>
            <a:r>
              <a:rPr lang="en-GB" sz="6600" dirty="0" smtClean="0">
                <a:solidFill>
                  <a:schemeClr val="accent6">
                    <a:lumMod val="75000"/>
                  </a:schemeClr>
                </a:solidFill>
              </a:rPr>
              <a:t>to Job Search Smarter</a:t>
            </a:r>
            <a:endParaRPr lang="en-GB" sz="6600" dirty="0">
              <a:solidFill>
                <a:schemeClr val="accent6">
                  <a:lumMod val="75000"/>
                </a:schemeClr>
              </a:solidFill>
            </a:endParaRPr>
          </a:p>
        </p:txBody>
      </p:sp>
    </p:spTree>
    <p:extLst>
      <p:ext uri="{BB962C8B-B14F-4D97-AF65-F5344CB8AC3E}">
        <p14:creationId xmlns:p14="http://schemas.microsoft.com/office/powerpoint/2010/main" val="835782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 we will look at</a:t>
            </a:r>
            <a:endParaRPr lang="en-GB" dirty="0"/>
          </a:p>
        </p:txBody>
      </p:sp>
      <p:sp>
        <p:nvSpPr>
          <p:cNvPr id="3" name="Content Placeholder 2"/>
          <p:cNvSpPr>
            <a:spLocks noGrp="1"/>
          </p:cNvSpPr>
          <p:nvPr>
            <p:ph idx="1"/>
          </p:nvPr>
        </p:nvSpPr>
        <p:spPr/>
        <p:txBody>
          <a:bodyPr/>
          <a:lstStyle/>
          <a:p>
            <a:r>
              <a:rPr lang="en-GB" dirty="0" smtClean="0"/>
              <a:t>Using Google to find a Job</a:t>
            </a:r>
          </a:p>
          <a:p>
            <a:endParaRPr lang="en-GB" dirty="0"/>
          </a:p>
          <a:p>
            <a:r>
              <a:rPr lang="en-GB" dirty="0" smtClean="0"/>
              <a:t>Job searching directly on a company website</a:t>
            </a:r>
          </a:p>
          <a:p>
            <a:endParaRPr lang="en-GB" dirty="0"/>
          </a:p>
          <a:p>
            <a:r>
              <a:rPr lang="en-GB" dirty="0" smtClean="0"/>
              <a:t>Using Recruitment Agencies</a:t>
            </a:r>
          </a:p>
          <a:p>
            <a:endParaRPr lang="en-GB" dirty="0"/>
          </a:p>
          <a:p>
            <a:r>
              <a:rPr lang="en-GB" dirty="0" smtClean="0"/>
              <a:t>Setting up Email alerts</a:t>
            </a:r>
            <a:endParaRPr lang="en-GB" dirty="0"/>
          </a:p>
        </p:txBody>
      </p:sp>
    </p:spTree>
    <p:extLst>
      <p:ext uri="{BB962C8B-B14F-4D97-AF65-F5344CB8AC3E}">
        <p14:creationId xmlns:p14="http://schemas.microsoft.com/office/powerpoint/2010/main" val="641184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Free Icon Download | Linkedin"/>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 name="Title 2"/>
          <p:cNvSpPr>
            <a:spLocks noGrp="1"/>
          </p:cNvSpPr>
          <p:nvPr>
            <p:ph type="title" idx="4294967295"/>
          </p:nvPr>
        </p:nvSpPr>
        <p:spPr>
          <a:xfrm>
            <a:off x="3279775" y="623888"/>
            <a:ext cx="8912225" cy="1281112"/>
          </a:xfrm>
        </p:spPr>
        <p:txBody>
          <a:bodyPr/>
          <a:lstStyle/>
          <a:p>
            <a:r>
              <a:rPr lang="en-GB" dirty="0" smtClean="0"/>
              <a:t>Using Google to Find Job Vacancies</a:t>
            </a:r>
            <a:endParaRPr lang="en-GB" dirty="0"/>
          </a:p>
        </p:txBody>
      </p:sp>
    </p:spTree>
    <p:extLst>
      <p:ext uri="{BB962C8B-B14F-4D97-AF65-F5344CB8AC3E}">
        <p14:creationId xmlns:p14="http://schemas.microsoft.com/office/powerpoint/2010/main" val="3433980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Some interesting facts</a:t>
            </a:r>
            <a:endParaRPr lang="en-GB" dirty="0"/>
          </a:p>
        </p:txBody>
      </p:sp>
      <p:sp>
        <p:nvSpPr>
          <p:cNvPr id="3" name="Content Placeholder 2"/>
          <p:cNvSpPr>
            <a:spLocks noGrp="1"/>
          </p:cNvSpPr>
          <p:nvPr>
            <p:ph idx="1"/>
          </p:nvPr>
        </p:nvSpPr>
        <p:spPr/>
        <p:txBody>
          <a:bodyPr/>
          <a:lstStyle/>
          <a:p>
            <a:r>
              <a:rPr lang="en-GB" dirty="0"/>
              <a:t>3.5 billion </a:t>
            </a:r>
            <a:r>
              <a:rPr lang="en-GB" dirty="0" smtClean="0"/>
              <a:t>searches per day are carried out on Google</a:t>
            </a:r>
            <a:endParaRPr lang="en-GB" dirty="0"/>
          </a:p>
          <a:p>
            <a:r>
              <a:rPr lang="en-GB" b="1" dirty="0"/>
              <a:t>Google</a:t>
            </a:r>
            <a:r>
              <a:rPr lang="en-GB" dirty="0"/>
              <a:t> processes over 3.5 billion </a:t>
            </a:r>
            <a:r>
              <a:rPr lang="en-GB" b="1" dirty="0"/>
              <a:t>searches</a:t>
            </a:r>
            <a:r>
              <a:rPr lang="en-GB" dirty="0"/>
              <a:t> per </a:t>
            </a:r>
            <a:r>
              <a:rPr lang="en-GB" b="1" dirty="0"/>
              <a:t>day</a:t>
            </a:r>
            <a:r>
              <a:rPr lang="en-GB" dirty="0"/>
              <a:t> (</a:t>
            </a:r>
            <a:r>
              <a:rPr lang="en-GB" dirty="0" err="1"/>
              <a:t>Internetlivestats</a:t>
            </a:r>
            <a:r>
              <a:rPr lang="en-GB" dirty="0"/>
              <a:t>, 2019). If you break this statistic down, it means that </a:t>
            </a:r>
            <a:r>
              <a:rPr lang="en-GB" b="1" dirty="0"/>
              <a:t>Google</a:t>
            </a:r>
            <a:r>
              <a:rPr lang="en-GB" dirty="0"/>
              <a:t> processes over 40,000 </a:t>
            </a:r>
            <a:r>
              <a:rPr lang="en-GB" b="1" dirty="0"/>
              <a:t>search</a:t>
            </a:r>
            <a:r>
              <a:rPr lang="en-GB" dirty="0"/>
              <a:t> queries </a:t>
            </a:r>
            <a:r>
              <a:rPr lang="en-GB" b="1" dirty="0"/>
              <a:t>every</a:t>
            </a:r>
            <a:r>
              <a:rPr lang="en-GB" dirty="0"/>
              <a:t> second on average.3 Apr 2020</a:t>
            </a:r>
          </a:p>
          <a:p>
            <a:r>
              <a:rPr lang="en-US" dirty="0" smtClean="0"/>
              <a:t>Computers  </a:t>
            </a:r>
            <a:r>
              <a:rPr lang="en-US" dirty="0"/>
              <a:t>only </a:t>
            </a:r>
            <a:r>
              <a:rPr lang="en-US" b="1" dirty="0" smtClean="0"/>
              <a:t>understand</a:t>
            </a:r>
            <a:r>
              <a:rPr lang="en-US" dirty="0"/>
              <a:t> something called machine code, which </a:t>
            </a:r>
            <a:r>
              <a:rPr lang="en-US" b="1" dirty="0"/>
              <a:t>is</a:t>
            </a:r>
            <a:r>
              <a:rPr lang="en-US" dirty="0"/>
              <a:t> a </a:t>
            </a:r>
            <a:r>
              <a:rPr lang="en-US" b="1" dirty="0"/>
              <a:t>language</a:t>
            </a:r>
            <a:r>
              <a:rPr lang="en-US" dirty="0"/>
              <a:t> consisting of ones and zeros. Instructions written in machine code will be executed directly by the </a:t>
            </a:r>
            <a:r>
              <a:rPr lang="en-US" dirty="0" smtClean="0"/>
              <a:t>CPU</a:t>
            </a:r>
            <a:r>
              <a:rPr lang="en-US" dirty="0"/>
              <a:t> </a:t>
            </a:r>
            <a:r>
              <a:rPr lang="en-US" dirty="0" smtClean="0"/>
              <a:t>or Central Processing Unit.   </a:t>
            </a:r>
            <a:r>
              <a:rPr lang="en-US" dirty="0"/>
              <a:t>These binary instructions </a:t>
            </a:r>
            <a:r>
              <a:rPr lang="en-US" b="1" dirty="0"/>
              <a:t>are</a:t>
            </a:r>
            <a:r>
              <a:rPr lang="en-US" dirty="0"/>
              <a:t> called op-codes or operation codes</a:t>
            </a:r>
            <a:r>
              <a:rPr lang="en-US" dirty="0" smtClean="0"/>
              <a:t>.</a:t>
            </a:r>
          </a:p>
          <a:p>
            <a:r>
              <a:rPr lang="en-US" dirty="0" smtClean="0"/>
              <a:t>Because the computer will only do literally what you ask it to, you need to know exactly what you are looking for.</a:t>
            </a:r>
            <a:endParaRPr lang="en-GB" dirty="0"/>
          </a:p>
        </p:txBody>
      </p:sp>
    </p:spTree>
    <p:extLst>
      <p:ext uri="{BB962C8B-B14F-4D97-AF65-F5344CB8AC3E}">
        <p14:creationId xmlns:p14="http://schemas.microsoft.com/office/powerpoint/2010/main" val="713865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When You’re Searching</a:t>
            </a:r>
            <a:endParaRPr lang="en-GB" dirty="0"/>
          </a:p>
        </p:txBody>
      </p:sp>
      <p:sp>
        <p:nvSpPr>
          <p:cNvPr id="3" name="Content Placeholder 2"/>
          <p:cNvSpPr>
            <a:spLocks noGrp="1"/>
          </p:cNvSpPr>
          <p:nvPr>
            <p:ph idx="1"/>
          </p:nvPr>
        </p:nvSpPr>
        <p:spPr>
          <a:xfrm>
            <a:off x="2589212" y="2153697"/>
            <a:ext cx="8915400" cy="3777622"/>
          </a:xfrm>
        </p:spPr>
        <p:txBody>
          <a:bodyPr>
            <a:normAutofit fontScale="92500" lnSpcReduction="10000"/>
          </a:bodyPr>
          <a:lstStyle/>
          <a:p>
            <a:r>
              <a:rPr lang="en-GB" dirty="0" smtClean="0"/>
              <a:t>Think about the language you’re using – for example you may want a job in a supermarket but if you just type in ‘Supermarket Jobs’ you will get a different result than if you type in </a:t>
            </a:r>
          </a:p>
          <a:p>
            <a:r>
              <a:rPr lang="en-GB" dirty="0" smtClean="0"/>
              <a:t>Food Retail Assistant</a:t>
            </a:r>
          </a:p>
          <a:p>
            <a:r>
              <a:rPr lang="en-GB" dirty="0" smtClean="0"/>
              <a:t>Customer Service Assistant</a:t>
            </a:r>
          </a:p>
          <a:p>
            <a:r>
              <a:rPr lang="en-GB" dirty="0" smtClean="0"/>
              <a:t>Retail Assistant </a:t>
            </a:r>
          </a:p>
          <a:p>
            <a:r>
              <a:rPr lang="en-GB" dirty="0" smtClean="0"/>
              <a:t>Store Assistant </a:t>
            </a:r>
          </a:p>
          <a:p>
            <a:endParaRPr lang="en-GB" dirty="0"/>
          </a:p>
          <a:p>
            <a:r>
              <a:rPr lang="en-GB" dirty="0" smtClean="0"/>
              <a:t>You will also get a different result if you use someone else’s computer.  That is because the computer analyses your algorithms and gives you the results it thinks you would prefer based on your previous usage.  Of course, that’s not always helpful!</a:t>
            </a:r>
          </a:p>
        </p:txBody>
      </p:sp>
    </p:spTree>
    <p:extLst>
      <p:ext uri="{BB962C8B-B14F-4D97-AF65-F5344CB8AC3E}">
        <p14:creationId xmlns:p14="http://schemas.microsoft.com/office/powerpoint/2010/main" val="1831889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Alternative Job Titles</a:t>
            </a:r>
            <a:endParaRPr lang="en-GB" dirty="0"/>
          </a:p>
        </p:txBody>
      </p:sp>
      <p:sp>
        <p:nvSpPr>
          <p:cNvPr id="3" name="Content Placeholder 2"/>
          <p:cNvSpPr>
            <a:spLocks noGrp="1"/>
          </p:cNvSpPr>
          <p:nvPr>
            <p:ph idx="1"/>
          </p:nvPr>
        </p:nvSpPr>
        <p:spPr>
          <a:xfrm>
            <a:off x="2589212" y="1155560"/>
            <a:ext cx="8915400" cy="5310554"/>
          </a:xfrm>
        </p:spPr>
        <p:txBody>
          <a:bodyPr>
            <a:normAutofit fontScale="92500" lnSpcReduction="20000"/>
          </a:bodyPr>
          <a:lstStyle/>
          <a:p>
            <a:r>
              <a:rPr lang="en-US" b="1" dirty="0"/>
              <a:t>Admin assistant</a:t>
            </a:r>
          </a:p>
          <a:p>
            <a:r>
              <a:rPr lang="en-US" dirty="0" smtClean="0"/>
              <a:t>administrator</a:t>
            </a:r>
            <a:r>
              <a:rPr lang="en-US" dirty="0"/>
              <a:t>, clerical assistant, administrative assistant</a:t>
            </a:r>
          </a:p>
          <a:p>
            <a:r>
              <a:rPr lang="en-US" b="1" dirty="0"/>
              <a:t>Insurance claims handler</a:t>
            </a:r>
          </a:p>
          <a:p>
            <a:r>
              <a:rPr lang="en-US" dirty="0" smtClean="0"/>
              <a:t>Claims </a:t>
            </a:r>
            <a:r>
              <a:rPr lang="en-US" dirty="0"/>
              <a:t>administrator, claims settler, claims technician, claims assessor</a:t>
            </a:r>
          </a:p>
          <a:p>
            <a:r>
              <a:rPr lang="en-US" b="1" dirty="0" smtClean="0"/>
              <a:t>Debt </a:t>
            </a:r>
            <a:r>
              <a:rPr lang="en-US" b="1" dirty="0"/>
              <a:t>collection </a:t>
            </a:r>
            <a:r>
              <a:rPr lang="en-US" b="1" dirty="0" smtClean="0"/>
              <a:t>agent</a:t>
            </a:r>
            <a:r>
              <a:rPr lang="en-US" dirty="0" smtClean="0"/>
              <a:t>, Credit Controller</a:t>
            </a:r>
          </a:p>
          <a:p>
            <a:r>
              <a:rPr lang="en-US" b="1" dirty="0"/>
              <a:t>Finance officer</a:t>
            </a:r>
          </a:p>
          <a:p>
            <a:r>
              <a:rPr lang="en-US" dirty="0" smtClean="0"/>
              <a:t>finance </a:t>
            </a:r>
            <a:r>
              <a:rPr lang="en-US" dirty="0"/>
              <a:t>clerk, treasurer</a:t>
            </a:r>
          </a:p>
          <a:p>
            <a:r>
              <a:rPr lang="en-US" b="1" dirty="0"/>
              <a:t>Business adviser</a:t>
            </a:r>
          </a:p>
          <a:p>
            <a:r>
              <a:rPr lang="en-US" dirty="0" smtClean="0"/>
              <a:t>Business </a:t>
            </a:r>
            <a:r>
              <a:rPr lang="en-US" dirty="0"/>
              <a:t>consultant, enterprise adviser, business coach</a:t>
            </a:r>
          </a:p>
          <a:p>
            <a:r>
              <a:rPr lang="en-GB" b="1" dirty="0"/>
              <a:t>Digital marketer</a:t>
            </a:r>
          </a:p>
          <a:p>
            <a:r>
              <a:rPr lang="en-GB" dirty="0" smtClean="0"/>
              <a:t>Online </a:t>
            </a:r>
            <a:r>
              <a:rPr lang="en-GB" dirty="0"/>
              <a:t>marketing executive, digital marketing executive, internet marketing officer, digital marketing officer</a:t>
            </a:r>
          </a:p>
          <a:p>
            <a:r>
              <a:rPr lang="en-US" b="1" dirty="0"/>
              <a:t>Checkout operator</a:t>
            </a:r>
          </a:p>
          <a:p>
            <a:r>
              <a:rPr lang="en-US" dirty="0" smtClean="0"/>
              <a:t>Cashier</a:t>
            </a:r>
            <a:r>
              <a:rPr lang="en-US" dirty="0"/>
              <a:t>, till </a:t>
            </a:r>
            <a:r>
              <a:rPr lang="en-US" dirty="0" smtClean="0"/>
              <a:t>assistant</a:t>
            </a:r>
          </a:p>
          <a:p>
            <a:r>
              <a:rPr lang="en-US" b="1" dirty="0" smtClean="0"/>
              <a:t>Sales </a:t>
            </a:r>
            <a:r>
              <a:rPr lang="en-US" b="1" dirty="0"/>
              <a:t>assistant</a:t>
            </a:r>
          </a:p>
          <a:p>
            <a:r>
              <a:rPr lang="en-US" dirty="0" smtClean="0"/>
              <a:t>Shop </a:t>
            </a:r>
            <a:r>
              <a:rPr lang="en-US" dirty="0"/>
              <a:t>assistant, sales person, store assistant, retail assistant, retail sales assistant</a:t>
            </a:r>
          </a:p>
          <a:p>
            <a:endParaRPr lang="en-US" dirty="0"/>
          </a:p>
          <a:p>
            <a:endParaRPr lang="en-GB" dirty="0"/>
          </a:p>
        </p:txBody>
      </p:sp>
    </p:spTree>
    <p:extLst>
      <p:ext uri="{BB962C8B-B14F-4D97-AF65-F5344CB8AC3E}">
        <p14:creationId xmlns:p14="http://schemas.microsoft.com/office/powerpoint/2010/main" val="230212780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A496156611B3A4C9D3016DD1C82BE82" ma:contentTypeVersion="12" ma:contentTypeDescription="Create a new document." ma:contentTypeScope="" ma:versionID="19eae5256918c10b6f1fc2e4bdb62c72">
  <xsd:schema xmlns:xsd="http://www.w3.org/2001/XMLSchema" xmlns:xs="http://www.w3.org/2001/XMLSchema" xmlns:p="http://schemas.microsoft.com/office/2006/metadata/properties" xmlns:ns3="b3fe5981-60c0-4104-a1b1-a1fac9687ed0" xmlns:ns4="e0e7bb2f-ff26-4fae-befd-4a9a53791a98" targetNamespace="http://schemas.microsoft.com/office/2006/metadata/properties" ma:root="true" ma:fieldsID="d24fda3cebf5a254fac3f44e0e2e07ca" ns3:_="" ns4:_="">
    <xsd:import namespace="b3fe5981-60c0-4104-a1b1-a1fac9687ed0"/>
    <xsd:import namespace="e0e7bb2f-ff26-4fae-befd-4a9a53791a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fe5981-60c0-4104-a1b1-a1fac9687e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0e7bb2f-ff26-4fae-befd-4a9a53791a9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05F9ACC-9B1A-4877-BE66-694D3D17C1E3}">
  <ds:schemaRefs>
    <ds:schemaRef ds:uri="http://schemas.microsoft.com/office/2006/metadata/properties"/>
    <ds:schemaRef ds:uri="b3fe5981-60c0-4104-a1b1-a1fac9687ed0"/>
    <ds:schemaRef ds:uri="http://purl.org/dc/dcmitype/"/>
    <ds:schemaRef ds:uri="http://schemas.microsoft.com/office/2006/documentManagement/types"/>
    <ds:schemaRef ds:uri="http://www.w3.org/XML/1998/namespace"/>
    <ds:schemaRef ds:uri="http://purl.org/dc/elements/1.1/"/>
    <ds:schemaRef ds:uri="http://purl.org/dc/terms/"/>
    <ds:schemaRef ds:uri="http://schemas.microsoft.com/office/infopath/2007/PartnerControls"/>
    <ds:schemaRef ds:uri="http://schemas.openxmlformats.org/package/2006/metadata/core-properties"/>
    <ds:schemaRef ds:uri="e0e7bb2f-ff26-4fae-befd-4a9a53791a98"/>
  </ds:schemaRefs>
</ds:datastoreItem>
</file>

<file path=customXml/itemProps2.xml><?xml version="1.0" encoding="utf-8"?>
<ds:datastoreItem xmlns:ds="http://schemas.openxmlformats.org/officeDocument/2006/customXml" ds:itemID="{13FF8987-74DD-48AB-8C38-F427ED024A89}">
  <ds:schemaRefs>
    <ds:schemaRef ds:uri="http://schemas.microsoft.com/sharepoint/v3/contenttype/forms"/>
  </ds:schemaRefs>
</ds:datastoreItem>
</file>

<file path=customXml/itemProps3.xml><?xml version="1.0" encoding="utf-8"?>
<ds:datastoreItem xmlns:ds="http://schemas.openxmlformats.org/officeDocument/2006/customXml" ds:itemID="{DBCA5BA6-9B3A-4574-9676-C605719BA6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fe5981-60c0-4104-a1b1-a1fac9687ed0"/>
    <ds:schemaRef ds:uri="e0e7bb2f-ff26-4fae-befd-4a9a53791a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Wisp</Template>
  <TotalTime>1110</TotalTime>
  <Words>661</Words>
  <Application>Microsoft Office PowerPoint</Application>
  <PresentationFormat>Widescreen</PresentationFormat>
  <Paragraphs>59</Paragraphs>
  <Slides>13</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MS PGothic</vt:lpstr>
      <vt:lpstr>Arial</vt:lpstr>
      <vt:lpstr>Calibri</vt:lpstr>
      <vt:lpstr>Century Gothic</vt:lpstr>
      <vt:lpstr>Comic Sans MS</vt:lpstr>
      <vt:lpstr>Lucida Grande</vt:lpstr>
      <vt:lpstr>Open Sans</vt:lpstr>
      <vt:lpstr>Wingdings 3</vt:lpstr>
      <vt:lpstr>Wisp</vt:lpstr>
      <vt:lpstr>Welcome to the Adult and Community Learning Service</vt:lpstr>
      <vt:lpstr>Please…</vt:lpstr>
      <vt:lpstr>PowerPoint Presentation</vt:lpstr>
      <vt:lpstr>Searching for Jobs Online</vt:lpstr>
      <vt:lpstr>Today we will look at</vt:lpstr>
      <vt:lpstr>Using Google to Find Job Vacancies</vt:lpstr>
      <vt:lpstr>Some interesting facts</vt:lpstr>
      <vt:lpstr>When You’re Searching</vt:lpstr>
      <vt:lpstr>Alternative Job Titles</vt:lpstr>
      <vt:lpstr>Searching Directly on Company Websites</vt:lpstr>
      <vt:lpstr>Using Recruitment Agencies</vt:lpstr>
      <vt:lpstr>Using Job Boards</vt:lpstr>
      <vt:lpstr>PowerPoint Presentation</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Moore, Alison</dc:creator>
  <cp:lastModifiedBy>Moore, Alison</cp:lastModifiedBy>
  <cp:revision>102</cp:revision>
  <dcterms:created xsi:type="dcterms:W3CDTF">2018-07-31T08:16:04Z</dcterms:created>
  <dcterms:modified xsi:type="dcterms:W3CDTF">2021-01-28T15:38:16Z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0x010100BA496156611B3A4C9D3016DD1C82BE82</vt:lpwstr>
  </property>
</Properties>
</file>