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Lst>
  <p:notesMasterIdLst>
    <p:notesMasterId r:id="rId24"/>
  </p:notesMasterIdLst>
  <p:sldIdLst>
    <p:sldId id="256" r:id="rId5"/>
    <p:sldId id="258" r:id="rId6"/>
    <p:sldId id="323" r:id="rId7"/>
    <p:sldId id="271" r:id="rId8"/>
    <p:sldId id="273" r:id="rId9"/>
    <p:sldId id="305" r:id="rId10"/>
    <p:sldId id="338" r:id="rId11"/>
    <p:sldId id="324" r:id="rId12"/>
    <p:sldId id="331" r:id="rId13"/>
    <p:sldId id="332" r:id="rId14"/>
    <p:sldId id="333" r:id="rId15"/>
    <p:sldId id="325" r:id="rId16"/>
    <p:sldId id="326" r:id="rId17"/>
    <p:sldId id="335" r:id="rId18"/>
    <p:sldId id="337" r:id="rId19"/>
    <p:sldId id="329" r:id="rId20"/>
    <p:sldId id="306" r:id="rId21"/>
    <p:sldId id="322"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05"/>
  </p:normalViewPr>
  <p:slideViewPr>
    <p:cSldViewPr snapToGrid="0" snapToObjects="1">
      <p:cViewPr>
        <p:scale>
          <a:sx n="100" d="100"/>
          <a:sy n="100" d="100"/>
        </p:scale>
        <p:origin x="-243" y="-3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2B23B-76E6-4910-B56C-C9AAA3A011F0}" type="datetimeFigureOut">
              <a:rPr lang="en-GB" smtClean="0"/>
              <a:t>01/03/2021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6CDD0-EA4A-442F-A3CD-3CE1BAB32C4D}" type="slidenum">
              <a:rPr lang="en-GB" smtClean="0"/>
              <a:t>‹#›</a:t>
            </a:fld>
            <a:endParaRPr lang="en-GB"/>
          </a:p>
        </p:txBody>
      </p:sp>
    </p:spTree>
    <p:extLst>
      <p:ext uri="{BB962C8B-B14F-4D97-AF65-F5344CB8AC3E}">
        <p14:creationId xmlns:p14="http://schemas.microsoft.com/office/powerpoint/2010/main" val="381150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Any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which manages, administers and delivers an IAG service to support individuals in their career, learning, work or life goals has the chance to achieve matrix accreditation. </a:t>
            </a:r>
            <a:endParaRPr lang="en-US" dirty="0" smtClean="0">
              <a:effectLst/>
            </a:endParaRPr>
          </a:p>
          <a:p>
            <a:r>
              <a:rPr lang="en-US" dirty="0" smtClean="0">
                <a:effectLst/>
              </a:rPr>
              <a:t>This is regardless of whether the service or services are delivered face-to-face, through training, learning, remotely, or through a website.</a:t>
            </a:r>
          </a:p>
          <a:p>
            <a:r>
              <a:rPr lang="en-US" dirty="0" smtClean="0">
                <a:effectLst/>
              </a:rPr>
              <a:t/>
            </a:r>
            <a:br>
              <a:rPr lang="en-US" dirty="0" smtClean="0">
                <a:effectLst/>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16CDD-8DD3-48F3-8155-430BD7AFE1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0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998827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844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24417" y="1981200"/>
            <a:ext cx="5080000" cy="375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907617" y="1981200"/>
            <a:ext cx="5080000" cy="3752850"/>
          </a:xfrm>
        </p:spPr>
        <p:txBody>
          <a:bodyPr/>
          <a:lstStyle/>
          <a:p>
            <a:pPr lvl="0"/>
            <a:endParaRPr lang="en-GB" noProof="0" smtClean="0"/>
          </a:p>
        </p:txBody>
      </p:sp>
    </p:spTree>
    <p:extLst>
      <p:ext uri="{BB962C8B-B14F-4D97-AF65-F5344CB8AC3E}">
        <p14:creationId xmlns:p14="http://schemas.microsoft.com/office/powerpoint/2010/main" val="195016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3620422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730904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357594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756979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57291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476788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2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86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7971220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bl.uk/my-digital-rights/videos/privacy"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s://www.bl.uk/my-digital-rights/videos/priva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dultlearning.islington.gov.uk/" TargetMode="External"/><Relationship Id="rId2" Type="http://schemas.openxmlformats.org/officeDocument/2006/relationships/hyperlink" Target="mailto:Alison.moore@islington.gov.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7105"/>
            <a:ext cx="9448800" cy="1825096"/>
          </a:xfrm>
        </p:spPr>
        <p:txBody>
          <a:bodyPr>
            <a:normAutofit/>
          </a:bodyPr>
          <a:lstStyle/>
          <a:p>
            <a:pPr algn="ctr"/>
            <a:r>
              <a:rPr lang="en-US" dirty="0" smtClean="0"/>
              <a:t>ESOL L1</a:t>
            </a:r>
            <a:r>
              <a:rPr lang="en-US" dirty="0"/>
              <a:t/>
            </a:r>
            <a:br>
              <a:rPr lang="en-US" dirty="0"/>
            </a:br>
            <a:r>
              <a:rPr lang="en-US" dirty="0" smtClean="0"/>
              <a:t>Spring </a:t>
            </a:r>
            <a:r>
              <a:rPr lang="en-US" dirty="0"/>
              <a:t>Term</a:t>
            </a:r>
          </a:p>
        </p:txBody>
      </p:sp>
      <p:sp>
        <p:nvSpPr>
          <p:cNvPr id="3" name="Subtitle 2"/>
          <p:cNvSpPr>
            <a:spLocks noGrp="1"/>
          </p:cNvSpPr>
          <p:nvPr>
            <p:ph type="subTitle" idx="1"/>
          </p:nvPr>
        </p:nvSpPr>
        <p:spPr/>
        <p:txBody>
          <a:bodyPr>
            <a:normAutofit/>
          </a:bodyPr>
          <a:lstStyle/>
          <a:p>
            <a:pPr algn="ctr"/>
            <a:r>
              <a:rPr lang="en-US" sz="4000" dirty="0" smtClean="0"/>
              <a:t>1</a:t>
            </a:r>
            <a:r>
              <a:rPr lang="en-US" sz="4000" baseline="30000" dirty="0" smtClean="0"/>
              <a:t>st</a:t>
            </a:r>
            <a:r>
              <a:rPr lang="en-US" sz="4000" dirty="0" smtClean="0"/>
              <a:t> Mar </a:t>
            </a:r>
            <a:r>
              <a:rPr lang="en-GB" sz="4000" dirty="0" smtClean="0"/>
              <a:t>2021</a:t>
            </a:r>
            <a:endParaRPr lang="en-US" sz="4000" dirty="0"/>
          </a:p>
        </p:txBody>
      </p:sp>
    </p:spTree>
    <p:extLst>
      <p:ext uri="{BB962C8B-B14F-4D97-AF65-F5344CB8AC3E}">
        <p14:creationId xmlns:p14="http://schemas.microsoft.com/office/powerpoint/2010/main" val="1958698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56" y="516733"/>
            <a:ext cx="4664698" cy="608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45603" y="3103927"/>
            <a:ext cx="2692866" cy="707886"/>
          </a:xfrm>
          <a:prstGeom prst="rect">
            <a:avLst/>
          </a:prstGeom>
          <a:solidFill>
            <a:schemeClr val="accent3"/>
          </a:solidFill>
        </p:spPr>
        <p:txBody>
          <a:bodyPr wrap="square" rtlCol="0">
            <a:spAutoFit/>
          </a:bodyPr>
          <a:lstStyle/>
          <a:p>
            <a:r>
              <a:rPr lang="en-GB" sz="4000" dirty="0" smtClean="0"/>
              <a:t>Your rights</a:t>
            </a:r>
            <a:endParaRPr lang="en-GB" sz="4000" dirty="0"/>
          </a:p>
        </p:txBody>
      </p:sp>
      <p:sp>
        <p:nvSpPr>
          <p:cNvPr id="4" name="TextBox 3"/>
          <p:cNvSpPr txBox="1"/>
          <p:nvPr/>
        </p:nvSpPr>
        <p:spPr>
          <a:xfrm>
            <a:off x="6174297" y="4221328"/>
            <a:ext cx="4639112" cy="707886"/>
          </a:xfrm>
          <a:prstGeom prst="rect">
            <a:avLst/>
          </a:prstGeom>
          <a:solidFill>
            <a:schemeClr val="accent1">
              <a:lumMod val="60000"/>
              <a:lumOff val="40000"/>
            </a:schemeClr>
          </a:solidFill>
        </p:spPr>
        <p:txBody>
          <a:bodyPr wrap="square" rtlCol="0">
            <a:spAutoFit/>
          </a:bodyPr>
          <a:lstStyle/>
          <a:p>
            <a:r>
              <a:rPr lang="en-GB" sz="4000" dirty="0" smtClean="0"/>
              <a:t>Your responsibilities</a:t>
            </a:r>
            <a:endParaRPr lang="en-GB" sz="4000" dirty="0"/>
          </a:p>
        </p:txBody>
      </p:sp>
      <p:sp>
        <p:nvSpPr>
          <p:cNvPr id="5" name="TextBox 4"/>
          <p:cNvSpPr txBox="1"/>
          <p:nvPr/>
        </p:nvSpPr>
        <p:spPr>
          <a:xfrm>
            <a:off x="5964572" y="776792"/>
            <a:ext cx="5947795" cy="584775"/>
          </a:xfrm>
          <a:prstGeom prst="rect">
            <a:avLst/>
          </a:prstGeom>
          <a:noFill/>
        </p:spPr>
        <p:txBody>
          <a:bodyPr wrap="square" rtlCol="0">
            <a:spAutoFit/>
          </a:bodyPr>
          <a:lstStyle/>
          <a:p>
            <a:r>
              <a:rPr lang="en-GB" sz="3200" dirty="0" smtClean="0"/>
              <a:t>What does </a:t>
            </a:r>
            <a:r>
              <a:rPr lang="en-GB" sz="3200" i="1" dirty="0" smtClean="0">
                <a:solidFill>
                  <a:srgbClr val="FF0000"/>
                </a:solidFill>
              </a:rPr>
              <a:t>safer learning</a:t>
            </a:r>
            <a:r>
              <a:rPr lang="en-GB" sz="3200" dirty="0" smtClean="0"/>
              <a:t> mean?</a:t>
            </a:r>
            <a:endParaRPr lang="en-GB" sz="3200" dirty="0"/>
          </a:p>
        </p:txBody>
      </p:sp>
      <p:sp>
        <p:nvSpPr>
          <p:cNvPr id="7" name="TextBox 6"/>
          <p:cNvSpPr txBox="1"/>
          <p:nvPr/>
        </p:nvSpPr>
        <p:spPr>
          <a:xfrm>
            <a:off x="6193871" y="1914295"/>
            <a:ext cx="5998129" cy="707886"/>
          </a:xfrm>
          <a:prstGeom prst="rect">
            <a:avLst/>
          </a:prstGeom>
          <a:solidFill>
            <a:schemeClr val="accent2"/>
          </a:solidFill>
        </p:spPr>
        <p:txBody>
          <a:bodyPr wrap="square" rtlCol="0">
            <a:spAutoFit/>
          </a:bodyPr>
          <a:lstStyle/>
          <a:p>
            <a:r>
              <a:rPr lang="en-GB" sz="4000" dirty="0" smtClean="0"/>
              <a:t>Feeling safe to learn</a:t>
            </a:r>
            <a:endParaRPr lang="en-GB" sz="4000" dirty="0"/>
          </a:p>
        </p:txBody>
      </p:sp>
      <p:sp>
        <p:nvSpPr>
          <p:cNvPr id="2" name="Rectangle 1"/>
          <p:cNvSpPr/>
          <p:nvPr/>
        </p:nvSpPr>
        <p:spPr>
          <a:xfrm>
            <a:off x="1072056" y="5634695"/>
            <a:ext cx="1328377" cy="276999"/>
          </a:xfrm>
          <a:prstGeom prst="rect">
            <a:avLst/>
          </a:prstGeom>
        </p:spPr>
        <p:txBody>
          <a:bodyPr wrap="none">
            <a:spAutoFit/>
          </a:bodyPr>
          <a:lstStyle/>
          <a:p>
            <a:pPr defTabSz="685800" eaLnBrk="0" fontAlgn="base" hangingPunct="0">
              <a:spcBef>
                <a:spcPct val="0"/>
              </a:spcBef>
              <a:spcAft>
                <a:spcPts val="600"/>
              </a:spcAft>
            </a:pPr>
            <a:r>
              <a:rPr lang="en-GB" altLang="en-US" sz="1200" dirty="0">
                <a:solidFill>
                  <a:prstClr val="black"/>
                </a:solidFill>
                <a:latin typeface="Calibri" panose="020F0502020204030204"/>
                <a:cs typeface="Arial" panose="020B0604020202020204" pitchFamily="34" charset="0"/>
              </a:rPr>
              <a:t>Tel 020 7527 3343</a:t>
            </a:r>
          </a:p>
        </p:txBody>
      </p:sp>
    </p:spTree>
    <p:extLst>
      <p:ext uri="{BB962C8B-B14F-4D97-AF65-F5344CB8AC3E}">
        <p14:creationId xmlns:p14="http://schemas.microsoft.com/office/powerpoint/2010/main" val="15477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9661" y="-209550"/>
            <a:ext cx="5319860" cy="6796088"/>
          </a:xfrm>
          <a:prstGeom prst="rect">
            <a:avLst/>
          </a:prstGeom>
        </p:spPr>
      </p:pic>
      <p:sp>
        <p:nvSpPr>
          <p:cNvPr id="3" name="TextBox 2"/>
          <p:cNvSpPr txBox="1"/>
          <p:nvPr/>
        </p:nvSpPr>
        <p:spPr>
          <a:xfrm>
            <a:off x="9303391" y="861146"/>
            <a:ext cx="2306972" cy="523220"/>
          </a:xfrm>
          <a:prstGeom prst="rect">
            <a:avLst/>
          </a:prstGeom>
          <a:solidFill>
            <a:srgbClr val="FFC000"/>
          </a:solidFill>
        </p:spPr>
        <p:txBody>
          <a:bodyPr wrap="square" rtlCol="0">
            <a:spAutoFit/>
          </a:bodyPr>
          <a:lstStyle/>
          <a:p>
            <a:r>
              <a:rPr lang="en-GB" sz="2800" dirty="0" smtClean="0"/>
              <a:t>Physical </a:t>
            </a:r>
            <a:r>
              <a:rPr lang="en-GB" sz="2800" i="1" dirty="0" smtClean="0"/>
              <a:t>abuse</a:t>
            </a:r>
            <a:endParaRPr lang="en-GB" sz="2800" i="1" dirty="0"/>
          </a:p>
        </p:txBody>
      </p:sp>
      <p:sp>
        <p:nvSpPr>
          <p:cNvPr id="4" name="TextBox 3"/>
          <p:cNvSpPr txBox="1"/>
          <p:nvPr/>
        </p:nvSpPr>
        <p:spPr>
          <a:xfrm>
            <a:off x="9263301" y="2814438"/>
            <a:ext cx="2387151" cy="584775"/>
          </a:xfrm>
          <a:prstGeom prst="rect">
            <a:avLst/>
          </a:prstGeom>
          <a:solidFill>
            <a:srgbClr val="92D050"/>
          </a:solidFill>
        </p:spPr>
        <p:txBody>
          <a:bodyPr wrap="square" rtlCol="0">
            <a:spAutoFit/>
          </a:bodyPr>
          <a:lstStyle/>
          <a:p>
            <a:r>
              <a:rPr lang="en-GB" sz="3200" dirty="0" smtClean="0"/>
              <a:t>Sexual </a:t>
            </a:r>
            <a:r>
              <a:rPr lang="en-GB" sz="3200" i="1" dirty="0" smtClean="0"/>
              <a:t>abuse</a:t>
            </a:r>
            <a:endParaRPr lang="en-GB" sz="3200" i="1" dirty="0"/>
          </a:p>
        </p:txBody>
      </p:sp>
      <p:sp>
        <p:nvSpPr>
          <p:cNvPr id="5" name="TextBox 4"/>
          <p:cNvSpPr txBox="1"/>
          <p:nvPr/>
        </p:nvSpPr>
        <p:spPr>
          <a:xfrm>
            <a:off x="9145002" y="5414062"/>
            <a:ext cx="2623750" cy="523220"/>
          </a:xfrm>
          <a:prstGeom prst="rect">
            <a:avLst/>
          </a:prstGeom>
          <a:solidFill>
            <a:schemeClr val="tx2">
              <a:lumMod val="20000"/>
              <a:lumOff val="80000"/>
            </a:schemeClr>
          </a:solidFill>
        </p:spPr>
        <p:txBody>
          <a:bodyPr wrap="square" rtlCol="0">
            <a:spAutoFit/>
          </a:bodyPr>
          <a:lstStyle/>
          <a:p>
            <a:r>
              <a:rPr lang="en-GB" sz="2800" dirty="0" smtClean="0"/>
              <a:t>Financial </a:t>
            </a:r>
            <a:r>
              <a:rPr lang="en-GB" sz="2800" i="1" dirty="0" smtClean="0"/>
              <a:t>abuse</a:t>
            </a:r>
            <a:endParaRPr lang="en-GB" sz="2800" i="1" dirty="0"/>
          </a:p>
        </p:txBody>
      </p:sp>
      <p:sp>
        <p:nvSpPr>
          <p:cNvPr id="6" name="TextBox 5"/>
          <p:cNvSpPr txBox="1"/>
          <p:nvPr/>
        </p:nvSpPr>
        <p:spPr>
          <a:xfrm>
            <a:off x="240278" y="3437943"/>
            <a:ext cx="2751943" cy="584775"/>
          </a:xfrm>
          <a:prstGeom prst="rect">
            <a:avLst/>
          </a:prstGeom>
          <a:solidFill>
            <a:schemeClr val="accent6">
              <a:lumMod val="40000"/>
              <a:lumOff val="60000"/>
            </a:schemeClr>
          </a:solidFill>
        </p:spPr>
        <p:txBody>
          <a:bodyPr wrap="square" rtlCol="0">
            <a:spAutoFit/>
          </a:bodyPr>
          <a:lstStyle/>
          <a:p>
            <a:r>
              <a:rPr lang="en-GB" sz="3200" dirty="0" smtClean="0"/>
              <a:t>discrimination</a:t>
            </a:r>
            <a:endParaRPr lang="en-GB" sz="3200" dirty="0"/>
          </a:p>
        </p:txBody>
      </p:sp>
      <p:sp>
        <p:nvSpPr>
          <p:cNvPr id="7" name="TextBox 6"/>
          <p:cNvSpPr txBox="1"/>
          <p:nvPr/>
        </p:nvSpPr>
        <p:spPr>
          <a:xfrm>
            <a:off x="367715" y="5429197"/>
            <a:ext cx="1528572" cy="584775"/>
          </a:xfrm>
          <a:prstGeom prst="rect">
            <a:avLst/>
          </a:prstGeom>
          <a:solidFill>
            <a:schemeClr val="accent5">
              <a:lumMod val="60000"/>
              <a:lumOff val="40000"/>
            </a:schemeClr>
          </a:solidFill>
        </p:spPr>
        <p:txBody>
          <a:bodyPr wrap="square" rtlCol="0">
            <a:spAutoFit/>
          </a:bodyPr>
          <a:lstStyle/>
          <a:p>
            <a:r>
              <a:rPr lang="en-GB" sz="3200" dirty="0" smtClean="0"/>
              <a:t>neglect</a:t>
            </a:r>
            <a:endParaRPr lang="en-GB" sz="3200" dirty="0"/>
          </a:p>
        </p:txBody>
      </p:sp>
      <p:sp>
        <p:nvSpPr>
          <p:cNvPr id="8" name="TextBox 7"/>
          <p:cNvSpPr txBox="1"/>
          <p:nvPr/>
        </p:nvSpPr>
        <p:spPr>
          <a:xfrm>
            <a:off x="367715" y="691099"/>
            <a:ext cx="2379059" cy="954107"/>
          </a:xfrm>
          <a:prstGeom prst="rect">
            <a:avLst/>
          </a:prstGeom>
          <a:solidFill>
            <a:schemeClr val="accent4">
              <a:lumMod val="40000"/>
              <a:lumOff val="60000"/>
            </a:schemeClr>
          </a:solidFill>
        </p:spPr>
        <p:txBody>
          <a:bodyPr wrap="square" rtlCol="0">
            <a:spAutoFit/>
          </a:bodyPr>
          <a:lstStyle/>
          <a:p>
            <a:r>
              <a:rPr lang="en-GB" sz="2800" dirty="0" smtClean="0"/>
              <a:t>Psychological </a:t>
            </a:r>
            <a:r>
              <a:rPr lang="en-GB" sz="2800" i="1" dirty="0" smtClean="0"/>
              <a:t>abuse</a:t>
            </a:r>
            <a:endParaRPr lang="en-GB" sz="2800" i="1" dirty="0"/>
          </a:p>
        </p:txBody>
      </p:sp>
      <p:sp>
        <p:nvSpPr>
          <p:cNvPr id="9" name="TextBox 8"/>
          <p:cNvSpPr txBox="1"/>
          <p:nvPr/>
        </p:nvSpPr>
        <p:spPr>
          <a:xfrm>
            <a:off x="2145140" y="2195326"/>
            <a:ext cx="864705" cy="215444"/>
          </a:xfrm>
          <a:prstGeom prst="rect">
            <a:avLst/>
          </a:prstGeom>
          <a:solidFill>
            <a:schemeClr val="tx2">
              <a:lumMod val="20000"/>
              <a:lumOff val="80000"/>
            </a:schemeClr>
          </a:solidFill>
        </p:spPr>
        <p:txBody>
          <a:bodyPr wrap="square" rtlCol="0">
            <a:spAutoFit/>
          </a:bodyPr>
          <a:lstStyle/>
          <a:p>
            <a:endParaRPr lang="en-GB" sz="800" dirty="0"/>
          </a:p>
        </p:txBody>
      </p:sp>
      <p:sp>
        <p:nvSpPr>
          <p:cNvPr id="11" name="TextBox 10"/>
          <p:cNvSpPr txBox="1"/>
          <p:nvPr/>
        </p:nvSpPr>
        <p:spPr>
          <a:xfrm>
            <a:off x="1485265" y="4778463"/>
            <a:ext cx="822044" cy="225684"/>
          </a:xfrm>
          <a:prstGeom prst="rect">
            <a:avLst/>
          </a:prstGeom>
          <a:solidFill>
            <a:schemeClr val="tx2">
              <a:lumMod val="20000"/>
              <a:lumOff val="80000"/>
            </a:schemeClr>
          </a:solidFill>
        </p:spPr>
        <p:txBody>
          <a:bodyPr wrap="square" rtlCol="0">
            <a:spAutoFit/>
          </a:bodyPr>
          <a:lstStyle/>
          <a:p>
            <a:endParaRPr lang="en-GB" sz="800" dirty="0"/>
          </a:p>
        </p:txBody>
      </p:sp>
      <p:sp>
        <p:nvSpPr>
          <p:cNvPr id="12" name="TextBox 11"/>
          <p:cNvSpPr txBox="1"/>
          <p:nvPr/>
        </p:nvSpPr>
        <p:spPr>
          <a:xfrm>
            <a:off x="8712649" y="6371094"/>
            <a:ext cx="864705" cy="215444"/>
          </a:xfrm>
          <a:prstGeom prst="rect">
            <a:avLst/>
          </a:prstGeom>
          <a:solidFill>
            <a:schemeClr val="tx2">
              <a:lumMod val="20000"/>
              <a:lumOff val="80000"/>
            </a:schemeClr>
          </a:solidFill>
        </p:spPr>
        <p:txBody>
          <a:bodyPr wrap="square" rtlCol="0">
            <a:spAutoFit/>
          </a:bodyPr>
          <a:lstStyle/>
          <a:p>
            <a:endParaRPr lang="en-GB" sz="800" dirty="0"/>
          </a:p>
        </p:txBody>
      </p:sp>
      <p:sp>
        <p:nvSpPr>
          <p:cNvPr id="13" name="TextBox 12"/>
          <p:cNvSpPr txBox="1"/>
          <p:nvPr/>
        </p:nvSpPr>
        <p:spPr>
          <a:xfrm>
            <a:off x="996689" y="2790843"/>
            <a:ext cx="1917961" cy="215444"/>
          </a:xfrm>
          <a:prstGeom prst="rect">
            <a:avLst/>
          </a:prstGeom>
          <a:solidFill>
            <a:schemeClr val="tx2">
              <a:lumMod val="20000"/>
              <a:lumOff val="80000"/>
            </a:schemeClr>
          </a:solidFill>
        </p:spPr>
        <p:txBody>
          <a:bodyPr wrap="square" rtlCol="0">
            <a:spAutoFit/>
          </a:bodyPr>
          <a:lstStyle/>
          <a:p>
            <a:endParaRPr lang="en-GB" sz="800" dirty="0"/>
          </a:p>
        </p:txBody>
      </p:sp>
      <p:sp>
        <p:nvSpPr>
          <p:cNvPr id="14" name="TextBox 13"/>
          <p:cNvSpPr txBox="1"/>
          <p:nvPr/>
        </p:nvSpPr>
        <p:spPr>
          <a:xfrm>
            <a:off x="8864532" y="2087604"/>
            <a:ext cx="864705" cy="215444"/>
          </a:xfrm>
          <a:prstGeom prst="rect">
            <a:avLst/>
          </a:prstGeom>
          <a:solidFill>
            <a:schemeClr val="tx2">
              <a:lumMod val="20000"/>
              <a:lumOff val="80000"/>
            </a:schemeClr>
          </a:solidFill>
        </p:spPr>
        <p:txBody>
          <a:bodyPr wrap="square" rtlCol="0">
            <a:spAutoFit/>
          </a:bodyPr>
          <a:lstStyle/>
          <a:p>
            <a:endParaRPr lang="en-GB" sz="800" dirty="0"/>
          </a:p>
        </p:txBody>
      </p:sp>
      <p:sp>
        <p:nvSpPr>
          <p:cNvPr id="15" name="TextBox 14"/>
          <p:cNvSpPr txBox="1"/>
          <p:nvPr/>
        </p:nvSpPr>
        <p:spPr>
          <a:xfrm>
            <a:off x="8680182" y="4563019"/>
            <a:ext cx="2006868" cy="215444"/>
          </a:xfrm>
          <a:prstGeom prst="rect">
            <a:avLst/>
          </a:prstGeom>
          <a:solidFill>
            <a:schemeClr val="tx2">
              <a:lumMod val="20000"/>
              <a:lumOff val="80000"/>
            </a:schemeClr>
          </a:solidFill>
        </p:spPr>
        <p:txBody>
          <a:bodyPr wrap="square" rtlCol="0">
            <a:spAutoFit/>
          </a:bodyPr>
          <a:lstStyle/>
          <a:p>
            <a:endParaRPr lang="en-GB" sz="800" dirty="0"/>
          </a:p>
        </p:txBody>
      </p:sp>
    </p:spTree>
    <p:extLst>
      <p:ext uri="{BB962C8B-B14F-4D97-AF65-F5344CB8AC3E}">
        <p14:creationId xmlns:p14="http://schemas.microsoft.com/office/powerpoint/2010/main" val="2604596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05417" y="2627392"/>
            <a:ext cx="3879067" cy="1530180"/>
          </a:xfrm>
          <a:prstGeom prst="rect">
            <a:avLst/>
          </a:prstGeom>
          <a:solidFill>
            <a:schemeClr val="accent4">
              <a:lumMod val="20000"/>
              <a:lumOff val="80000"/>
            </a:schemeClr>
          </a:solidFill>
          <a:ln>
            <a:noFill/>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en-GB" altLang="en-US" sz="3300" dirty="0">
                <a:solidFill>
                  <a:prstClr val="black"/>
                </a:solidFill>
                <a:latin typeface="Calibri" panose="020F0502020204030204"/>
                <a:cs typeface="Arial" panose="020B0604020202020204" pitchFamily="34" charset="0"/>
              </a:rPr>
              <a:t>David Coleman</a:t>
            </a:r>
          </a:p>
          <a:p>
            <a:pPr defTabSz="685800" eaLnBrk="0" fontAlgn="base" hangingPunct="0">
              <a:spcBef>
                <a:spcPct val="0"/>
              </a:spcBef>
              <a:spcAft>
                <a:spcPts val="600"/>
              </a:spcAft>
            </a:pPr>
            <a:r>
              <a:rPr lang="en-GB" altLang="en-US" sz="2100" dirty="0">
                <a:solidFill>
                  <a:prstClr val="black"/>
                </a:solidFill>
                <a:latin typeface="Calibri" panose="020F0502020204030204"/>
                <a:cs typeface="Arial" panose="020B0604020202020204" pitchFamily="34" charset="0"/>
              </a:rPr>
              <a:t>Safeguarding Lead</a:t>
            </a:r>
          </a:p>
          <a:p>
            <a:pPr defTabSz="685800" eaLnBrk="0" fontAlgn="base" hangingPunct="0">
              <a:spcBef>
                <a:spcPct val="0"/>
              </a:spcBef>
              <a:spcAft>
                <a:spcPts val="600"/>
              </a:spcAft>
            </a:pPr>
            <a:r>
              <a:rPr lang="en-GB" altLang="en-US" sz="2100" dirty="0">
                <a:solidFill>
                  <a:prstClr val="black"/>
                </a:solidFill>
                <a:latin typeface="Calibri" panose="020F0502020204030204"/>
                <a:cs typeface="Arial" panose="020B0604020202020204" pitchFamily="34" charset="0"/>
              </a:rPr>
              <a:t>Tel 020 7527 3343</a:t>
            </a:r>
          </a:p>
          <a:p>
            <a:pPr defTabSz="685800" eaLnBrk="0" fontAlgn="base" hangingPunct="0">
              <a:spcBef>
                <a:spcPct val="0"/>
              </a:spcBef>
              <a:spcAft>
                <a:spcPts val="600"/>
              </a:spcAft>
            </a:pPr>
            <a:r>
              <a:rPr lang="en-GB" altLang="en-US" sz="2100" dirty="0">
                <a:solidFill>
                  <a:prstClr val="black"/>
                </a:solidFill>
                <a:latin typeface="Calibri" panose="020F0502020204030204"/>
                <a:cs typeface="Arial" panose="020B0604020202020204" pitchFamily="34" charset="0"/>
              </a:rPr>
              <a:t>ACLSafeguarding@islington.ac.uk</a:t>
            </a:r>
          </a:p>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 name="Title 1"/>
          <p:cNvSpPr>
            <a:spLocks noGrp="1"/>
          </p:cNvSpPr>
          <p:nvPr>
            <p:ph type="title"/>
          </p:nvPr>
        </p:nvSpPr>
        <p:spPr>
          <a:xfrm>
            <a:off x="505417" y="534746"/>
            <a:ext cx="7886700" cy="994172"/>
          </a:xfrm>
        </p:spPr>
        <p:txBody>
          <a:bodyPr/>
          <a:lstStyle/>
          <a:p>
            <a:r>
              <a:rPr lang="en-GB" dirty="0" smtClean="0">
                <a:latin typeface="+mn-lt"/>
              </a:rPr>
              <a:t>Safeguarding</a:t>
            </a:r>
            <a:endParaRPr lang="en-GB" dirty="0">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979" y="7985"/>
            <a:ext cx="5430520" cy="68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37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347"/>
          <a:stretch/>
        </p:blipFill>
        <p:spPr>
          <a:xfrm>
            <a:off x="6433423" y="857251"/>
            <a:ext cx="4028492" cy="5096513"/>
          </a:xfrm>
          <a:prstGeom prst="rect">
            <a:avLst/>
          </a:prstGeom>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19673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265174" y="902764"/>
            <a:ext cx="2341067" cy="1450974"/>
          </a:xfrm>
          <a:prstGeom prst="rect">
            <a:avLst/>
          </a:prstGeom>
        </p:spPr>
      </p:pic>
      <p:sp>
        <p:nvSpPr>
          <p:cNvPr id="3" name="Content Placeholder 2"/>
          <p:cNvSpPr>
            <a:spLocks noGrp="1"/>
          </p:cNvSpPr>
          <p:nvPr>
            <p:ph idx="10"/>
          </p:nvPr>
        </p:nvSpPr>
        <p:spPr>
          <a:xfrm>
            <a:off x="151370" y="1223881"/>
            <a:ext cx="8929678" cy="4834017"/>
          </a:xfrm>
        </p:spPr>
        <p:txBody>
          <a:bodyPr/>
          <a:lstStyle/>
          <a:p>
            <a:r>
              <a:rPr lang="en-GB" dirty="0" smtClean="0"/>
              <a:t>Amy pinches her colleague’s bottom in the office party, and when her colleague asked her to stop, she said that he must have enjoyed it and was just being too sensitive.</a:t>
            </a:r>
          </a:p>
          <a:p>
            <a:endParaRPr lang="en-GB" dirty="0"/>
          </a:p>
          <a:p>
            <a:r>
              <a:rPr lang="en-GB" dirty="0"/>
              <a:t>Adam gets incredibly annoyed at having to wait on hold during telephone calls. He shouts at the automated voicemail and hangs up</a:t>
            </a:r>
            <a:r>
              <a:rPr lang="en-GB" dirty="0" smtClean="0"/>
              <a:t>.</a:t>
            </a:r>
          </a:p>
          <a:p>
            <a:endParaRPr lang="en-GB" dirty="0"/>
          </a:p>
          <a:p>
            <a:r>
              <a:rPr lang="en-GB" dirty="0" smtClean="0"/>
              <a:t>Betty works full time but has to transfer her monthly salary to her husband’s account who says that she is silly, absent minded and cannot be trusted with money.</a:t>
            </a:r>
          </a:p>
          <a:p>
            <a:endParaRPr lang="en-GB" dirty="0"/>
          </a:p>
          <a:p>
            <a:r>
              <a:rPr lang="en-GB" dirty="0" err="1" smtClean="0"/>
              <a:t>Samina</a:t>
            </a:r>
            <a:r>
              <a:rPr lang="en-GB" dirty="0" smtClean="0"/>
              <a:t> is often ignored by her mother at home. She is not given dinner often, or a wash. Reminder letters asking for her mum to book her for an oral </a:t>
            </a:r>
            <a:r>
              <a:rPr lang="en-GB" dirty="0"/>
              <a:t>check </a:t>
            </a:r>
            <a:r>
              <a:rPr lang="en-GB" dirty="0" smtClean="0"/>
              <a:t>up at the dentist </a:t>
            </a:r>
            <a:r>
              <a:rPr lang="en-GB" dirty="0" smtClean="0"/>
              <a:t>go </a:t>
            </a:r>
            <a:r>
              <a:rPr lang="en-GB" dirty="0" smtClean="0"/>
              <a:t>ignored.</a:t>
            </a:r>
          </a:p>
          <a:p>
            <a:endParaRPr lang="en-GB" dirty="0" smtClean="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9265174" y="2574563"/>
            <a:ext cx="2383743" cy="1609483"/>
          </a:xfrm>
          <a:prstGeom prst="rect">
            <a:avLst/>
          </a:prstGeom>
        </p:spPr>
      </p:pic>
      <p:pic>
        <p:nvPicPr>
          <p:cNvPr id="8" name="Picture 7"/>
          <p:cNvPicPr>
            <a:picLocks noChangeAspect="1"/>
          </p:cNvPicPr>
          <p:nvPr/>
        </p:nvPicPr>
        <p:blipFill>
          <a:blip r:embed="rId4"/>
          <a:stretch>
            <a:fillRect/>
          </a:stretch>
        </p:blipFill>
        <p:spPr>
          <a:xfrm>
            <a:off x="9271271" y="4404871"/>
            <a:ext cx="2377646" cy="1853345"/>
          </a:xfrm>
          <a:prstGeom prst="rect">
            <a:avLst/>
          </a:prstGeom>
        </p:spPr>
      </p:pic>
      <p:sp>
        <p:nvSpPr>
          <p:cNvPr id="9" name="Title 4"/>
          <p:cNvSpPr txBox="1">
            <a:spLocks/>
          </p:cNvSpPr>
          <p:nvPr/>
        </p:nvSpPr>
        <p:spPr bwMode="auto">
          <a:xfrm>
            <a:off x="220944" y="344725"/>
            <a:ext cx="11604332" cy="41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pPr defTabSz="914400"/>
            <a:r>
              <a:rPr lang="en-GB" kern="0" dirty="0" smtClean="0"/>
              <a:t>Now, </a:t>
            </a:r>
            <a:r>
              <a:rPr lang="en-GB" kern="0" dirty="0" smtClean="0"/>
              <a:t>decide if these scenarios are</a:t>
            </a:r>
          </a:p>
          <a:p>
            <a:pPr defTabSz="914400"/>
            <a:r>
              <a:rPr lang="en-GB" kern="0" dirty="0" smtClean="0"/>
              <a:t>examples of abuse. If so, what type of abuse.</a:t>
            </a:r>
            <a:endParaRPr lang="en-GB" kern="0" dirty="0"/>
          </a:p>
        </p:txBody>
      </p:sp>
    </p:spTree>
    <p:extLst>
      <p:ext uri="{BB962C8B-B14F-4D97-AF65-F5344CB8AC3E}">
        <p14:creationId xmlns:p14="http://schemas.microsoft.com/office/powerpoint/2010/main" val="23001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4" name="Slide Number Placeholder 3"/>
          <p:cNvSpPr>
            <a:spLocks noGrp="1"/>
          </p:cNvSpPr>
          <p:nvPr>
            <p:ph type="sldNum" sz="quarter" idx="11"/>
          </p:nvPr>
        </p:nvSpPr>
        <p:spPr/>
        <p:txBody>
          <a:bodyPr/>
          <a:lstStyle/>
          <a:p>
            <a:fld id="{1752037A-4942-4206-937A-B7AB6E09D7C2}" type="slidenum">
              <a:rPr lang="en-GB" smtClean="0"/>
              <a:pPr/>
              <a:t>15</a:t>
            </a:fld>
            <a:endParaRPr lang="en-GB" dirty="0"/>
          </a:p>
        </p:txBody>
      </p:sp>
      <p:sp>
        <p:nvSpPr>
          <p:cNvPr id="5" name="Title 4"/>
          <p:cNvSpPr>
            <a:spLocks noGrp="1"/>
          </p:cNvSpPr>
          <p:nvPr>
            <p:ph type="title"/>
          </p:nvPr>
        </p:nvSpPr>
        <p:spPr/>
        <p:txBody>
          <a:bodyPr/>
          <a:lstStyle/>
          <a:p>
            <a:r>
              <a:rPr lang="en-US" dirty="0"/>
              <a:t>Modal verbs </a:t>
            </a:r>
            <a:r>
              <a:rPr lang="en-US" dirty="0" smtClean="0"/>
              <a:t>(grammar focus)</a:t>
            </a:r>
            <a:r>
              <a:rPr lang="en-US" dirty="0"/>
              <a:t/>
            </a:r>
            <a:br>
              <a:rPr lang="en-US" dirty="0"/>
            </a:br>
            <a:endParaRPr lang="en-GB" dirty="0"/>
          </a:p>
        </p:txBody>
      </p:sp>
      <p:sp>
        <p:nvSpPr>
          <p:cNvPr id="6" name="Title 4"/>
          <p:cNvSpPr>
            <a:spLocks noGrp="1"/>
          </p:cNvSpPr>
          <p:nvPr>
            <p:ph idx="10"/>
          </p:nvPr>
        </p:nvSpPr>
        <p:spPr/>
        <p:txBody>
          <a:bodyPr/>
          <a:lstStyle/>
          <a:p>
            <a:endParaRPr lang="en-US" dirty="0"/>
          </a:p>
          <a:p>
            <a:r>
              <a:rPr lang="en-US" b="1" dirty="0" smtClean="0"/>
              <a:t>For advice </a:t>
            </a:r>
            <a:r>
              <a:rPr lang="en-US" dirty="0" smtClean="0"/>
              <a:t>– “I think you/he/she should” + infinitive</a:t>
            </a:r>
          </a:p>
          <a:p>
            <a:pPr marL="0" indent="0">
              <a:buNone/>
            </a:pPr>
            <a:r>
              <a:rPr lang="en-US" dirty="0" smtClean="0"/>
              <a:t>     “I would advise </a:t>
            </a:r>
            <a:r>
              <a:rPr lang="en-US" i="1" dirty="0" smtClean="0"/>
              <a:t>that</a:t>
            </a:r>
            <a:r>
              <a:rPr lang="en-US" dirty="0" smtClean="0"/>
              <a:t> you/he/she” </a:t>
            </a:r>
            <a:r>
              <a:rPr lang="en-US" dirty="0"/>
              <a:t>+ infinitive</a:t>
            </a:r>
          </a:p>
          <a:p>
            <a:endParaRPr lang="en-US" dirty="0"/>
          </a:p>
          <a:p>
            <a:r>
              <a:rPr lang="en-US" dirty="0" smtClean="0"/>
              <a:t> </a:t>
            </a:r>
            <a:r>
              <a:rPr lang="en-US" b="1" dirty="0"/>
              <a:t>For suggestions </a:t>
            </a:r>
            <a:r>
              <a:rPr lang="en-US" dirty="0"/>
              <a:t>– I suggest that you/he/she should + </a:t>
            </a:r>
            <a:r>
              <a:rPr lang="en-US" dirty="0" smtClean="0"/>
              <a:t>infinitive</a:t>
            </a:r>
          </a:p>
          <a:p>
            <a:endParaRPr lang="en-US" dirty="0"/>
          </a:p>
          <a:p>
            <a:r>
              <a:rPr lang="en-US" b="1" dirty="0" smtClean="0"/>
              <a:t>E.g. </a:t>
            </a:r>
          </a:p>
          <a:p>
            <a:r>
              <a:rPr lang="en-US" b="1" dirty="0" smtClean="0"/>
              <a:t>I think you should report it to your manager</a:t>
            </a:r>
          </a:p>
          <a:p>
            <a:r>
              <a:rPr lang="en-US" b="1" dirty="0" smtClean="0"/>
              <a:t>I advise that you report it to your manager</a:t>
            </a:r>
            <a:endParaRPr lang="en-US" b="1" dirty="0"/>
          </a:p>
          <a:p>
            <a:pPr marL="0" indent="0">
              <a:buNone/>
            </a:pP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endParaRPr lang="en-GB" dirty="0"/>
          </a:p>
        </p:txBody>
      </p:sp>
    </p:spTree>
    <p:extLst>
      <p:ext uri="{BB962C8B-B14F-4D97-AF65-F5344CB8AC3E}">
        <p14:creationId xmlns:p14="http://schemas.microsoft.com/office/powerpoint/2010/main" val="677539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265174" y="902764"/>
            <a:ext cx="2341067" cy="1450974"/>
          </a:xfrm>
          <a:prstGeom prst="rect">
            <a:avLst/>
          </a:prstGeom>
        </p:spPr>
      </p:pic>
      <p:sp>
        <p:nvSpPr>
          <p:cNvPr id="3" name="Content Placeholder 2"/>
          <p:cNvSpPr>
            <a:spLocks noGrp="1"/>
          </p:cNvSpPr>
          <p:nvPr>
            <p:ph idx="10"/>
          </p:nvPr>
        </p:nvSpPr>
        <p:spPr>
          <a:xfrm>
            <a:off x="220944" y="1094673"/>
            <a:ext cx="8929678" cy="4834017"/>
          </a:xfrm>
        </p:spPr>
        <p:txBody>
          <a:bodyPr/>
          <a:lstStyle/>
          <a:p>
            <a:r>
              <a:rPr lang="en-GB" dirty="0" smtClean="0"/>
              <a:t>Amy pinches her colleague’s bottom in the office party, and when her colleague asked her to stop, she said that he must have enjoyed it and was just being too sensitive.</a:t>
            </a:r>
          </a:p>
          <a:p>
            <a:endParaRPr lang="en-GB" dirty="0"/>
          </a:p>
          <a:p>
            <a:r>
              <a:rPr lang="en-GB" dirty="0"/>
              <a:t>Adam gets incredibly annoyed at having to wait on hold during telephone calls. He shouts at the automated voicemail and hangs up</a:t>
            </a:r>
            <a:r>
              <a:rPr lang="en-GB" dirty="0" smtClean="0"/>
              <a:t>.</a:t>
            </a:r>
          </a:p>
          <a:p>
            <a:endParaRPr lang="en-GB" dirty="0"/>
          </a:p>
          <a:p>
            <a:r>
              <a:rPr lang="en-GB" dirty="0" smtClean="0"/>
              <a:t>Betty works full time but has to transfer her monthly salary to her husband’s account who says that she is silly, absent minded and cannot be trusted with money.</a:t>
            </a:r>
          </a:p>
          <a:p>
            <a:endParaRPr lang="en-GB" dirty="0"/>
          </a:p>
          <a:p>
            <a:r>
              <a:rPr lang="en-GB" dirty="0" err="1" smtClean="0"/>
              <a:t>Samina</a:t>
            </a:r>
            <a:r>
              <a:rPr lang="en-GB" dirty="0" smtClean="0"/>
              <a:t> is often ignored by her mother at home. She is not given dinner often, or a wash. Reminder letters asking for her mum to book her for an oral </a:t>
            </a:r>
            <a:r>
              <a:rPr lang="en-GB" dirty="0"/>
              <a:t>check </a:t>
            </a:r>
            <a:r>
              <a:rPr lang="en-GB" dirty="0" smtClean="0"/>
              <a:t>up at the dentist </a:t>
            </a:r>
            <a:r>
              <a:rPr lang="en-GB" dirty="0" smtClean="0"/>
              <a:t>go </a:t>
            </a:r>
            <a:r>
              <a:rPr lang="en-GB" dirty="0" smtClean="0"/>
              <a:t>ignored.</a:t>
            </a:r>
          </a:p>
          <a:p>
            <a:endParaRPr lang="en-GB" dirty="0" smtClean="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9265174" y="2574563"/>
            <a:ext cx="2383743" cy="1609483"/>
          </a:xfrm>
          <a:prstGeom prst="rect">
            <a:avLst/>
          </a:prstGeom>
        </p:spPr>
      </p:pic>
      <p:pic>
        <p:nvPicPr>
          <p:cNvPr id="8" name="Picture 7"/>
          <p:cNvPicPr>
            <a:picLocks noChangeAspect="1"/>
          </p:cNvPicPr>
          <p:nvPr/>
        </p:nvPicPr>
        <p:blipFill>
          <a:blip r:embed="rId4"/>
          <a:stretch>
            <a:fillRect/>
          </a:stretch>
        </p:blipFill>
        <p:spPr>
          <a:xfrm>
            <a:off x="9271271" y="4404871"/>
            <a:ext cx="2377646" cy="1853345"/>
          </a:xfrm>
          <a:prstGeom prst="rect">
            <a:avLst/>
          </a:prstGeom>
        </p:spPr>
      </p:pic>
      <p:sp>
        <p:nvSpPr>
          <p:cNvPr id="9" name="Title 4"/>
          <p:cNvSpPr txBox="1">
            <a:spLocks/>
          </p:cNvSpPr>
          <p:nvPr/>
        </p:nvSpPr>
        <p:spPr bwMode="auto">
          <a:xfrm>
            <a:off x="116583" y="395860"/>
            <a:ext cx="11604332" cy="41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pPr defTabSz="914400"/>
            <a:r>
              <a:rPr lang="en-GB" kern="0" dirty="0" smtClean="0"/>
              <a:t>Now, offer a solution for each of </a:t>
            </a:r>
            <a:r>
              <a:rPr lang="en-GB" kern="0" dirty="0" smtClean="0"/>
              <a:t>these examples?</a:t>
            </a:r>
          </a:p>
          <a:p>
            <a:pPr defTabSz="914400"/>
            <a:r>
              <a:rPr lang="en-GB" kern="0" dirty="0" smtClean="0"/>
              <a:t>Use modal verb (</a:t>
            </a:r>
            <a:r>
              <a:rPr lang="en-GB" i="1" kern="0" dirty="0" smtClean="0"/>
              <a:t>should/suggest/advise) </a:t>
            </a:r>
            <a:r>
              <a:rPr lang="en-GB" kern="0" dirty="0" smtClean="0"/>
              <a:t>in your phrases. </a:t>
            </a:r>
            <a:endParaRPr lang="en-GB" kern="0" dirty="0"/>
          </a:p>
        </p:txBody>
      </p:sp>
    </p:spTree>
    <p:extLst>
      <p:ext uri="{BB962C8B-B14F-4D97-AF65-F5344CB8AC3E}">
        <p14:creationId xmlns:p14="http://schemas.microsoft.com/office/powerpoint/2010/main" val="11692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36550"/>
            <a:ext cx="10363200" cy="844550"/>
          </a:xfrm>
        </p:spPr>
        <p:txBody>
          <a:bodyPr/>
          <a:lstStyle/>
          <a:p>
            <a:r>
              <a:rPr lang="en-GB" dirty="0" smtClean="0"/>
              <a:t>Lesson summary</a:t>
            </a:r>
            <a:endParaRPr lang="en-GB" dirty="0"/>
          </a:p>
        </p:txBody>
      </p:sp>
      <p:sp>
        <p:nvSpPr>
          <p:cNvPr id="3" name="Text Placeholder 2"/>
          <p:cNvSpPr>
            <a:spLocks noGrp="1"/>
          </p:cNvSpPr>
          <p:nvPr>
            <p:ph type="body" sz="half" idx="1"/>
          </p:nvPr>
        </p:nvSpPr>
        <p:spPr>
          <a:xfrm>
            <a:off x="501926" y="1360004"/>
            <a:ext cx="11093573" cy="3758648"/>
          </a:xfrm>
        </p:spPr>
        <p:txBody>
          <a:bodyPr/>
          <a:lstStyle/>
          <a:p>
            <a:pPr marL="0" lvl="0" indent="0" fontAlgn="auto">
              <a:spcBef>
                <a:spcPts val="0"/>
              </a:spcBef>
              <a:spcAft>
                <a:spcPts val="0"/>
              </a:spcAft>
              <a:buNone/>
              <a:defRPr/>
            </a:pPr>
            <a:r>
              <a:rPr lang="en-GB" sz="2800" dirty="0" smtClean="0">
                <a:solidFill>
                  <a:prstClr val="black"/>
                </a:solidFill>
              </a:rPr>
              <a:t>In the lesson, you…</a:t>
            </a:r>
          </a:p>
          <a:p>
            <a:pPr marL="0" lvl="0" indent="0" fontAlgn="auto">
              <a:spcBef>
                <a:spcPts val="0"/>
              </a:spcBef>
              <a:spcAft>
                <a:spcPts val="0"/>
              </a:spcAft>
              <a:buNone/>
              <a:defRPr/>
            </a:pPr>
            <a:endParaRPr lang="en-GB" sz="800" dirty="0" smtClean="0">
              <a:solidFill>
                <a:prstClr val="black"/>
              </a:solidFill>
            </a:endParaRPr>
          </a:p>
          <a:p>
            <a:pPr fontAlgn="auto">
              <a:lnSpc>
                <a:spcPct val="150000"/>
              </a:lnSpc>
              <a:spcBef>
                <a:spcPts val="0"/>
              </a:spcBef>
              <a:spcAft>
                <a:spcPts val="0"/>
              </a:spcAft>
              <a:defRPr/>
            </a:pPr>
            <a:r>
              <a:rPr lang="en-GB" sz="2800" dirty="0" smtClean="0"/>
              <a:t>Watched </a:t>
            </a:r>
            <a:r>
              <a:rPr lang="en-GB" sz="2800" dirty="0"/>
              <a:t>a video and discuss the contents </a:t>
            </a:r>
          </a:p>
          <a:p>
            <a:pPr fontAlgn="auto">
              <a:lnSpc>
                <a:spcPct val="150000"/>
              </a:lnSpc>
              <a:spcBef>
                <a:spcPts val="0"/>
              </a:spcBef>
              <a:spcAft>
                <a:spcPts val="0"/>
              </a:spcAft>
              <a:defRPr/>
            </a:pPr>
            <a:r>
              <a:rPr lang="en-GB" sz="2800" dirty="0" smtClean="0"/>
              <a:t>Expressed </a:t>
            </a:r>
            <a:r>
              <a:rPr lang="en-GB" sz="2800" dirty="0"/>
              <a:t>your thoughts and ideas</a:t>
            </a:r>
          </a:p>
          <a:p>
            <a:pPr fontAlgn="auto">
              <a:lnSpc>
                <a:spcPct val="150000"/>
              </a:lnSpc>
              <a:spcBef>
                <a:spcPts val="0"/>
              </a:spcBef>
              <a:spcAft>
                <a:spcPts val="0"/>
              </a:spcAft>
              <a:defRPr/>
            </a:pPr>
            <a:r>
              <a:rPr lang="en-GB" sz="2800" dirty="0" smtClean="0"/>
              <a:t>Explored </a:t>
            </a:r>
            <a:r>
              <a:rPr lang="en-GB" sz="2800" dirty="0"/>
              <a:t>safeguarding</a:t>
            </a:r>
          </a:p>
          <a:p>
            <a:pPr>
              <a:lnSpc>
                <a:spcPct val="150000"/>
              </a:lnSpc>
            </a:pPr>
            <a:r>
              <a:rPr lang="en-US" sz="2800" dirty="0" smtClean="0"/>
              <a:t>Developed </a:t>
            </a:r>
            <a:r>
              <a:rPr lang="en-US" sz="2800" dirty="0"/>
              <a:t>confidence in using language </a:t>
            </a:r>
            <a:r>
              <a:rPr lang="en-US" sz="2800" dirty="0" smtClean="0"/>
              <a:t>effectively</a:t>
            </a:r>
            <a:endParaRPr lang="en-GB" sz="2800" dirty="0" smtClean="0">
              <a:solidFill>
                <a:prstClr val="black"/>
              </a:solidFill>
            </a:endParaRPr>
          </a:p>
          <a:p>
            <a:pPr lvl="0" fontAlgn="auto">
              <a:lnSpc>
                <a:spcPct val="150000"/>
              </a:lnSpc>
              <a:spcBef>
                <a:spcPts val="0"/>
              </a:spcBef>
              <a:spcAft>
                <a:spcPts val="0"/>
              </a:spcAft>
              <a:defRPr/>
            </a:pPr>
            <a:r>
              <a:rPr lang="en-GB" sz="2800" dirty="0" smtClean="0">
                <a:solidFill>
                  <a:prstClr val="black"/>
                </a:solidFill>
              </a:rPr>
              <a:t>Practised grammar/pronunciation</a:t>
            </a:r>
            <a:endParaRPr lang="en-GB" sz="2800" dirty="0">
              <a:solidFill>
                <a:prstClr val="black"/>
              </a:solidFill>
            </a:endParaRPr>
          </a:p>
          <a:p>
            <a:pPr marL="0" indent="0">
              <a:buNone/>
            </a:pPr>
            <a:endParaRPr lang="en-GB" sz="1800" dirty="0"/>
          </a:p>
        </p:txBody>
      </p:sp>
    </p:spTree>
    <p:extLst>
      <p:ext uri="{BB962C8B-B14F-4D97-AF65-F5344CB8AC3E}">
        <p14:creationId xmlns:p14="http://schemas.microsoft.com/office/powerpoint/2010/main" val="2914355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32530" y="1056861"/>
            <a:ext cx="10367434" cy="3752850"/>
          </a:xfrm>
        </p:spPr>
        <p:txBody>
          <a:bodyPr/>
          <a:lstStyle/>
          <a:p>
            <a:r>
              <a:rPr lang="en-GB" sz="2800" b="1" dirty="0" smtClean="0">
                <a:solidFill>
                  <a:schemeClr val="accent1"/>
                </a:solidFill>
              </a:rPr>
              <a:t>Discussion of the video</a:t>
            </a:r>
          </a:p>
          <a:p>
            <a:endParaRPr lang="en-GB" sz="2800" b="1" dirty="0" smtClean="0">
              <a:solidFill>
                <a:schemeClr val="accent1"/>
              </a:solidFill>
            </a:endParaRPr>
          </a:p>
          <a:p>
            <a:r>
              <a:rPr lang="en-GB" sz="2800" dirty="0"/>
              <a:t>Extra resource on My Digital Rights</a:t>
            </a:r>
          </a:p>
          <a:p>
            <a:r>
              <a:rPr lang="en-GB" sz="2800" b="1" dirty="0"/>
              <a:t>Privacy online: an introduction</a:t>
            </a:r>
          </a:p>
          <a:p>
            <a:pPr marL="0" indent="0">
              <a:buNone/>
            </a:pPr>
            <a:endParaRPr lang="en-GB" sz="2800" dirty="0"/>
          </a:p>
          <a:p>
            <a:r>
              <a:rPr lang="en-GB" sz="2800" dirty="0">
                <a:hlinkClick r:id="rId2"/>
              </a:rPr>
              <a:t>https://www.bl.uk/my-digital-rights/videos/privacy</a:t>
            </a:r>
            <a:endParaRPr lang="en-GB" sz="2800" dirty="0"/>
          </a:p>
          <a:p>
            <a:endParaRPr lang="en-GB" sz="2800" dirty="0"/>
          </a:p>
          <a:p>
            <a:endParaRPr lang="en-GB" sz="2800" b="1" dirty="0">
              <a:solidFill>
                <a:schemeClr val="accent1"/>
              </a:solidFill>
            </a:endParaRPr>
          </a:p>
          <a:p>
            <a:endParaRPr lang="en-GB" dirty="0"/>
          </a:p>
          <a:p>
            <a:endParaRPr lang="en-GB" dirty="0"/>
          </a:p>
        </p:txBody>
      </p:sp>
    </p:spTree>
    <p:extLst>
      <p:ext uri="{BB962C8B-B14F-4D97-AF65-F5344CB8AC3E}">
        <p14:creationId xmlns:p14="http://schemas.microsoft.com/office/powerpoint/2010/main" val="377342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93834" y="1367999"/>
            <a:ext cx="11111317" cy="5206735"/>
          </a:xfrm>
        </p:spPr>
        <p:txBody>
          <a:bodyPr/>
          <a:lstStyle/>
          <a:p>
            <a:endParaRPr lang="en-GB" sz="800" dirty="0" smtClean="0"/>
          </a:p>
          <a:p>
            <a:pPr marL="0" indent="0">
              <a:buNone/>
            </a:pPr>
            <a:endParaRPr lang="en-GB" dirty="0" smtClean="0"/>
          </a:p>
          <a:p>
            <a:r>
              <a:rPr lang="en-GB" dirty="0" smtClean="0"/>
              <a:t>Extra resource on My Digital Rights</a:t>
            </a:r>
          </a:p>
          <a:p>
            <a:r>
              <a:rPr lang="en-GB" b="1" dirty="0"/>
              <a:t>Privacy online: an introduction</a:t>
            </a:r>
          </a:p>
          <a:p>
            <a:pPr marL="0" indent="0">
              <a:buNone/>
            </a:pPr>
            <a:endParaRPr lang="en-GB" dirty="0"/>
          </a:p>
          <a:p>
            <a:r>
              <a:rPr lang="en-GB" dirty="0">
                <a:hlinkClick r:id="rId2"/>
              </a:rPr>
              <a:t>https://www.bl.uk/my-digital-rights/videos/privacy</a:t>
            </a:r>
            <a:endParaRPr lang="en-GB" dirty="0" smtClean="0"/>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19</a:t>
            </a:fld>
            <a:endParaRPr lang="en-GB" dirty="0"/>
          </a:p>
        </p:txBody>
      </p:sp>
      <p:sp>
        <p:nvSpPr>
          <p:cNvPr id="5" name="Title 4"/>
          <p:cNvSpPr>
            <a:spLocks noGrp="1"/>
          </p:cNvSpPr>
          <p:nvPr>
            <p:ph type="title"/>
          </p:nvPr>
        </p:nvSpPr>
        <p:spPr/>
        <p:txBody>
          <a:bodyPr/>
          <a:lstStyle/>
          <a:p>
            <a:r>
              <a:rPr lang="en-GB" dirty="0" smtClean="0"/>
              <a:t>References:</a:t>
            </a:r>
            <a:endParaRPr lang="en-GB" dirty="0"/>
          </a:p>
        </p:txBody>
      </p:sp>
      <p:sp>
        <p:nvSpPr>
          <p:cNvPr id="6" name="Rectangle 5"/>
          <p:cNvSpPr/>
          <p:nvPr/>
        </p:nvSpPr>
        <p:spPr>
          <a:xfrm>
            <a:off x="367207" y="1514925"/>
            <a:ext cx="11037945" cy="2308324"/>
          </a:xfrm>
          <a:prstGeom prst="rect">
            <a:avLst/>
          </a:prstGeom>
        </p:spPr>
        <p:txBody>
          <a:bodyPr wrap="square">
            <a:spAutoFit/>
          </a:bodyPr>
          <a:lstStyle/>
          <a:p>
            <a:endParaRPr lang="en-GB" dirty="0" smtClean="0"/>
          </a:p>
          <a:p>
            <a:endParaRPr lang="en-GB" dirty="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739876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2" y="1348353"/>
            <a:ext cx="11623729" cy="550964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t>Aim</a:t>
            </a:r>
            <a:r>
              <a:rPr lang="en-GB" sz="3200" b="1" dirty="0" smtClean="0"/>
              <a:t>: exploring health and safety online and at home</a:t>
            </a:r>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err="1"/>
              <a:t>Objs</a:t>
            </a:r>
            <a:r>
              <a:rPr lang="en-GB" sz="3200" b="1" dirty="0"/>
              <a:t>: </a:t>
            </a:r>
            <a:r>
              <a:rPr lang="en-GB" sz="3200" dirty="0"/>
              <a:t>by the end of this session, you </a:t>
            </a:r>
            <a:r>
              <a:rPr lang="en-GB" sz="3200" dirty="0" smtClean="0"/>
              <a:t>will be able to</a:t>
            </a:r>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fontAlgn="auto">
              <a:spcBef>
                <a:spcPts val="0"/>
              </a:spcBef>
              <a:spcAft>
                <a:spcPts val="0"/>
              </a:spcAft>
              <a:defRPr/>
            </a:pPr>
            <a:r>
              <a:rPr lang="en-GB" sz="2800" dirty="0" smtClean="0"/>
              <a:t>Watch a video and discuss the contents </a:t>
            </a:r>
          </a:p>
          <a:p>
            <a:pPr fontAlgn="auto">
              <a:spcBef>
                <a:spcPts val="0"/>
              </a:spcBef>
              <a:spcAft>
                <a:spcPts val="0"/>
              </a:spcAft>
              <a:defRPr/>
            </a:pPr>
            <a:r>
              <a:rPr lang="en-GB" sz="2800" dirty="0" smtClean="0"/>
              <a:t>Express your thoughts and ideas</a:t>
            </a:r>
          </a:p>
          <a:p>
            <a:pPr fontAlgn="auto">
              <a:spcBef>
                <a:spcPts val="0"/>
              </a:spcBef>
              <a:spcAft>
                <a:spcPts val="0"/>
              </a:spcAft>
              <a:defRPr/>
            </a:pPr>
            <a:r>
              <a:rPr lang="en-GB" sz="2800" dirty="0" smtClean="0"/>
              <a:t>Explore safeguarding</a:t>
            </a:r>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
        <p:nvSpPr>
          <p:cNvPr id="2" name="Title 1"/>
          <p:cNvSpPr>
            <a:spLocks noGrp="1"/>
          </p:cNvSpPr>
          <p:nvPr>
            <p:ph type="title"/>
          </p:nvPr>
        </p:nvSpPr>
        <p:spPr>
          <a:xfrm>
            <a:off x="561813" y="361417"/>
            <a:ext cx="10820400" cy="856126"/>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7125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V="1">
            <a:off x="7668491" y="3882786"/>
            <a:ext cx="242454" cy="247247"/>
          </a:xfrm>
          <a:prstGeom prst="rect">
            <a:avLst/>
          </a:prstGeom>
        </p:spPr>
      </p:pic>
      <p:sp>
        <p:nvSpPr>
          <p:cNvPr id="2" name="Title 1"/>
          <p:cNvSpPr>
            <a:spLocks noGrp="1"/>
          </p:cNvSpPr>
          <p:nvPr>
            <p:ph type="ctrTitle"/>
          </p:nvPr>
        </p:nvSpPr>
        <p:spPr>
          <a:xfrm>
            <a:off x="2097910" y="873034"/>
            <a:ext cx="4191001" cy="678981"/>
          </a:xfrm>
        </p:spPr>
        <p:txBody>
          <a:bodyPr>
            <a:normAutofit fontScale="90000"/>
          </a:bodyPr>
          <a:lstStyle/>
          <a:p>
            <a:r>
              <a:rPr lang="en-GB" sz="2700" dirty="0">
                <a:solidFill>
                  <a:schemeClr val="accent5">
                    <a:lumMod val="50000"/>
                  </a:schemeClr>
                </a:solidFill>
                <a:latin typeface="Arial" panose="020B0604020202020204" pitchFamily="34" charset="0"/>
                <a:cs typeface="Arial" panose="020B0604020202020204" pitchFamily="34" charset="0"/>
              </a:rPr>
              <a:t>Online Learning Class Rules</a:t>
            </a:r>
          </a:p>
        </p:txBody>
      </p:sp>
      <p:sp>
        <p:nvSpPr>
          <p:cNvPr id="3" name="Subtitle 2"/>
          <p:cNvSpPr>
            <a:spLocks noGrp="1"/>
          </p:cNvSpPr>
          <p:nvPr>
            <p:ph type="subTitle" idx="1"/>
          </p:nvPr>
        </p:nvSpPr>
        <p:spPr>
          <a:xfrm>
            <a:off x="1328605" y="2121575"/>
            <a:ext cx="7010400" cy="3522420"/>
          </a:xfrm>
        </p:spPr>
        <p:txBody>
          <a:bodyPr>
            <a:normAutofit fontScale="92500" lnSpcReduction="10000"/>
          </a:bodyPr>
          <a:lstStyle/>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Try to be somewhere quiet.</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Even if you’re at home wear appropriate clothes.</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on time.</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Respect everyone and do as the teacher asks.</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Wait until you’re asked to speak.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Turn your microphone off when others are talking.</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patient because sometimes the systems don’t work.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Do your homework.</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Never record or screenshot any part of the lesson.</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Have fun and learn!</a:t>
            </a:r>
            <a:endParaRPr lang="en-GB"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637" y="1065248"/>
            <a:ext cx="3129878" cy="859560"/>
          </a:xfrm>
          <a:prstGeom prst="rect">
            <a:avLst/>
          </a:prstGeom>
          <a:solidFill>
            <a:schemeClr val="accent4">
              <a:lumMod val="20000"/>
              <a:lumOff val="80000"/>
            </a:schemeClr>
          </a:soli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54" y="5181512"/>
            <a:ext cx="817419" cy="559184"/>
          </a:xfrm>
          <a:prstGeom prst="rect">
            <a:avLst/>
          </a:prstGeom>
        </p:spPr>
      </p:pic>
    </p:spTree>
    <p:extLst>
      <p:ext uri="{BB962C8B-B14F-4D97-AF65-F5344CB8AC3E}">
        <p14:creationId xmlns:p14="http://schemas.microsoft.com/office/powerpoint/2010/main" val="48698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34" y="1368001"/>
            <a:ext cx="11604185" cy="4596864"/>
          </a:xfrm>
        </p:spPr>
        <p:txBody>
          <a:bodyPr>
            <a:normAutofit/>
          </a:bodyPr>
          <a:lstStyle/>
          <a:p>
            <a:r>
              <a:rPr lang="en-GB" dirty="0" smtClean="0"/>
              <a:t>A confidential service for learners </a:t>
            </a:r>
          </a:p>
          <a:p>
            <a:endParaRPr lang="en-GB" dirty="0" smtClean="0"/>
          </a:p>
          <a:p>
            <a:r>
              <a:rPr lang="en-GB" dirty="0" smtClean="0"/>
              <a:t>Up to 3 one hour sessions with a qualified adviser</a:t>
            </a:r>
          </a:p>
          <a:p>
            <a:endParaRPr lang="en-GB" dirty="0" smtClean="0"/>
          </a:p>
          <a:p>
            <a:r>
              <a:rPr lang="en-GB" dirty="0" smtClean="0"/>
              <a:t>Adherence to the </a:t>
            </a:r>
            <a:r>
              <a:rPr lang="en-GB" b="1" dirty="0" smtClean="0"/>
              <a:t>Guidance Council’s Code of Principles </a:t>
            </a:r>
            <a:r>
              <a:rPr lang="en-GB" dirty="0" smtClean="0"/>
              <a:t>(impartial</a:t>
            </a:r>
            <a:r>
              <a:rPr lang="en-GB" dirty="0"/>
              <a:t>, current, confidential, in accordance with equality and diversity legislation, accessible, individual ownership, </a:t>
            </a:r>
            <a:r>
              <a:rPr lang="en-GB" dirty="0" smtClean="0"/>
              <a:t>transparency)</a:t>
            </a:r>
            <a:endParaRPr lang="en-GB" dirty="0"/>
          </a:p>
          <a:p>
            <a:pPr marL="0" indent="0">
              <a:buNone/>
            </a:pPr>
            <a:r>
              <a:rPr lang="en-GB" dirty="0"/>
              <a:t> </a:t>
            </a:r>
            <a:r>
              <a:rPr lang="en-GB" dirty="0" smtClean="0"/>
              <a:t>    and the </a:t>
            </a:r>
            <a:r>
              <a:rPr lang="en-GB" b="1" dirty="0" smtClean="0"/>
              <a:t>Career Development Institute’s Code of Practice</a:t>
            </a:r>
            <a:r>
              <a:rPr lang="en-GB" dirty="0" smtClean="0"/>
              <a:t> (as above, also duty of care,        accountability and CPD)</a:t>
            </a:r>
          </a:p>
          <a:p>
            <a:pPr marL="0" indent="0">
              <a:buNone/>
            </a:pPr>
            <a:r>
              <a:rPr lang="en-GB" dirty="0" smtClean="0"/>
              <a:t> </a:t>
            </a:r>
          </a:p>
          <a:p>
            <a:endParaRPr lang="en-GB" dirty="0" smtClean="0"/>
          </a:p>
          <a:p>
            <a:endParaRPr lang="en-GB" dirty="0"/>
          </a:p>
        </p:txBody>
      </p:sp>
      <p:sp>
        <p:nvSpPr>
          <p:cNvPr id="2" name="Title 1"/>
          <p:cNvSpPr>
            <a:spLocks noGrp="1"/>
          </p:cNvSpPr>
          <p:nvPr>
            <p:ph type="title"/>
          </p:nvPr>
        </p:nvSpPr>
        <p:spPr/>
        <p:txBody>
          <a:bodyPr/>
          <a:lstStyle/>
          <a:p>
            <a:r>
              <a:rPr lang="en-GB" dirty="0" smtClean="0"/>
              <a:t>Our ACL 1-1 IAG offer</a:t>
            </a:r>
            <a:endParaRPr lang="en-GB" dirty="0"/>
          </a:p>
        </p:txBody>
      </p:sp>
    </p:spTree>
    <p:extLst>
      <p:ext uri="{BB962C8B-B14F-4D97-AF65-F5344CB8AC3E}">
        <p14:creationId xmlns:p14="http://schemas.microsoft.com/office/powerpoint/2010/main" val="4248552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50" y="2255520"/>
            <a:ext cx="4600382" cy="2769326"/>
          </a:xfrm>
        </p:spPr>
        <p:txBody>
          <a:bodyPr>
            <a:normAutofit fontScale="92500" lnSpcReduction="20000"/>
          </a:bodyPr>
          <a:lstStyle/>
          <a:p>
            <a:pPr marL="0" indent="0">
              <a:buNone/>
            </a:pPr>
            <a:r>
              <a:rPr lang="en-US" b="1" dirty="0" smtClean="0"/>
              <a:t>For general appointments:</a:t>
            </a:r>
            <a:endParaRPr lang="en-US" b="1" dirty="0"/>
          </a:p>
          <a:p>
            <a:pPr marL="0" indent="0">
              <a:buNone/>
            </a:pPr>
            <a:r>
              <a:rPr lang="en-GB" dirty="0" smtClean="0"/>
              <a:t>Contact</a:t>
            </a:r>
            <a:r>
              <a:rPr lang="en-GB" dirty="0"/>
              <a:t> </a:t>
            </a:r>
            <a:r>
              <a:rPr lang="en-GB" dirty="0" smtClean="0"/>
              <a:t>Alison </a:t>
            </a:r>
            <a:r>
              <a:rPr lang="en-GB" dirty="0"/>
              <a:t>on 07808 </a:t>
            </a:r>
            <a:r>
              <a:rPr lang="en-GB" dirty="0" smtClean="0"/>
              <a:t>879044</a:t>
            </a:r>
            <a:endParaRPr lang="en-GB" dirty="0"/>
          </a:p>
          <a:p>
            <a:pPr marL="0" indent="0">
              <a:buNone/>
            </a:pPr>
            <a:r>
              <a:rPr lang="en-GB" dirty="0" smtClean="0"/>
              <a:t>Email </a:t>
            </a:r>
            <a:r>
              <a:rPr lang="en-GB" u="sng" dirty="0">
                <a:hlinkClick r:id="rId2"/>
              </a:rPr>
              <a:t>Alison.moore@islington.gov.uk</a:t>
            </a:r>
            <a:r>
              <a:rPr lang="en-GB" dirty="0"/>
              <a:t> </a:t>
            </a:r>
            <a:r>
              <a:rPr lang="en-GB" dirty="0" smtClean="0"/>
              <a:t> </a:t>
            </a:r>
            <a:endParaRPr lang="en-GB" dirty="0"/>
          </a:p>
          <a:p>
            <a:pPr marL="0" indent="0">
              <a:buNone/>
            </a:pPr>
            <a:endParaRPr lang="en-GB" dirty="0" smtClean="0"/>
          </a:p>
          <a:p>
            <a:pPr marL="0" indent="0">
              <a:buNone/>
            </a:pPr>
            <a:r>
              <a:rPr lang="en-GB" dirty="0" smtClean="0"/>
              <a:t>Appointments available:</a:t>
            </a:r>
          </a:p>
          <a:p>
            <a:pPr marL="0" indent="0">
              <a:buNone/>
            </a:pPr>
            <a:r>
              <a:rPr lang="en-GB" dirty="0" smtClean="0"/>
              <a:t>Tuesdays </a:t>
            </a:r>
            <a:r>
              <a:rPr lang="en-GB" dirty="0"/>
              <a:t>and </a:t>
            </a:r>
            <a:r>
              <a:rPr lang="en-GB" dirty="0" smtClean="0"/>
              <a:t>Thursdays</a:t>
            </a:r>
          </a:p>
          <a:p>
            <a:pPr marL="0" indent="0">
              <a:buNone/>
            </a:pPr>
            <a:r>
              <a:rPr lang="en-GB" dirty="0" smtClean="0"/>
              <a:t>9.30am - 12.30pm and 1 – 4pm</a:t>
            </a:r>
          </a:p>
          <a:p>
            <a:pPr marL="0" indent="0">
              <a:buNone/>
            </a:pPr>
            <a:r>
              <a:rPr lang="en-GB" dirty="0" smtClean="0"/>
              <a:t> </a:t>
            </a:r>
            <a:r>
              <a:rPr lang="en-GB" dirty="0"/>
              <a:t> </a:t>
            </a:r>
          </a:p>
          <a:p>
            <a:pPr marL="0" indent="0">
              <a:buNone/>
            </a:pPr>
            <a:r>
              <a:rPr lang="en-GB" dirty="0"/>
              <a:t> </a:t>
            </a:r>
          </a:p>
          <a:p>
            <a:endParaRPr lang="en-GB" dirty="0"/>
          </a:p>
        </p:txBody>
      </p:sp>
      <p:sp>
        <p:nvSpPr>
          <p:cNvPr id="2" name="Title 1"/>
          <p:cNvSpPr>
            <a:spLocks noGrp="1"/>
          </p:cNvSpPr>
          <p:nvPr>
            <p:ph type="title"/>
          </p:nvPr>
        </p:nvSpPr>
        <p:spPr>
          <a:xfrm>
            <a:off x="511550" y="913168"/>
            <a:ext cx="9520726" cy="424800"/>
          </a:xfrm>
        </p:spPr>
        <p:txBody>
          <a:bodyPr>
            <a:normAutofit fontScale="90000"/>
          </a:bodyPr>
          <a:lstStyle/>
          <a:p>
            <a:r>
              <a:rPr lang="en-GB" dirty="0" smtClean="0"/>
              <a:t>How can learners book an appointment?</a:t>
            </a:r>
            <a:endParaRPr lang="en-GB" dirty="0"/>
          </a:p>
        </p:txBody>
      </p:sp>
      <p:sp>
        <p:nvSpPr>
          <p:cNvPr id="5" name="Rectangle 4"/>
          <p:cNvSpPr/>
          <p:nvPr/>
        </p:nvSpPr>
        <p:spPr>
          <a:xfrm>
            <a:off x="511550" y="5294707"/>
            <a:ext cx="11427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find out about all or our courses on offer visit: </a:t>
            </a:r>
            <a:r>
              <a:rPr kumimoji="0" lang="en-GB" sz="2000" b="0" i="0" u="sng" strike="noStrike" kern="1200" cap="none" spc="0" normalizeH="0" baseline="0" noProof="0" dirty="0">
                <a:ln>
                  <a:noFill/>
                </a:ln>
                <a:solidFill>
                  <a:prstClr val="black"/>
                </a:solidFill>
                <a:effectLst/>
                <a:uLnTx/>
                <a:uFillTx/>
                <a:latin typeface="Arial"/>
                <a:ea typeface="+mn-ea"/>
                <a:cs typeface="+mn-cs"/>
                <a:hlinkClick r:id="rId3"/>
              </a:rPr>
              <a:t>www.adultlearning.islington.gov.uk</a:t>
            </a:r>
            <a:r>
              <a:rPr kumimoji="0" lang="en-GB" sz="20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Rectangle 5"/>
          <p:cNvSpPr/>
          <p:nvPr/>
        </p:nvSpPr>
        <p:spPr>
          <a:xfrm>
            <a:off x="511550" y="1602481"/>
            <a:ext cx="101433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the summer term we are offering IAG sessions via telephone and/or via MS Teams</a:t>
            </a:r>
          </a:p>
        </p:txBody>
      </p:sp>
    </p:spTree>
    <p:extLst>
      <p:ext uri="{BB962C8B-B14F-4D97-AF65-F5344CB8AC3E}">
        <p14:creationId xmlns:p14="http://schemas.microsoft.com/office/powerpoint/2010/main" val="3555364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82" y="276916"/>
            <a:ext cx="9131575" cy="359189"/>
          </a:xfrm>
        </p:spPr>
        <p:txBody>
          <a:bodyPr/>
          <a:lstStyle/>
          <a:p>
            <a:endParaRPr lang="en-GB"/>
          </a:p>
        </p:txBody>
      </p:sp>
      <p:pic>
        <p:nvPicPr>
          <p:cNvPr id="5" name="Picture 4"/>
          <p:cNvPicPr>
            <a:picLocks noChangeAspect="1"/>
          </p:cNvPicPr>
          <p:nvPr/>
        </p:nvPicPr>
        <p:blipFill rotWithShape="1">
          <a:blip r:embed="rId2"/>
          <a:srcRect l="27457" t="12843" r="30153" b="14574"/>
          <a:stretch/>
        </p:blipFill>
        <p:spPr>
          <a:xfrm>
            <a:off x="-304299" y="-49696"/>
            <a:ext cx="4512419" cy="4944980"/>
          </a:xfrm>
          <a:prstGeom prst="rect">
            <a:avLst/>
          </a:prstGeom>
        </p:spPr>
      </p:pic>
      <p:pic>
        <p:nvPicPr>
          <p:cNvPr id="6" name="Picture 5"/>
          <p:cNvPicPr>
            <a:picLocks noChangeAspect="1"/>
          </p:cNvPicPr>
          <p:nvPr/>
        </p:nvPicPr>
        <p:blipFill rotWithShape="1">
          <a:blip r:embed="rId3"/>
          <a:srcRect l="30050" t="14628" r="31802" b="17986"/>
          <a:stretch/>
        </p:blipFill>
        <p:spPr>
          <a:xfrm>
            <a:off x="3977007" y="2332364"/>
            <a:ext cx="4035287" cy="4562061"/>
          </a:xfrm>
          <a:prstGeom prst="rect">
            <a:avLst/>
          </a:prstGeom>
        </p:spPr>
      </p:pic>
      <p:pic>
        <p:nvPicPr>
          <p:cNvPr id="7" name="Picture 6"/>
          <p:cNvPicPr>
            <a:picLocks noChangeAspect="1"/>
          </p:cNvPicPr>
          <p:nvPr/>
        </p:nvPicPr>
        <p:blipFill rotWithShape="1">
          <a:blip r:embed="rId4"/>
          <a:srcRect l="27051" t="13492" r="28023" b="8536"/>
          <a:stretch/>
        </p:blipFill>
        <p:spPr>
          <a:xfrm>
            <a:off x="8183453" y="160773"/>
            <a:ext cx="4008547" cy="4452622"/>
          </a:xfrm>
          <a:prstGeom prst="rect">
            <a:avLst/>
          </a:prstGeom>
        </p:spPr>
      </p:pic>
    </p:spTree>
    <p:extLst>
      <p:ext uri="{BB962C8B-B14F-4D97-AF65-F5344CB8AC3E}">
        <p14:creationId xmlns:p14="http://schemas.microsoft.com/office/powerpoint/2010/main" val="386502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241300"/>
            <a:ext cx="10363200" cy="844550"/>
          </a:xfrm>
        </p:spPr>
        <p:txBody>
          <a:bodyPr/>
          <a:lstStyle/>
          <a:p>
            <a:endParaRPr lang="en-GB" dirty="0"/>
          </a:p>
        </p:txBody>
      </p:sp>
      <p:sp>
        <p:nvSpPr>
          <p:cNvPr id="3" name="Text Placeholder 2"/>
          <p:cNvSpPr>
            <a:spLocks noGrp="1"/>
          </p:cNvSpPr>
          <p:nvPr>
            <p:ph type="body" sz="half" idx="1"/>
          </p:nvPr>
        </p:nvSpPr>
        <p:spPr>
          <a:xfrm>
            <a:off x="285750" y="1195387"/>
            <a:ext cx="11253787" cy="4795837"/>
          </a:xfrm>
        </p:spPr>
        <p:txBody>
          <a:bodyPr/>
          <a:lstStyle/>
          <a:p>
            <a:r>
              <a:rPr lang="en-GB" dirty="0" smtClean="0"/>
              <a:t>Privacy online</a:t>
            </a:r>
          </a:p>
          <a:p>
            <a:endParaRPr lang="en-GB" dirty="0"/>
          </a:p>
        </p:txBody>
      </p:sp>
    </p:spTree>
    <p:extLst>
      <p:ext uri="{BB962C8B-B14F-4D97-AF65-F5344CB8AC3E}">
        <p14:creationId xmlns:p14="http://schemas.microsoft.com/office/powerpoint/2010/main" val="406003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12" y="299999"/>
            <a:ext cx="5933031" cy="424800"/>
          </a:xfrm>
        </p:spPr>
        <p:txBody>
          <a:bodyPr/>
          <a:lstStyle/>
          <a:p>
            <a:r>
              <a:rPr lang="en-GB" dirty="0" smtClean="0"/>
              <a:t>Discussion on safeguarding</a:t>
            </a:r>
            <a:endParaRPr lang="en-GB" dirty="0"/>
          </a:p>
        </p:txBody>
      </p:sp>
      <p:sp>
        <p:nvSpPr>
          <p:cNvPr id="3" name="Content Placeholder 2"/>
          <p:cNvSpPr>
            <a:spLocks noGrp="1"/>
          </p:cNvSpPr>
          <p:nvPr>
            <p:ph idx="1"/>
          </p:nvPr>
        </p:nvSpPr>
        <p:spPr>
          <a:xfrm>
            <a:off x="199412" y="1185497"/>
            <a:ext cx="11604185" cy="5239116"/>
          </a:xfrm>
        </p:spPr>
        <p:txBody>
          <a:bodyPr/>
          <a:lstStyle/>
          <a:p>
            <a:pPr marL="0" indent="0">
              <a:buNone/>
            </a:pPr>
            <a:r>
              <a:rPr lang="en-GB" dirty="0" smtClean="0"/>
              <a:t>What do you understand about the term </a:t>
            </a:r>
            <a:r>
              <a:rPr lang="en-GB" b="1" dirty="0" smtClean="0"/>
              <a:t>safeguarding?</a:t>
            </a:r>
          </a:p>
          <a:p>
            <a:endParaRPr lang="en-GB" b="1" dirty="0"/>
          </a:p>
          <a:p>
            <a:r>
              <a:rPr lang="en-GB" dirty="0" smtClean="0"/>
              <a:t>What do you understand by the terms below:</a:t>
            </a:r>
          </a:p>
          <a:p>
            <a:endParaRPr lang="en-GB" b="1" dirty="0" smtClean="0"/>
          </a:p>
          <a:p>
            <a:r>
              <a:rPr lang="en-GB" b="1" dirty="0" smtClean="0"/>
              <a:t>Abuse </a:t>
            </a:r>
          </a:p>
          <a:p>
            <a:r>
              <a:rPr lang="en-GB" b="1" dirty="0" smtClean="0"/>
              <a:t>Responsibility </a:t>
            </a:r>
          </a:p>
          <a:p>
            <a:r>
              <a:rPr lang="en-GB" b="1" dirty="0" smtClean="0"/>
              <a:t>Threaten</a:t>
            </a:r>
          </a:p>
          <a:p>
            <a:pPr marL="0" indent="0">
              <a:buNone/>
            </a:pPr>
            <a:endParaRPr lang="en-GB" b="1" dirty="0"/>
          </a:p>
          <a:p>
            <a:r>
              <a:rPr lang="en-GB" b="1" dirty="0" smtClean="0"/>
              <a:t>Can you name different types of abuse</a:t>
            </a:r>
            <a:r>
              <a:rPr lang="en-GB" b="1" dirty="0" smtClean="0"/>
              <a:t>?</a:t>
            </a:r>
          </a:p>
          <a:p>
            <a:r>
              <a:rPr lang="en-GB" b="1" dirty="0"/>
              <a:t>v</a:t>
            </a:r>
            <a:r>
              <a:rPr lang="en-GB" b="1" dirty="0" smtClean="0"/>
              <a:t>erbal abuse</a:t>
            </a:r>
          </a:p>
          <a:p>
            <a:r>
              <a:rPr lang="en-GB" b="1" dirty="0"/>
              <a:t>p</a:t>
            </a:r>
            <a:r>
              <a:rPr lang="en-GB" b="1" dirty="0" smtClean="0"/>
              <a:t>hysical abuse</a:t>
            </a:r>
          </a:p>
          <a:p>
            <a:r>
              <a:rPr lang="en-GB" b="1" dirty="0"/>
              <a:t>s</a:t>
            </a:r>
            <a:r>
              <a:rPr lang="en-GB" b="1" dirty="0" smtClean="0"/>
              <a:t>exual abuse</a:t>
            </a:r>
          </a:p>
          <a:p>
            <a:r>
              <a:rPr lang="en-GB" b="1" dirty="0"/>
              <a:t>p</a:t>
            </a:r>
            <a:r>
              <a:rPr lang="en-GB" b="1" dirty="0" smtClean="0"/>
              <a:t>sychological abuse (mental/emotional)</a:t>
            </a:r>
          </a:p>
          <a:p>
            <a:r>
              <a:rPr lang="en-GB" b="1" dirty="0"/>
              <a:t>f</a:t>
            </a:r>
            <a:r>
              <a:rPr lang="en-GB" b="1" dirty="0" smtClean="0"/>
              <a:t>inancial abuse</a:t>
            </a:r>
          </a:p>
          <a:p>
            <a:endParaRPr lang="en-GB" b="1" dirty="0" smtClean="0"/>
          </a:p>
          <a:p>
            <a:endParaRPr lang="en-GB" b="1" dirty="0" smtClean="0"/>
          </a:p>
          <a:p>
            <a:endParaRPr lang="en-GB" b="1" dirty="0" smtClean="0"/>
          </a:p>
          <a:p>
            <a:endParaRPr lang="en-GB" b="1" dirty="0"/>
          </a:p>
          <a:p>
            <a:endParaRPr lang="en-GB" b="1" dirty="0" smtClean="0"/>
          </a:p>
          <a:p>
            <a:endParaRPr lang="en-GB" b="1" dirty="0"/>
          </a:p>
          <a:p>
            <a:endParaRPr lang="en-GB" b="1" dirty="0"/>
          </a:p>
        </p:txBody>
      </p:sp>
    </p:spTree>
    <p:extLst>
      <p:ext uri="{BB962C8B-B14F-4D97-AF65-F5344CB8AC3E}">
        <p14:creationId xmlns:p14="http://schemas.microsoft.com/office/powerpoint/2010/main" val="5170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066" y="486561"/>
            <a:ext cx="10821798" cy="3416320"/>
          </a:xfrm>
          <a:prstGeom prst="rect">
            <a:avLst/>
          </a:prstGeom>
          <a:noFill/>
        </p:spPr>
        <p:txBody>
          <a:bodyPr wrap="square" rtlCol="0">
            <a:spAutoFit/>
          </a:bodyPr>
          <a:lstStyle/>
          <a:p>
            <a:r>
              <a:rPr lang="en-GB" sz="3600" b="1" dirty="0"/>
              <a:t>What is safeguarding</a:t>
            </a:r>
            <a:r>
              <a:rPr lang="en-GB" sz="3600" b="1" dirty="0" smtClean="0"/>
              <a:t>?</a:t>
            </a:r>
          </a:p>
          <a:p>
            <a:r>
              <a:rPr lang="en-GB" sz="3600" dirty="0"/>
              <a:t>Safeguarding is about making people feel safe</a:t>
            </a:r>
            <a:r>
              <a:rPr lang="en-GB" sz="3600" dirty="0" smtClean="0"/>
              <a:t>.</a:t>
            </a:r>
          </a:p>
          <a:p>
            <a:endParaRPr lang="en-GB" sz="3600" dirty="0"/>
          </a:p>
          <a:p>
            <a:endParaRPr lang="en-GB" sz="3600" dirty="0"/>
          </a:p>
          <a:p>
            <a:r>
              <a:rPr lang="en-GB" sz="3600" b="1" dirty="0"/>
              <a:t>abuse</a:t>
            </a:r>
            <a:r>
              <a:rPr lang="en-GB" sz="3600" dirty="0"/>
              <a:t> = to make someone feel bad or to hurt someone </a:t>
            </a:r>
          </a:p>
          <a:p>
            <a:endParaRPr lang="en-GB" b="1" dirty="0"/>
          </a:p>
          <a:p>
            <a:endParaRPr lang="en-GB" dirty="0"/>
          </a:p>
        </p:txBody>
      </p:sp>
      <p:pic>
        <p:nvPicPr>
          <p:cNvPr id="3" name="Picture 2"/>
          <p:cNvPicPr>
            <a:picLocks noChangeAspect="1"/>
          </p:cNvPicPr>
          <p:nvPr/>
        </p:nvPicPr>
        <p:blipFill>
          <a:blip r:embed="rId2"/>
          <a:stretch>
            <a:fillRect/>
          </a:stretch>
        </p:blipFill>
        <p:spPr>
          <a:xfrm>
            <a:off x="4029679" y="3576497"/>
            <a:ext cx="2962913" cy="2469094"/>
          </a:xfrm>
          <a:prstGeom prst="rect">
            <a:avLst/>
          </a:prstGeom>
        </p:spPr>
      </p:pic>
      <p:sp>
        <p:nvSpPr>
          <p:cNvPr id="6" name="TextBox 5"/>
          <p:cNvSpPr txBox="1"/>
          <p:nvPr/>
        </p:nvSpPr>
        <p:spPr>
          <a:xfrm flipH="1">
            <a:off x="1669580" y="1840778"/>
            <a:ext cx="8204261" cy="707886"/>
          </a:xfrm>
          <a:prstGeom prst="rect">
            <a:avLst/>
          </a:prstGeom>
          <a:solidFill>
            <a:schemeClr val="accent2"/>
          </a:solidFill>
        </p:spPr>
        <p:txBody>
          <a:bodyPr wrap="square" rtlCol="0">
            <a:spAutoFit/>
          </a:bodyPr>
          <a:lstStyle/>
          <a:p>
            <a:r>
              <a:rPr lang="en-GB" sz="4000" b="1" dirty="0" smtClean="0"/>
              <a:t>What does</a:t>
            </a:r>
            <a:r>
              <a:rPr lang="en-GB" sz="4000" b="1" i="1" dirty="0" smtClean="0">
                <a:solidFill>
                  <a:srgbClr val="7030A0"/>
                </a:solidFill>
              </a:rPr>
              <a:t> abuse </a:t>
            </a:r>
            <a:r>
              <a:rPr lang="en-GB" sz="4000" b="1" dirty="0" smtClean="0"/>
              <a:t>mean?</a:t>
            </a:r>
            <a:endParaRPr lang="en-GB" sz="4000" b="1" dirty="0"/>
          </a:p>
        </p:txBody>
      </p:sp>
    </p:spTree>
    <p:extLst>
      <p:ext uri="{BB962C8B-B14F-4D97-AF65-F5344CB8AC3E}">
        <p14:creationId xmlns:p14="http://schemas.microsoft.com/office/powerpoint/2010/main" val="35046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9" ma:contentTypeDescription="Create a new document." ma:contentTypeScope="" ma:versionID="0205f85d50610c948b32b0702bffd475">
  <xsd:schema xmlns:xsd="http://www.w3.org/2001/XMLSchema" xmlns:xs="http://www.w3.org/2001/XMLSchema" xmlns:p="http://schemas.microsoft.com/office/2006/metadata/properties" xmlns:ns3="15214c3a-c4c8-4e1b-a9e9-78803475fd2c" targetNamespace="http://schemas.microsoft.com/office/2006/metadata/properties" ma:root="true" ma:fieldsID="e8ffbe8545d8726e788a94ae0780955b" ns3:_="">
    <xsd:import namespace="15214c3a-c4c8-4e1b-a9e9-78803475fd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163C7-C031-4EE1-BE53-B44058DA9909}">
  <ds:schemaRefs>
    <ds:schemaRef ds:uri="http://schemas.microsoft.com/sharepoint/v3/contenttype/forms"/>
  </ds:schemaRefs>
</ds:datastoreItem>
</file>

<file path=customXml/itemProps2.xml><?xml version="1.0" encoding="utf-8"?>
<ds:datastoreItem xmlns:ds="http://schemas.openxmlformats.org/officeDocument/2006/customXml" ds:itemID="{7C2AF983-8EEF-464B-8CB5-0942C9DAF92F}">
  <ds:schemaRefs>
    <ds:schemaRef ds:uri="http://schemas.microsoft.com/office/infopath/2007/PartnerControl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15214c3a-c4c8-4e1b-a9e9-78803475fd2c"/>
    <ds:schemaRef ds:uri="http://purl.org/dc/terms/"/>
  </ds:schemaRefs>
</ds:datastoreItem>
</file>

<file path=customXml/itemProps3.xml><?xml version="1.0" encoding="utf-8"?>
<ds:datastoreItem xmlns:ds="http://schemas.openxmlformats.org/officeDocument/2006/customXml" ds:itemID="{9AEDEDC6-3292-438A-A6B4-A022432EC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4142</TotalTime>
  <Words>866</Words>
  <Application>Microsoft Office PowerPoint</Application>
  <PresentationFormat>Widescreen</PresentationFormat>
  <Paragraphs>151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Islington Council</vt:lpstr>
      <vt:lpstr>ESOL L1 Spring Term</vt:lpstr>
      <vt:lpstr>Session aims/objs</vt:lpstr>
      <vt:lpstr>Online Learning Class Rules</vt:lpstr>
      <vt:lpstr>Our ACL 1-1 IAG offer</vt:lpstr>
      <vt:lpstr>How can learners book an appointment?</vt:lpstr>
      <vt:lpstr>PowerPoint Presentation</vt:lpstr>
      <vt:lpstr>PowerPoint Presentation</vt:lpstr>
      <vt:lpstr>Discussion on safeguarding</vt:lpstr>
      <vt:lpstr>PowerPoint Presentation</vt:lpstr>
      <vt:lpstr>PowerPoint Presentation</vt:lpstr>
      <vt:lpstr>PowerPoint Presentation</vt:lpstr>
      <vt:lpstr>Safeguarding</vt:lpstr>
      <vt:lpstr>PowerPoint Presentation</vt:lpstr>
      <vt:lpstr>PowerPoint Presentation</vt:lpstr>
      <vt:lpstr>Modal verbs (grammar focus) </vt:lpstr>
      <vt:lpstr>PowerPoint Presentation</vt:lpstr>
      <vt:lpstr>Lesson 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Level 1 Summer Term</dc:title>
  <dc:creator>Microsoft Office User</dc:creator>
  <cp:lastModifiedBy>Rahim, Nilupa</cp:lastModifiedBy>
  <cp:revision>301</cp:revision>
  <dcterms:created xsi:type="dcterms:W3CDTF">2020-04-27T09:47:50Z</dcterms:created>
  <dcterms:modified xsi:type="dcterms:W3CDTF">2021-03-01T14:26:24Z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