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50" r:id="rId3"/>
    <p:sldId id="400" r:id="rId4"/>
    <p:sldId id="396" r:id="rId5"/>
    <p:sldId id="462" r:id="rId6"/>
    <p:sldId id="404" r:id="rId7"/>
    <p:sldId id="405" r:id="rId8"/>
    <p:sldId id="406" r:id="rId9"/>
    <p:sldId id="410" r:id="rId10"/>
    <p:sldId id="408" r:id="rId11"/>
    <p:sldId id="407" r:id="rId12"/>
    <p:sldId id="412" r:id="rId13"/>
    <p:sldId id="438" r:id="rId14"/>
    <p:sldId id="440" r:id="rId15"/>
    <p:sldId id="418" r:id="rId16"/>
    <p:sldId id="416" r:id="rId17"/>
    <p:sldId id="419" r:id="rId18"/>
    <p:sldId id="470" r:id="rId19"/>
    <p:sldId id="445" r:id="rId20"/>
    <p:sldId id="421" r:id="rId21"/>
    <p:sldId id="446" r:id="rId22"/>
    <p:sldId id="435" r:id="rId23"/>
    <p:sldId id="436" r:id="rId24"/>
    <p:sldId id="452" r:id="rId25"/>
    <p:sldId id="451" r:id="rId26"/>
    <p:sldId id="448" r:id="rId27"/>
    <p:sldId id="459" r:id="rId28"/>
    <p:sldId id="458" r:id="rId29"/>
    <p:sldId id="460" r:id="rId30"/>
    <p:sldId id="461" r:id="rId31"/>
    <p:sldId id="271" r:id="rId32"/>
    <p:sldId id="47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2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D0B5D-012D-423F-9FE5-7BC3D4BC2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63E2F4-C956-4F21-869E-084D83BAB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81F1F-07EC-491D-BA11-3AC5EDBA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2B22-4759-4A1C-B017-D683EEFEFA70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FCFBB-1801-4615-93F8-963FC0869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0FF15-AE61-4373-A463-A2A3E6734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7131-4DE2-4214-B081-3EF5E7899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44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888C9-C9B4-48E1-8241-2AF3794E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B5620-82E8-4273-B679-1ED550402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44CF8-CD09-48B1-B763-E31F5F69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2B22-4759-4A1C-B017-D683EEFEFA70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0961F-1B87-4CB0-811A-6829C3959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89317-DEA9-4070-9801-551D03FD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7131-4DE2-4214-B081-3EF5E7899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29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1E19EA-A28E-41EE-9E2A-2B3BEB813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1B99B-5441-4A0D-B4F5-54B656562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CA628-4034-4217-B323-CCBBB1FB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2B22-4759-4A1C-B017-D683EEFEFA70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6AF9B-CEF4-4B98-B59D-8434FCE9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E2ACC-D777-4F79-824B-62D49E20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7131-4DE2-4214-B081-3EF5E7899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74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81131-DF22-4D01-A068-6057FB79D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34A94-9D3A-40EC-AAA8-B71FC939C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46F31-B357-4924-9B00-A10BDAE2F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2B22-4759-4A1C-B017-D683EEFEFA70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8F2C6-7576-45E7-8C2D-8B511F33E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0FCCC-8515-4A8D-B201-9102A1AD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7131-4DE2-4214-B081-3EF5E7899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18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8D2B2-972D-4851-8746-9BE0E261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EEF93-CC49-4AFD-81B6-61D8E4BEE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99B9A-712D-4C63-9098-B11CA58A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2B22-4759-4A1C-B017-D683EEFEFA70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B39D-5FB6-4BAC-BA45-52FF8A01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10E82-E49C-43FF-89B7-F71A6A6D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7131-4DE2-4214-B081-3EF5E7899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48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BE058-5C5A-4688-BDE5-3A135EBDF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633E4-01BC-4EB5-A3F1-5CDE47550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03F74-8291-4224-AA7E-87170BCE0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4BC30-7351-4618-8E8A-E67B7B814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2B22-4759-4A1C-B017-D683EEFEFA70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E5749-0E32-44BF-B22D-6705ED25D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1863E-AAC3-4411-AB46-E752E238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7131-4DE2-4214-B081-3EF5E7899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5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C4244-1A7A-4984-9A7D-8EDDF607D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317E9-7A27-4B44-824B-C66908F74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E2F7BB-969A-408D-9987-7D3AFB8B6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13991-62F7-4DA8-B2A7-44B4CFF0E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F0A310-6A1E-4E4E-8D99-C8F7B404C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CF7751-3A28-4BEF-889F-EDF32A5D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2B22-4759-4A1C-B017-D683EEFEFA70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7B2FD-9B9C-4952-9F9B-7EFEA2E3F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AFC2C8-20E7-44F1-89B7-C7DFF940A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7131-4DE2-4214-B081-3EF5E7899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73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A9B0-8233-4AE9-A1E1-8005D6590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64DBCA-97A9-4881-B65C-74ED9D7B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2B22-4759-4A1C-B017-D683EEFEFA70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4314EB-2320-4818-BCB7-AE45AE656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0C5FF-1928-49CB-8206-9A5FB020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7131-4DE2-4214-B081-3EF5E7899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14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80253B-1253-4A26-846F-0B9635DA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2B22-4759-4A1C-B017-D683EEFEFA70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837C9D-C0EF-47D7-BD4B-FE3AD86F6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A0C26-0850-4EDB-9D85-E56818C3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7131-4DE2-4214-B081-3EF5E7899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573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960A5-B01B-4E92-AC24-0D8F6BB3D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F02A8-CC0C-4EA0-991B-407AD216A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CDFA2-1403-40F4-868F-085EABA32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CA5F8-D075-4DE2-B79F-310A6116B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2B22-4759-4A1C-B017-D683EEFEFA70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0EDB3-105B-40E0-9757-EB37BCBB1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7C26F-8540-414A-8EDA-637E1683B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7131-4DE2-4214-B081-3EF5E7899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80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DCB1-9F74-42AB-956A-21957AE0A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02617D-25FC-4269-92F7-852F80896E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A451E-6D73-43AD-AADB-6F87B1AE4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89B8E-EB13-4D5E-A941-0F2EADBB0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2B22-4759-4A1C-B017-D683EEFEFA70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747A2-6509-4433-83D4-C5F6778A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17D12-F853-4692-A4C2-4B097385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7131-4DE2-4214-B081-3EF5E7899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57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9874D-09CF-48D8-812F-CCB67E1F6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B1163-FCA9-4541-90CF-21F22BF91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6D4CF-2A12-44B8-94D9-D9A004C9B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D2B22-4759-4A1C-B017-D683EEFEFA70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4E5CD-3D87-46C9-B375-145B0DAAA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6B18D-2FE8-4350-B855-57D257CCD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47131-4DE2-4214-B081-3EF5E7899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45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eareislington.zoom.us/j/91029085478?pwd=cElyWEQ1bmNGSkFZL21XTklIQmRBdz09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A0794-3EAC-4A75-B769-227581928E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Essential Digital Skills for ESOL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2ECF7-ACD4-4BB7-8A4D-C2100C462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Entry 2 &amp; Entry 3</a:t>
            </a:r>
          </a:p>
          <a:p>
            <a:r>
              <a:rPr lang="en-GB" sz="3600" dirty="0"/>
              <a:t>Vocabulary &amp; Zoom</a:t>
            </a:r>
          </a:p>
        </p:txBody>
      </p:sp>
    </p:spTree>
    <p:extLst>
      <p:ext uri="{BB962C8B-B14F-4D97-AF65-F5344CB8AC3E}">
        <p14:creationId xmlns:p14="http://schemas.microsoft.com/office/powerpoint/2010/main" val="179810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8C9971-32CE-47ED-867B-71B0B77DD1B3}"/>
              </a:ext>
            </a:extLst>
          </p:cNvPr>
          <p:cNvSpPr txBox="1"/>
          <p:nvPr/>
        </p:nvSpPr>
        <p:spPr>
          <a:xfrm>
            <a:off x="1091952" y="1597980"/>
            <a:ext cx="108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Can you think of other things that have a </a:t>
            </a:r>
            <a:r>
              <a:rPr lang="en-GB" sz="3600" b="1" dirty="0"/>
              <a:t>screen</a:t>
            </a:r>
            <a:r>
              <a:rPr lang="en-GB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535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omputer screen">
            <a:extLst>
              <a:ext uri="{FF2B5EF4-FFF2-40B4-BE49-F238E27FC236}">
                <a16:creationId xmlns:a16="http://schemas.microsoft.com/office/drawing/2014/main" id="{087A435E-7FC3-43D7-A7AD-9CE3942A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37" y="3249227"/>
            <a:ext cx="4056053" cy="275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inema screen">
            <a:extLst>
              <a:ext uri="{FF2B5EF4-FFF2-40B4-BE49-F238E27FC236}">
                <a16:creationId xmlns:a16="http://schemas.microsoft.com/office/drawing/2014/main" id="{9C75558D-8015-441D-A3BB-873AE2DB3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46" y="850061"/>
            <a:ext cx="4950676" cy="296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television">
            <a:extLst>
              <a:ext uri="{FF2B5EF4-FFF2-40B4-BE49-F238E27FC236}">
                <a16:creationId xmlns:a16="http://schemas.microsoft.com/office/drawing/2014/main" id="{5012DD0C-7FF5-4458-A2B2-A9CAC373D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3" r="15447"/>
          <a:stretch/>
        </p:blipFill>
        <p:spPr bwMode="auto">
          <a:xfrm>
            <a:off x="603605" y="4154749"/>
            <a:ext cx="3725559" cy="235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637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ED7D98-1D59-4C5C-8F1F-53DF0C03FC45}"/>
              </a:ext>
            </a:extLst>
          </p:cNvPr>
          <p:cNvSpPr txBox="1"/>
          <p:nvPr/>
        </p:nvSpPr>
        <p:spPr>
          <a:xfrm>
            <a:off x="472735" y="237022"/>
            <a:ext cx="85292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Match the words and the meaning.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DCF628-94F7-460F-9E45-8F59D625553C}"/>
              </a:ext>
            </a:extLst>
          </p:cNvPr>
          <p:cNvSpPr txBox="1"/>
          <p:nvPr/>
        </p:nvSpPr>
        <p:spPr>
          <a:xfrm>
            <a:off x="588145" y="1669002"/>
            <a:ext cx="27402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to type </a:t>
            </a:r>
          </a:p>
          <a:p>
            <a:endParaRPr lang="en-GB" sz="3200" b="1" dirty="0"/>
          </a:p>
          <a:p>
            <a:r>
              <a:rPr lang="en-GB" sz="3200" b="1" dirty="0"/>
              <a:t>to click</a:t>
            </a:r>
          </a:p>
          <a:p>
            <a:endParaRPr lang="en-GB" sz="3200" b="1" dirty="0"/>
          </a:p>
          <a:p>
            <a:r>
              <a:rPr lang="en-GB" sz="3200" b="1" dirty="0"/>
              <a:t>microphone</a:t>
            </a:r>
          </a:p>
          <a:p>
            <a:endParaRPr lang="en-GB" sz="3200" b="1" dirty="0"/>
          </a:p>
          <a:p>
            <a:r>
              <a:rPr lang="en-GB" sz="3200" b="1" dirty="0"/>
              <a:t>cursor  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932B9-D242-4561-82FF-B69C67E6A74A}"/>
              </a:ext>
            </a:extLst>
          </p:cNvPr>
          <p:cNvSpPr txBox="1"/>
          <p:nvPr/>
        </p:nvSpPr>
        <p:spPr>
          <a:xfrm>
            <a:off x="4065973" y="1038686"/>
            <a:ext cx="7448365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Use it for people to hear you </a:t>
            </a:r>
            <a:r>
              <a:rPr lang="en-GB" sz="2800" b="1" dirty="0"/>
              <a:t>speak</a:t>
            </a:r>
            <a:r>
              <a:rPr lang="en-GB" sz="2800" dirty="0"/>
              <a:t> 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b="1" dirty="0"/>
              <a:t>Write</a:t>
            </a:r>
            <a:r>
              <a:rPr lang="en-GB" sz="2800" dirty="0"/>
              <a:t> text on a phone or computer 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A small arrow icon on a computer screen that shows you where you are working 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To </a:t>
            </a:r>
            <a:r>
              <a:rPr lang="en-GB" sz="2800" b="1" dirty="0"/>
              <a:t>press</a:t>
            </a:r>
            <a:r>
              <a:rPr lang="en-GB" sz="2800" dirty="0"/>
              <a:t> on a part of a computer to make the computer do something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5128" name="Picture 8" descr="Image result for cursor icon">
            <a:extLst>
              <a:ext uri="{FF2B5EF4-FFF2-40B4-BE49-F238E27FC236}">
                <a16:creationId xmlns:a16="http://schemas.microsoft.com/office/drawing/2014/main" id="{0D85DDDF-E0CB-481A-A75C-41A134ABB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t="19445" r="23185" b="31886"/>
          <a:stretch/>
        </p:blipFill>
        <p:spPr bwMode="auto">
          <a:xfrm>
            <a:off x="9485439" y="4104812"/>
            <a:ext cx="619250" cy="63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microphone icon">
            <a:extLst>
              <a:ext uri="{FF2B5EF4-FFF2-40B4-BE49-F238E27FC236}">
                <a16:creationId xmlns:a16="http://schemas.microsoft.com/office/drawing/2014/main" id="{3E4C3800-A630-4616-890D-D8303C750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216" y="1038686"/>
            <a:ext cx="815300" cy="100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8D3612-5CA7-4397-8CBC-89BBE1836FFA}"/>
              </a:ext>
            </a:extLst>
          </p:cNvPr>
          <p:cNvSpPr/>
          <p:nvPr/>
        </p:nvSpPr>
        <p:spPr>
          <a:xfrm>
            <a:off x="3986074" y="967666"/>
            <a:ext cx="7617781" cy="11540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F284F9-99E9-46D3-A0FA-1533ED94DBC0}"/>
              </a:ext>
            </a:extLst>
          </p:cNvPr>
          <p:cNvSpPr/>
          <p:nvPr/>
        </p:nvSpPr>
        <p:spPr>
          <a:xfrm>
            <a:off x="4065973" y="2343705"/>
            <a:ext cx="5264458" cy="6314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D6F23-167E-4A44-B447-3028D3FDCE00}"/>
              </a:ext>
            </a:extLst>
          </p:cNvPr>
          <p:cNvSpPr/>
          <p:nvPr/>
        </p:nvSpPr>
        <p:spPr>
          <a:xfrm>
            <a:off x="4065974" y="3586579"/>
            <a:ext cx="7537882" cy="11496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8510FD-64C7-463D-92DB-E7BD2FDF5CA2}"/>
              </a:ext>
            </a:extLst>
          </p:cNvPr>
          <p:cNvSpPr/>
          <p:nvPr/>
        </p:nvSpPr>
        <p:spPr>
          <a:xfrm>
            <a:off x="4065973" y="5299969"/>
            <a:ext cx="6951216" cy="10209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024A48-EB73-4FEA-8C9D-B962DB10FA63}"/>
              </a:ext>
            </a:extLst>
          </p:cNvPr>
          <p:cNvSpPr txBox="1"/>
          <p:nvPr/>
        </p:nvSpPr>
        <p:spPr>
          <a:xfrm>
            <a:off x="3480047" y="1084227"/>
            <a:ext cx="496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59C2F5-B15D-456C-BA22-8FF3068C7093}"/>
              </a:ext>
            </a:extLst>
          </p:cNvPr>
          <p:cNvSpPr txBox="1"/>
          <p:nvPr/>
        </p:nvSpPr>
        <p:spPr>
          <a:xfrm>
            <a:off x="3569564" y="2321103"/>
            <a:ext cx="496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BFFE2E-6D18-42FE-8157-52E174A7F677}"/>
              </a:ext>
            </a:extLst>
          </p:cNvPr>
          <p:cNvSpPr txBox="1"/>
          <p:nvPr/>
        </p:nvSpPr>
        <p:spPr>
          <a:xfrm>
            <a:off x="3614322" y="3621069"/>
            <a:ext cx="40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DD9000-9213-4772-A972-C0D9E43FB3E3}"/>
              </a:ext>
            </a:extLst>
          </p:cNvPr>
          <p:cNvSpPr txBox="1"/>
          <p:nvPr/>
        </p:nvSpPr>
        <p:spPr>
          <a:xfrm>
            <a:off x="3614322" y="5513033"/>
            <a:ext cx="36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032524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D6C0DF-3B7E-4E9F-9D81-9BEE522DDE53}"/>
              </a:ext>
            </a:extLst>
          </p:cNvPr>
          <p:cNvSpPr txBox="1"/>
          <p:nvPr/>
        </p:nvSpPr>
        <p:spPr>
          <a:xfrm>
            <a:off x="324313" y="248082"/>
            <a:ext cx="10289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If you get lost on your phone</a:t>
            </a:r>
          </a:p>
        </p:txBody>
      </p:sp>
      <p:pic>
        <p:nvPicPr>
          <p:cNvPr id="12290" name="Picture 2" descr="Image">
            <a:extLst>
              <a:ext uri="{FF2B5EF4-FFF2-40B4-BE49-F238E27FC236}">
                <a16:creationId xmlns:a16="http://schemas.microsoft.com/office/drawing/2014/main" id="{D1FA325E-CC4D-498C-81C8-C72862474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84"/>
          <a:stretch/>
        </p:blipFill>
        <p:spPr bwMode="auto">
          <a:xfrm>
            <a:off x="115409" y="1788850"/>
            <a:ext cx="6969320" cy="92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No description available.">
            <a:extLst>
              <a:ext uri="{FF2B5EF4-FFF2-40B4-BE49-F238E27FC236}">
                <a16:creationId xmlns:a16="http://schemas.microsoft.com/office/drawing/2014/main" id="{030FC9B1-302E-4129-8FC1-B848325E2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476" y="133164"/>
            <a:ext cx="2926115" cy="63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647ED6-FFB6-4618-89E3-23844ACB5EC5}"/>
              </a:ext>
            </a:extLst>
          </p:cNvPr>
          <p:cNvSpPr txBox="1"/>
          <p:nvPr/>
        </p:nvSpPr>
        <p:spPr>
          <a:xfrm>
            <a:off x="710214" y="3670007"/>
            <a:ext cx="5521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Press the </a:t>
            </a:r>
            <a:r>
              <a:rPr lang="en-GB" sz="3200" b="1" dirty="0"/>
              <a:t>home</a:t>
            </a:r>
            <a:r>
              <a:rPr lang="en-GB" sz="3200" dirty="0"/>
              <a:t> button at the bottom of your screen 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E283E06-C9D4-4034-8871-72BA8F48B60F}"/>
              </a:ext>
            </a:extLst>
          </p:cNvPr>
          <p:cNvCxnSpPr>
            <a:cxnSpLocks/>
          </p:cNvCxnSpPr>
          <p:nvPr/>
        </p:nvCxnSpPr>
        <p:spPr>
          <a:xfrm flipV="1">
            <a:off x="3000652" y="2432482"/>
            <a:ext cx="599417" cy="13405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0D8086F-D43D-4BFB-A658-9253B3142867}"/>
              </a:ext>
            </a:extLst>
          </p:cNvPr>
          <p:cNvSpPr txBox="1"/>
          <p:nvPr/>
        </p:nvSpPr>
        <p:spPr>
          <a:xfrm>
            <a:off x="710214" y="5255581"/>
            <a:ext cx="6773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You will return to your </a:t>
            </a:r>
            <a:r>
              <a:rPr lang="en-GB" sz="3200" b="1" dirty="0"/>
              <a:t>home screen</a:t>
            </a:r>
          </a:p>
          <a:p>
            <a:r>
              <a:rPr lang="en-GB" sz="3200" dirty="0"/>
              <a:t>and you can start again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EA0A24-9617-400C-90B9-517C2A2587B7}"/>
              </a:ext>
            </a:extLst>
          </p:cNvPr>
          <p:cNvCxnSpPr>
            <a:cxnSpLocks/>
          </p:cNvCxnSpPr>
          <p:nvPr/>
        </p:nvCxnSpPr>
        <p:spPr>
          <a:xfrm flipV="1">
            <a:off x="6817024" y="5264458"/>
            <a:ext cx="2016258" cy="3639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0819715-BE07-4E01-84F5-5C574AE19A51}"/>
              </a:ext>
            </a:extLst>
          </p:cNvPr>
          <p:cNvSpPr txBox="1"/>
          <p:nvPr/>
        </p:nvSpPr>
        <p:spPr>
          <a:xfrm>
            <a:off x="9893797" y="355803"/>
            <a:ext cx="2386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</a:rPr>
              <a:t>home screen </a:t>
            </a:r>
          </a:p>
        </p:txBody>
      </p:sp>
    </p:spTree>
    <p:extLst>
      <p:ext uri="{BB962C8B-B14F-4D97-AF65-F5344CB8AC3E}">
        <p14:creationId xmlns:p14="http://schemas.microsoft.com/office/powerpoint/2010/main" val="227003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C698C9-437F-4D28-8092-F6DF6DB15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63" t="22330" r="13495" b="71521"/>
          <a:stretch/>
        </p:blipFill>
        <p:spPr>
          <a:xfrm>
            <a:off x="2736379" y="692378"/>
            <a:ext cx="9327346" cy="16593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4995CE-AC95-4837-83C2-26347997194B}"/>
              </a:ext>
            </a:extLst>
          </p:cNvPr>
          <p:cNvSpPr txBox="1"/>
          <p:nvPr/>
        </p:nvSpPr>
        <p:spPr>
          <a:xfrm>
            <a:off x="128275" y="1250745"/>
            <a:ext cx="11105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Icons in the top right corner of your screen: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2BA1A6-96F2-4779-97D3-D1B8F66E9206}"/>
              </a:ext>
            </a:extLst>
          </p:cNvPr>
          <p:cNvSpPr txBox="1"/>
          <p:nvPr/>
        </p:nvSpPr>
        <p:spPr>
          <a:xfrm>
            <a:off x="6359225" y="2644170"/>
            <a:ext cx="1322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hide the page (make it go away)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BED92-DBF1-43A0-A544-89C50F0973FB}"/>
              </a:ext>
            </a:extLst>
          </p:cNvPr>
          <p:cNvSpPr txBox="1"/>
          <p:nvPr/>
        </p:nvSpPr>
        <p:spPr>
          <a:xfrm>
            <a:off x="8504807" y="2810816"/>
            <a:ext cx="19596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Make the page smaller (so you can see other things on your screen)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68B7C-867D-4ECB-BAF7-78E353A2E29E}"/>
              </a:ext>
            </a:extLst>
          </p:cNvPr>
          <p:cNvSpPr txBox="1"/>
          <p:nvPr/>
        </p:nvSpPr>
        <p:spPr>
          <a:xfrm>
            <a:off x="10927382" y="2828835"/>
            <a:ext cx="1145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Close the page</a:t>
            </a:r>
          </a:p>
        </p:txBody>
      </p:sp>
      <p:pic>
        <p:nvPicPr>
          <p:cNvPr id="13" name="Picture 2" descr="Image result for restore down on zoom">
            <a:extLst>
              <a:ext uri="{FF2B5EF4-FFF2-40B4-BE49-F238E27FC236}">
                <a16:creationId xmlns:a16="http://schemas.microsoft.com/office/drawing/2014/main" id="{C5CEE170-31A9-4D16-8051-DD238E6C7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1737" r="5648" b="3079"/>
          <a:stretch/>
        </p:blipFill>
        <p:spPr bwMode="auto">
          <a:xfrm>
            <a:off x="8181962" y="5065873"/>
            <a:ext cx="2799715" cy="168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mage result for person in zoom meeting cartoon">
            <a:extLst>
              <a:ext uri="{FF2B5EF4-FFF2-40B4-BE49-F238E27FC236}">
                <a16:creationId xmlns:a16="http://schemas.microsoft.com/office/drawing/2014/main" id="{AB81B9A8-A9CB-4AF1-AF45-402C49A14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17967" r="15592" b="19517"/>
          <a:stretch/>
        </p:blipFill>
        <p:spPr bwMode="auto">
          <a:xfrm>
            <a:off x="8702410" y="5229988"/>
            <a:ext cx="1868599" cy="121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sult for minimize restore down close">
            <a:extLst>
              <a:ext uri="{FF2B5EF4-FFF2-40B4-BE49-F238E27FC236}">
                <a16:creationId xmlns:a16="http://schemas.microsoft.com/office/drawing/2014/main" id="{01C9821A-D238-4ACF-9524-5DB4E4B71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33225" r="11770" b="43183"/>
          <a:stretch/>
        </p:blipFill>
        <p:spPr bwMode="auto">
          <a:xfrm>
            <a:off x="9348185" y="102848"/>
            <a:ext cx="2715539" cy="52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EFE176-B8D6-442F-B664-5DE24E8C66AE}"/>
              </a:ext>
            </a:extLst>
          </p:cNvPr>
          <p:cNvCxnSpPr/>
          <p:nvPr/>
        </p:nvCxnSpPr>
        <p:spPr>
          <a:xfrm flipV="1">
            <a:off x="7306322" y="1686757"/>
            <a:ext cx="745725" cy="9574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BD1915-4739-4139-AACD-488B424DB399}"/>
              </a:ext>
            </a:extLst>
          </p:cNvPr>
          <p:cNvCxnSpPr>
            <a:stCxn id="10" idx="0"/>
          </p:cNvCxnSpPr>
          <p:nvPr/>
        </p:nvCxnSpPr>
        <p:spPr>
          <a:xfrm flipV="1">
            <a:off x="9484642" y="1828800"/>
            <a:ext cx="97177" cy="9820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6245B6-9A06-4357-882D-E59DD870ABB5}"/>
              </a:ext>
            </a:extLst>
          </p:cNvPr>
          <p:cNvCxnSpPr/>
          <p:nvPr/>
        </p:nvCxnSpPr>
        <p:spPr>
          <a:xfrm flipV="1">
            <a:off x="11159231" y="1890944"/>
            <a:ext cx="0" cy="9378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796138-45E6-4E03-8B34-517430D7C620}"/>
              </a:ext>
            </a:extLst>
          </p:cNvPr>
          <p:cNvSpPr txBox="1"/>
          <p:nvPr/>
        </p:nvSpPr>
        <p:spPr>
          <a:xfrm>
            <a:off x="239697" y="3010871"/>
            <a:ext cx="4749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If you get lost, you can </a:t>
            </a:r>
            <a:r>
              <a:rPr lang="en-GB" sz="2800" b="1" dirty="0"/>
              <a:t>close</a:t>
            </a:r>
            <a:r>
              <a:rPr lang="en-GB" sz="2800" dirty="0"/>
              <a:t> the page and start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02567D-08AD-4251-A3A1-41786355E27B}"/>
              </a:ext>
            </a:extLst>
          </p:cNvPr>
          <p:cNvSpPr txBox="1"/>
          <p:nvPr/>
        </p:nvSpPr>
        <p:spPr>
          <a:xfrm>
            <a:off x="96752" y="68571"/>
            <a:ext cx="872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If you get lost on your computer/laptop</a:t>
            </a:r>
          </a:p>
        </p:txBody>
      </p:sp>
      <p:pic>
        <p:nvPicPr>
          <p:cNvPr id="13320" name="Picture 8" descr="Image result for close icon">
            <a:extLst>
              <a:ext uri="{FF2B5EF4-FFF2-40B4-BE49-F238E27FC236}">
                <a16:creationId xmlns:a16="http://schemas.microsoft.com/office/drawing/2014/main" id="{3C8DEDA3-13C2-4B77-95ED-73FB17E4C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 t="13744" r="11760" b="15865"/>
          <a:stretch/>
        </p:blipFill>
        <p:spPr bwMode="auto">
          <a:xfrm>
            <a:off x="4556581" y="3076508"/>
            <a:ext cx="391884" cy="3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6C2F9FE-A7FB-4B8C-B4AA-11B0075A7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389985"/>
              </p:ext>
            </p:extLst>
          </p:nvPr>
        </p:nvGraphicFramePr>
        <p:xfrm>
          <a:off x="4572000" y="3098307"/>
          <a:ext cx="310718" cy="368422"/>
        </p:xfrm>
        <a:graphic>
          <a:graphicData uri="http://schemas.openxmlformats.org/drawingml/2006/table">
            <a:tbl>
              <a:tblPr/>
              <a:tblGrid>
                <a:gridCol w="310718">
                  <a:extLst>
                    <a:ext uri="{9D8B030D-6E8A-4147-A177-3AD203B41FA5}">
                      <a16:colId xmlns:a16="http://schemas.microsoft.com/office/drawing/2014/main" val="333137425"/>
                    </a:ext>
                  </a:extLst>
                </a:gridCol>
              </a:tblGrid>
              <a:tr h="368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7809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965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482C29-40DB-4556-8E07-E606AB7F1899}"/>
              </a:ext>
            </a:extLst>
          </p:cNvPr>
          <p:cNvSpPr txBox="1"/>
          <p:nvPr/>
        </p:nvSpPr>
        <p:spPr>
          <a:xfrm>
            <a:off x="523782" y="543214"/>
            <a:ext cx="11310151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How to join a Zoom meeting </a:t>
            </a:r>
          </a:p>
          <a:p>
            <a:endParaRPr lang="en-GB" sz="3200" dirty="0"/>
          </a:p>
          <a:p>
            <a:r>
              <a:rPr lang="en-GB" sz="3200" b="1" dirty="0"/>
              <a:t>join</a:t>
            </a:r>
            <a:r>
              <a:rPr lang="en-GB" sz="3200" dirty="0"/>
              <a:t> = connect</a:t>
            </a:r>
          </a:p>
          <a:p>
            <a:endParaRPr lang="en-GB" sz="3200" dirty="0"/>
          </a:p>
          <a:p>
            <a:r>
              <a:rPr lang="en-GB" sz="3200" dirty="0"/>
              <a:t>Your teacher will send you a </a:t>
            </a:r>
            <a:r>
              <a:rPr lang="en-GB" sz="3200" b="1" dirty="0"/>
              <a:t>link</a:t>
            </a:r>
            <a:r>
              <a:rPr lang="en-GB" sz="3200" dirty="0"/>
              <a:t>. The link is always </a:t>
            </a:r>
            <a:r>
              <a:rPr lang="en-GB" sz="3200" u="sng" dirty="0"/>
              <a:t>underlined</a:t>
            </a:r>
            <a:r>
              <a:rPr lang="en-GB" sz="3200" dirty="0"/>
              <a:t>. It looks like this:</a:t>
            </a:r>
          </a:p>
          <a:p>
            <a:r>
              <a:rPr lang="en-GB" sz="3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https://weareislington.zoom.us/j/91029085478?pwd=cElyWEQ1bmNGSkFZL21XTklIQmRBdz09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3200" dirty="0"/>
          </a:p>
          <a:p>
            <a:r>
              <a:rPr lang="en-GB" sz="3200" dirty="0"/>
              <a:t>You press/click on the link to join the meeting and follow the instructions 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1026" name="Picture 2" descr="Image result for zoom icon">
            <a:extLst>
              <a:ext uri="{FF2B5EF4-FFF2-40B4-BE49-F238E27FC236}">
                <a16:creationId xmlns:a16="http://schemas.microsoft.com/office/drawing/2014/main" id="{00806157-7B54-411B-9C82-D0D00D153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6" t="12965" r="33261" b="10903"/>
          <a:stretch/>
        </p:blipFill>
        <p:spPr bwMode="auto">
          <a:xfrm>
            <a:off x="9490229" y="177556"/>
            <a:ext cx="1624613" cy="193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503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ECECB5-AD2D-4319-AEBC-EDA21757BB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06" t="3625" r="29224" b="40609"/>
          <a:stretch/>
        </p:blipFill>
        <p:spPr>
          <a:xfrm>
            <a:off x="5037243" y="1281953"/>
            <a:ext cx="6894347" cy="5278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A51F07-830D-445F-A55E-C57F192CAE21}"/>
              </a:ext>
            </a:extLst>
          </p:cNvPr>
          <p:cNvSpPr txBox="1"/>
          <p:nvPr/>
        </p:nvSpPr>
        <p:spPr>
          <a:xfrm>
            <a:off x="372863" y="1349406"/>
            <a:ext cx="4092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You will see this message. Click open Zoom Meetings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7BD72-5527-4A75-B56F-300FF84F172F}"/>
              </a:ext>
            </a:extLst>
          </p:cNvPr>
          <p:cNvSpPr txBox="1"/>
          <p:nvPr/>
        </p:nvSpPr>
        <p:spPr>
          <a:xfrm>
            <a:off x="284085" y="177553"/>
            <a:ext cx="11345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Joining a meeting on your </a:t>
            </a:r>
            <a:r>
              <a:rPr lang="en-GB" sz="3600" b="1" dirty="0"/>
              <a:t>computer</a:t>
            </a:r>
            <a:r>
              <a:rPr lang="en-GB" sz="3600" dirty="0"/>
              <a:t> or </a:t>
            </a:r>
            <a:r>
              <a:rPr lang="en-GB" sz="3600" b="1" dirty="0"/>
              <a:t>laptop</a:t>
            </a:r>
            <a:endParaRPr lang="en-GB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D31B0FD-C156-43A0-9A6D-EEE4D15456DB}"/>
              </a:ext>
            </a:extLst>
          </p:cNvPr>
          <p:cNvSpPr/>
          <p:nvPr/>
        </p:nvSpPr>
        <p:spPr>
          <a:xfrm>
            <a:off x="8637974" y="2919067"/>
            <a:ext cx="1775534" cy="9515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8EB775-17E5-4495-8679-481A151F7410}"/>
              </a:ext>
            </a:extLst>
          </p:cNvPr>
          <p:cNvCxnSpPr/>
          <p:nvPr/>
        </p:nvCxnSpPr>
        <p:spPr>
          <a:xfrm>
            <a:off x="3400148" y="2743200"/>
            <a:ext cx="5095782" cy="603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823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0CB44-F47F-490F-BC18-1C7D29716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5" t="17994" r="28714" b="23495"/>
          <a:stretch/>
        </p:blipFill>
        <p:spPr>
          <a:xfrm>
            <a:off x="195307" y="452760"/>
            <a:ext cx="7173818" cy="5561861"/>
          </a:xfrm>
          <a:prstGeom prst="rect">
            <a:avLst/>
          </a:prstGeom>
        </p:spPr>
      </p:pic>
      <p:pic>
        <p:nvPicPr>
          <p:cNvPr id="4" name="Picture 2" descr="Image result for student on screen online meeting cartoon">
            <a:extLst>
              <a:ext uri="{FF2B5EF4-FFF2-40B4-BE49-F238E27FC236}">
                <a16:creationId xmlns:a16="http://schemas.microsoft.com/office/drawing/2014/main" id="{EBB350BC-B0EB-48D2-8503-F091626ED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17667" r="10292" b="16919"/>
          <a:stretch/>
        </p:blipFill>
        <p:spPr bwMode="auto">
          <a:xfrm>
            <a:off x="440277" y="843377"/>
            <a:ext cx="6635226" cy="38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7952E5-473B-4060-A90B-A3A76E28EB30}"/>
              </a:ext>
            </a:extLst>
          </p:cNvPr>
          <p:cNvSpPr txBox="1"/>
          <p:nvPr/>
        </p:nvSpPr>
        <p:spPr>
          <a:xfrm>
            <a:off x="8262799" y="3593612"/>
            <a:ext cx="3488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Click join with video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80ED4E-CFB4-49A8-B105-C8194261C274}"/>
              </a:ext>
            </a:extLst>
          </p:cNvPr>
          <p:cNvCxnSpPr>
            <a:cxnSpLocks/>
          </p:cNvCxnSpPr>
          <p:nvPr/>
        </p:nvCxnSpPr>
        <p:spPr>
          <a:xfrm flipH="1">
            <a:off x="4989250" y="4119239"/>
            <a:ext cx="3187085" cy="1331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663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430087-1CF0-4380-9CD8-391D256CF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75" t="22840" r="40487" b="23332"/>
          <a:stretch/>
        </p:blipFill>
        <p:spPr>
          <a:xfrm>
            <a:off x="270932" y="2572133"/>
            <a:ext cx="2646102" cy="397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6B1504-C551-4B31-BFE8-444B87C66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90" t="15062" r="39929" b="17283"/>
          <a:stretch/>
        </p:blipFill>
        <p:spPr>
          <a:xfrm>
            <a:off x="3191360" y="2032000"/>
            <a:ext cx="2582335" cy="4639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32B261-547F-4BBD-9528-A8E99E0C3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76" t="15124" r="39931" b="33703"/>
          <a:stretch/>
        </p:blipFill>
        <p:spPr>
          <a:xfrm>
            <a:off x="9321800" y="2597150"/>
            <a:ext cx="2523067" cy="3509434"/>
          </a:xfrm>
          <a:prstGeom prst="rect">
            <a:avLst/>
          </a:prstGeom>
        </p:spPr>
      </p:pic>
      <p:pic>
        <p:nvPicPr>
          <p:cNvPr id="11" name="Picture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CF2770A-68C6-45F1-85BE-08A2429C74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1" t="10181" r="40486" b="4615"/>
          <a:stretch/>
        </p:blipFill>
        <p:spPr>
          <a:xfrm>
            <a:off x="6341531" y="2303383"/>
            <a:ext cx="2523067" cy="4665293"/>
          </a:xfrm>
          <a:prstGeom prst="rect">
            <a:avLst/>
          </a:prstGeom>
        </p:spPr>
      </p:pic>
      <p:pic>
        <p:nvPicPr>
          <p:cNvPr id="13" name="Picture 2" descr="Image result for student on screen online meeting cartoon">
            <a:extLst>
              <a:ext uri="{FF2B5EF4-FFF2-40B4-BE49-F238E27FC236}">
                <a16:creationId xmlns:a16="http://schemas.microsoft.com/office/drawing/2014/main" id="{18028E64-035D-464A-A5B7-172A27914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0" t="20914" r="25777" b="14140"/>
          <a:stretch/>
        </p:blipFill>
        <p:spPr bwMode="auto">
          <a:xfrm>
            <a:off x="6565897" y="2777393"/>
            <a:ext cx="2074333" cy="215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B96ACC-615F-48A4-881B-4CDEB7F0EB9C}"/>
              </a:ext>
            </a:extLst>
          </p:cNvPr>
          <p:cNvSpPr txBox="1"/>
          <p:nvPr/>
        </p:nvSpPr>
        <p:spPr>
          <a:xfrm>
            <a:off x="294215" y="1103054"/>
            <a:ext cx="2148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 Type your name and press </a:t>
            </a:r>
            <a:r>
              <a:rPr lang="en-GB" sz="2400" b="1" dirty="0"/>
              <a:t>continue</a:t>
            </a:r>
            <a:r>
              <a:rPr lang="en-GB" sz="24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BB9E9-7BA2-4609-86AD-6E312F88A8D9}"/>
              </a:ext>
            </a:extLst>
          </p:cNvPr>
          <p:cNvSpPr txBox="1"/>
          <p:nvPr/>
        </p:nvSpPr>
        <p:spPr>
          <a:xfrm>
            <a:off x="3362325" y="1190625"/>
            <a:ext cx="258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2 Press </a:t>
            </a:r>
            <a:r>
              <a:rPr lang="en-GB" sz="2400" b="1" dirty="0"/>
              <a:t>ok</a:t>
            </a:r>
            <a:r>
              <a:rPr lang="en-GB" sz="24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9656F4-3AA7-4F4E-87E5-EFC3EE55AEBC}"/>
              </a:ext>
            </a:extLst>
          </p:cNvPr>
          <p:cNvSpPr txBox="1"/>
          <p:nvPr/>
        </p:nvSpPr>
        <p:spPr>
          <a:xfrm>
            <a:off x="6450280" y="1287719"/>
            <a:ext cx="2745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3 press</a:t>
            </a:r>
            <a:r>
              <a:rPr lang="en-GB" sz="2400" b="1" dirty="0"/>
              <a:t> Join with Video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F452DA-FFBE-423F-844A-D9C19C047290}"/>
              </a:ext>
            </a:extLst>
          </p:cNvPr>
          <p:cNvSpPr txBox="1"/>
          <p:nvPr/>
        </p:nvSpPr>
        <p:spPr>
          <a:xfrm>
            <a:off x="9781342" y="1801167"/>
            <a:ext cx="228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4 press </a:t>
            </a:r>
            <a:r>
              <a:rPr lang="en-GB" sz="2400" b="1" dirty="0"/>
              <a:t>ok</a:t>
            </a:r>
            <a:r>
              <a:rPr lang="en-GB" sz="24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67BF66-9B45-4E74-955A-A73A54823F60}"/>
              </a:ext>
            </a:extLst>
          </p:cNvPr>
          <p:cNvSpPr txBox="1"/>
          <p:nvPr/>
        </p:nvSpPr>
        <p:spPr>
          <a:xfrm>
            <a:off x="200025" y="74086"/>
            <a:ext cx="7143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Joining a meeting on an iPhone</a:t>
            </a:r>
            <a:r>
              <a:rPr lang="en-GB" sz="3600" dirty="0"/>
              <a:t> </a:t>
            </a:r>
          </a:p>
        </p:txBody>
      </p:sp>
      <p:pic>
        <p:nvPicPr>
          <p:cNvPr id="20" name="Picture 8" descr="Image result for iphone logo">
            <a:extLst>
              <a:ext uri="{FF2B5EF4-FFF2-40B4-BE49-F238E27FC236}">
                <a16:creationId xmlns:a16="http://schemas.microsoft.com/office/drawing/2014/main" id="{8976D1FF-8677-4F42-A0ED-8894C5E27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12209" r="26910" b="14806"/>
          <a:stretch/>
        </p:blipFill>
        <p:spPr bwMode="auto">
          <a:xfrm>
            <a:off x="6480174" y="74086"/>
            <a:ext cx="488517" cy="57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64E51C1-C125-47F3-BC4D-91EDE5205547}"/>
              </a:ext>
            </a:extLst>
          </p:cNvPr>
          <p:cNvSpPr/>
          <p:nvPr/>
        </p:nvSpPr>
        <p:spPr>
          <a:xfrm>
            <a:off x="1802167" y="3577701"/>
            <a:ext cx="821357" cy="5592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4465207-EA1A-48FF-B1D5-C647B1CCFE90}"/>
              </a:ext>
            </a:extLst>
          </p:cNvPr>
          <p:cNvSpPr/>
          <p:nvPr/>
        </p:nvSpPr>
        <p:spPr>
          <a:xfrm>
            <a:off x="4838330" y="4500979"/>
            <a:ext cx="443884" cy="5060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454FDF0-7077-42D7-94C1-C91372EDA1AA}"/>
              </a:ext>
            </a:extLst>
          </p:cNvPr>
          <p:cNvSpPr/>
          <p:nvPr/>
        </p:nvSpPr>
        <p:spPr>
          <a:xfrm>
            <a:off x="6842155" y="5442185"/>
            <a:ext cx="1760036" cy="6984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CDF939-CE1E-45D0-AC15-608C7556ADA6}"/>
              </a:ext>
            </a:extLst>
          </p:cNvPr>
          <p:cNvSpPr/>
          <p:nvPr/>
        </p:nvSpPr>
        <p:spPr>
          <a:xfrm>
            <a:off x="10848514" y="5193437"/>
            <a:ext cx="568170" cy="4527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319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D6C0DF-3B7E-4E9F-9D81-9BEE522DDE53}"/>
              </a:ext>
            </a:extLst>
          </p:cNvPr>
          <p:cNvSpPr txBox="1"/>
          <p:nvPr/>
        </p:nvSpPr>
        <p:spPr>
          <a:xfrm>
            <a:off x="52696" y="84914"/>
            <a:ext cx="1028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Joining a meeting on a different phone</a:t>
            </a:r>
            <a:r>
              <a:rPr lang="en-GB" sz="3200" dirty="0"/>
              <a:t> (not iPhone)</a:t>
            </a:r>
          </a:p>
        </p:txBody>
      </p:sp>
      <p:pic>
        <p:nvPicPr>
          <p:cNvPr id="12290" name="Picture 2" descr="Image">
            <a:extLst>
              <a:ext uri="{FF2B5EF4-FFF2-40B4-BE49-F238E27FC236}">
                <a16:creationId xmlns:a16="http://schemas.microsoft.com/office/drawing/2014/main" id="{D1FA325E-CC4D-498C-81C8-C72862474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6"/>
          <a:stretch/>
        </p:blipFill>
        <p:spPr bwMode="auto">
          <a:xfrm>
            <a:off x="509556" y="1676727"/>
            <a:ext cx="3482838" cy="509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E58BB74-0493-4B3A-9717-3794EC9A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073" y="0"/>
            <a:ext cx="316523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07E5B4-3F17-497B-9EF3-D23950CF5A21}"/>
              </a:ext>
            </a:extLst>
          </p:cNvPr>
          <p:cNvSpPr txBox="1"/>
          <p:nvPr/>
        </p:nvSpPr>
        <p:spPr>
          <a:xfrm>
            <a:off x="319596" y="870012"/>
            <a:ext cx="5566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</a:t>
            </a:r>
            <a:r>
              <a:rPr lang="en-GB" sz="2800" dirty="0"/>
              <a:t> Type your name and press ok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DEAE7-5D9D-41C2-BD03-41089BCB5029}"/>
              </a:ext>
            </a:extLst>
          </p:cNvPr>
          <p:cNvSpPr txBox="1"/>
          <p:nvPr/>
        </p:nvSpPr>
        <p:spPr>
          <a:xfrm>
            <a:off x="5885895" y="3404420"/>
            <a:ext cx="2828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2. </a:t>
            </a:r>
            <a:r>
              <a:rPr lang="en-GB" sz="2800" dirty="0"/>
              <a:t>Press call Over  Internet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520A2B-E529-44C2-B869-B1FB924A8D87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299949" y="4358527"/>
            <a:ext cx="1852929" cy="8526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Image result for student on screen online meeting cartoon">
            <a:extLst>
              <a:ext uri="{FF2B5EF4-FFF2-40B4-BE49-F238E27FC236}">
                <a16:creationId xmlns:a16="http://schemas.microsoft.com/office/drawing/2014/main" id="{95457466-AEC1-419E-ABB0-D353BF865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0" t="17667" r="22068" b="14140"/>
          <a:stretch/>
        </p:blipFill>
        <p:spPr bwMode="auto">
          <a:xfrm>
            <a:off x="8974073" y="1863208"/>
            <a:ext cx="3165231" cy="304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F6C1758-AB5F-4F98-8D13-0960038CB280}"/>
              </a:ext>
            </a:extLst>
          </p:cNvPr>
          <p:cNvSpPr/>
          <p:nvPr/>
        </p:nvSpPr>
        <p:spPr>
          <a:xfrm>
            <a:off x="2778711" y="3320249"/>
            <a:ext cx="648070" cy="4793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D822A7-4B72-4A56-9434-5BCCA23B9695}"/>
              </a:ext>
            </a:extLst>
          </p:cNvPr>
          <p:cNvSpPr/>
          <p:nvPr/>
        </p:nvSpPr>
        <p:spPr>
          <a:xfrm>
            <a:off x="727968" y="2450236"/>
            <a:ext cx="825624" cy="6125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88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678EB5-A6EA-4EA1-9EA3-223F33CEAE48}"/>
              </a:ext>
            </a:extLst>
          </p:cNvPr>
          <p:cNvSpPr txBox="1"/>
          <p:nvPr/>
        </p:nvSpPr>
        <p:spPr>
          <a:xfrm>
            <a:off x="363984" y="408373"/>
            <a:ext cx="109727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Today we will:</a:t>
            </a:r>
          </a:p>
          <a:p>
            <a:endParaRPr lang="en-GB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Learn computer and internet 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Talk about what to do when you get ‘lost’ on your phone or computer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 Practise turning your microphone and video on and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Send a message in Zoom chat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514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67470F-F138-4835-8972-1D86A6FFB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9" t="9579" r="50186" b="46537"/>
          <a:stretch/>
        </p:blipFill>
        <p:spPr>
          <a:xfrm>
            <a:off x="263981" y="1913407"/>
            <a:ext cx="5294711" cy="4565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9B0510-0612-4E52-87D0-1217C24A97E2}"/>
              </a:ext>
            </a:extLst>
          </p:cNvPr>
          <p:cNvSpPr txBox="1"/>
          <p:nvPr/>
        </p:nvSpPr>
        <p:spPr>
          <a:xfrm>
            <a:off x="263981" y="141918"/>
            <a:ext cx="11083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Now wait, your teacher will let you in </a:t>
            </a:r>
          </a:p>
          <a:p>
            <a:r>
              <a:rPr lang="en-GB" sz="3600" dirty="0"/>
              <a:t>to the meeting. 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C438435-89D5-4E7C-981A-0F12618AD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55" y="141918"/>
            <a:ext cx="3034229" cy="657416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F20316C-498F-4443-AF6B-1CB1F09F1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95522"/>
              </p:ext>
            </p:extLst>
          </p:nvPr>
        </p:nvGraphicFramePr>
        <p:xfrm>
          <a:off x="8185212" y="142043"/>
          <a:ext cx="3036163" cy="6613864"/>
        </p:xfrm>
        <a:graphic>
          <a:graphicData uri="http://schemas.openxmlformats.org/drawingml/2006/table">
            <a:tbl>
              <a:tblPr/>
              <a:tblGrid>
                <a:gridCol w="3036163">
                  <a:extLst>
                    <a:ext uri="{9D8B030D-6E8A-4147-A177-3AD203B41FA5}">
                      <a16:colId xmlns:a16="http://schemas.microsoft.com/office/drawing/2014/main" val="2378963925"/>
                    </a:ext>
                  </a:extLst>
                </a:gridCol>
              </a:tblGrid>
              <a:tr h="661386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5314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524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">
            <a:extLst>
              <a:ext uri="{FF2B5EF4-FFF2-40B4-BE49-F238E27FC236}">
                <a16:creationId xmlns:a16="http://schemas.microsoft.com/office/drawing/2014/main" id="{CA11A6A0-3DD4-4BC9-941F-C9EDEB052F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50AE433-7E2D-4987-9069-EC747CF68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27" y="258685"/>
            <a:ext cx="3008961" cy="6519415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5D16207F-DC1C-41CF-AF12-9644F0B6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404" y="258685"/>
            <a:ext cx="3008961" cy="6519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AE4093-9B7B-4B57-93D0-6031EB4CAD41}"/>
              </a:ext>
            </a:extLst>
          </p:cNvPr>
          <p:cNvSpPr txBox="1"/>
          <p:nvPr/>
        </p:nvSpPr>
        <p:spPr>
          <a:xfrm>
            <a:off x="56225" y="258685"/>
            <a:ext cx="376356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Using Zoom on your phone</a:t>
            </a:r>
          </a:p>
          <a:p>
            <a:endParaRPr lang="en-GB" sz="2800" dirty="0"/>
          </a:p>
          <a:p>
            <a:r>
              <a:rPr lang="en-GB" sz="2800" dirty="0"/>
              <a:t>After a few seconds, all the icons go away.</a:t>
            </a:r>
          </a:p>
          <a:p>
            <a:r>
              <a:rPr lang="en-GB" sz="2800" dirty="0"/>
              <a:t>Press anywhere on the screen to see the pictures again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EC829F-DB04-44A3-B008-5ADD5486005C}"/>
              </a:ext>
            </a:extLst>
          </p:cNvPr>
          <p:cNvSpPr txBox="1"/>
          <p:nvPr/>
        </p:nvSpPr>
        <p:spPr>
          <a:xfrm>
            <a:off x="7235301" y="4057095"/>
            <a:ext cx="1278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Press on screen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A6587B-4AC7-4AFB-B178-578A4F1EFDE0}"/>
              </a:ext>
            </a:extLst>
          </p:cNvPr>
          <p:cNvCxnSpPr>
            <a:cxnSpLocks/>
          </p:cNvCxnSpPr>
          <p:nvPr/>
        </p:nvCxnSpPr>
        <p:spPr>
          <a:xfrm>
            <a:off x="8336132" y="5308847"/>
            <a:ext cx="1393794" cy="2219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757D4E09-E325-4AF8-8E10-4DBDF0EDE327}"/>
              </a:ext>
            </a:extLst>
          </p:cNvPr>
          <p:cNvSpPr/>
          <p:nvPr/>
        </p:nvSpPr>
        <p:spPr>
          <a:xfrm>
            <a:off x="3897297" y="612559"/>
            <a:ext cx="3249227" cy="48827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783F10-544B-4509-8257-BECDA5B1043E}"/>
              </a:ext>
            </a:extLst>
          </p:cNvPr>
          <p:cNvSpPr/>
          <p:nvPr/>
        </p:nvSpPr>
        <p:spPr>
          <a:xfrm>
            <a:off x="3826845" y="5761568"/>
            <a:ext cx="3408456" cy="69245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 descr="Image result for person in zoom meeting cartoon">
            <a:extLst>
              <a:ext uri="{FF2B5EF4-FFF2-40B4-BE49-F238E27FC236}">
                <a16:creationId xmlns:a16="http://schemas.microsoft.com/office/drawing/2014/main" id="{205DEB91-CBD5-480E-AE6F-31C28A209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17967" r="15592" b="19517"/>
          <a:stretch/>
        </p:blipFill>
        <p:spPr bwMode="auto">
          <a:xfrm>
            <a:off x="4066827" y="2277295"/>
            <a:ext cx="3008961" cy="230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person in zoom meeting cartoon">
            <a:extLst>
              <a:ext uri="{FF2B5EF4-FFF2-40B4-BE49-F238E27FC236}">
                <a16:creationId xmlns:a16="http://schemas.microsoft.com/office/drawing/2014/main" id="{700D6E50-2DFB-4B48-8A72-113D54426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17967" r="15592" b="19517"/>
          <a:stretch/>
        </p:blipFill>
        <p:spPr bwMode="auto">
          <a:xfrm>
            <a:off x="8824403" y="2285995"/>
            <a:ext cx="3008961" cy="229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697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A0C7187-B02E-4FD5-8256-95F1107AF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0"/>
            <a:ext cx="9026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92F16E-5D67-4377-B816-B653FA0A4723}"/>
              </a:ext>
            </a:extLst>
          </p:cNvPr>
          <p:cNvSpPr txBox="1"/>
          <p:nvPr/>
        </p:nvSpPr>
        <p:spPr>
          <a:xfrm>
            <a:off x="976543" y="5140171"/>
            <a:ext cx="1589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menu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FC5A566-FD83-487E-B50C-106F2E4DE6E8}"/>
              </a:ext>
            </a:extLst>
          </p:cNvPr>
          <p:cNvCxnSpPr/>
          <p:nvPr/>
        </p:nvCxnSpPr>
        <p:spPr>
          <a:xfrm>
            <a:off x="2414726" y="5770485"/>
            <a:ext cx="1003177" cy="5770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51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A0C7187-B02E-4FD5-8256-95F1107AF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t="86732" r="1579" b="2136"/>
          <a:stretch/>
        </p:blipFill>
        <p:spPr bwMode="auto">
          <a:xfrm>
            <a:off x="106665" y="1994023"/>
            <a:ext cx="11978670" cy="106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5A93EF-054D-4824-A9DF-8FE0CE34C367}"/>
              </a:ext>
            </a:extLst>
          </p:cNvPr>
          <p:cNvSpPr txBox="1"/>
          <p:nvPr/>
        </p:nvSpPr>
        <p:spPr>
          <a:xfrm>
            <a:off x="319596" y="239697"/>
            <a:ext cx="1155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Zoom menu </a:t>
            </a:r>
            <a:r>
              <a:rPr lang="en-GB" sz="3600" dirty="0"/>
              <a:t>– press/ click on each picture to do different 			        things   </a:t>
            </a:r>
          </a:p>
          <a:p>
            <a:endParaRPr lang="en-GB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5E8F6-4105-4D3E-A363-3D521BDFBE11}"/>
              </a:ext>
            </a:extLst>
          </p:cNvPr>
          <p:cNvSpPr txBox="1"/>
          <p:nvPr/>
        </p:nvSpPr>
        <p:spPr>
          <a:xfrm>
            <a:off x="71287" y="3748349"/>
            <a:ext cx="1761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turn your microphone/sound </a:t>
            </a:r>
            <a:r>
              <a:rPr lang="en-GB" sz="2400" b="1" dirty="0"/>
              <a:t>on</a:t>
            </a:r>
            <a:r>
              <a:rPr lang="en-GB" sz="2400" dirty="0"/>
              <a:t> or </a:t>
            </a:r>
            <a:r>
              <a:rPr lang="en-GB" sz="2400" b="1" dirty="0"/>
              <a:t>off</a:t>
            </a:r>
            <a:r>
              <a:rPr lang="en-GB" sz="24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4EC22D-322E-4218-A3D7-01193F324074}"/>
              </a:ext>
            </a:extLst>
          </p:cNvPr>
          <p:cNvSpPr txBox="1"/>
          <p:nvPr/>
        </p:nvSpPr>
        <p:spPr>
          <a:xfrm>
            <a:off x="2339266" y="3613432"/>
            <a:ext cx="1305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turn your camera </a:t>
            </a:r>
            <a:r>
              <a:rPr lang="en-GB" sz="2400" b="1" dirty="0"/>
              <a:t>on</a:t>
            </a:r>
            <a:r>
              <a:rPr lang="en-GB" sz="2400" dirty="0"/>
              <a:t> or </a:t>
            </a:r>
            <a:r>
              <a:rPr lang="en-GB" sz="2400" b="1" dirty="0"/>
              <a:t>off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24DBC-5D69-46C0-A299-1E5DEDF5FD21}"/>
              </a:ext>
            </a:extLst>
          </p:cNvPr>
          <p:cNvSpPr txBox="1"/>
          <p:nvPr/>
        </p:nvSpPr>
        <p:spPr>
          <a:xfrm>
            <a:off x="5015883" y="3594053"/>
            <a:ext cx="1305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write a </a:t>
            </a:r>
            <a:r>
              <a:rPr lang="en-GB" sz="2400" b="1" dirty="0"/>
              <a:t>message</a:t>
            </a:r>
            <a:r>
              <a:rPr lang="en-GB" sz="2400" dirty="0"/>
              <a:t> in the chat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96DC8-47CE-4C73-A2BE-950C9B76AED6}"/>
              </a:ext>
            </a:extLst>
          </p:cNvPr>
          <p:cNvSpPr txBox="1"/>
          <p:nvPr/>
        </p:nvSpPr>
        <p:spPr>
          <a:xfrm>
            <a:off x="8313938" y="3594053"/>
            <a:ext cx="2325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send pictures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42DD64-4215-4BD6-BDC2-913811478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40" t="78901" r="22931" b="10939"/>
          <a:stretch/>
        </p:blipFill>
        <p:spPr>
          <a:xfrm>
            <a:off x="8012096" y="4121263"/>
            <a:ext cx="2445799" cy="861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58148B-5996-40EC-BADC-36DEE35F3167}"/>
              </a:ext>
            </a:extLst>
          </p:cNvPr>
          <p:cNvSpPr txBox="1"/>
          <p:nvPr/>
        </p:nvSpPr>
        <p:spPr>
          <a:xfrm>
            <a:off x="10928545" y="3521098"/>
            <a:ext cx="1263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leave the meeting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34C20C-475C-4584-A4EE-D25437C4DD56}"/>
              </a:ext>
            </a:extLst>
          </p:cNvPr>
          <p:cNvCxnSpPr>
            <a:cxnSpLocks/>
          </p:cNvCxnSpPr>
          <p:nvPr/>
        </p:nvCxnSpPr>
        <p:spPr>
          <a:xfrm flipV="1">
            <a:off x="810542" y="3151573"/>
            <a:ext cx="0" cy="5967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99363A-7C42-47A2-9C6E-6D138E76A5CC}"/>
              </a:ext>
            </a:extLst>
          </p:cNvPr>
          <p:cNvCxnSpPr>
            <a:cxnSpLocks/>
          </p:cNvCxnSpPr>
          <p:nvPr/>
        </p:nvCxnSpPr>
        <p:spPr>
          <a:xfrm flipV="1">
            <a:off x="2467992" y="3151573"/>
            <a:ext cx="0" cy="4804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F6DF56-19A9-4B86-9308-249D73B1C999}"/>
              </a:ext>
            </a:extLst>
          </p:cNvPr>
          <p:cNvCxnSpPr/>
          <p:nvPr/>
        </p:nvCxnSpPr>
        <p:spPr>
          <a:xfrm flipV="1">
            <a:off x="5406501" y="3151573"/>
            <a:ext cx="0" cy="4618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A7460C-CC8B-4EAE-A748-387FE8BE1EFE}"/>
              </a:ext>
            </a:extLst>
          </p:cNvPr>
          <p:cNvCxnSpPr/>
          <p:nvPr/>
        </p:nvCxnSpPr>
        <p:spPr>
          <a:xfrm flipV="1">
            <a:off x="9712171" y="3151573"/>
            <a:ext cx="0" cy="4804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687B70-ACEB-4890-AE30-044426D9B5C8}"/>
              </a:ext>
            </a:extLst>
          </p:cNvPr>
          <p:cNvCxnSpPr>
            <a:cxnSpLocks/>
          </p:cNvCxnSpPr>
          <p:nvPr/>
        </p:nvCxnSpPr>
        <p:spPr>
          <a:xfrm flipV="1">
            <a:off x="11319030" y="3151573"/>
            <a:ext cx="0" cy="4618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DA053BF-8E40-464B-9A30-773083AC3BBC}"/>
              </a:ext>
            </a:extLst>
          </p:cNvPr>
          <p:cNvSpPr txBox="1"/>
          <p:nvPr/>
        </p:nvSpPr>
        <p:spPr>
          <a:xfrm>
            <a:off x="3724182" y="5318009"/>
            <a:ext cx="1762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see the </a:t>
            </a:r>
            <a:r>
              <a:rPr lang="en-GB" sz="2400" b="1" dirty="0"/>
              <a:t>people</a:t>
            </a:r>
            <a:r>
              <a:rPr lang="en-GB" sz="2400" dirty="0"/>
              <a:t> in the meeting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78411AD-2E2D-421B-A9B5-6633E67950EB}"/>
              </a:ext>
            </a:extLst>
          </p:cNvPr>
          <p:cNvCxnSpPr>
            <a:cxnSpLocks/>
          </p:cNvCxnSpPr>
          <p:nvPr/>
        </p:nvCxnSpPr>
        <p:spPr>
          <a:xfrm flipH="1" flipV="1">
            <a:off x="4190128" y="3118918"/>
            <a:ext cx="26634" cy="21721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700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EFE66C-EE0D-4CF2-85AC-AC31256DCD5C}"/>
              </a:ext>
            </a:extLst>
          </p:cNvPr>
          <p:cNvSpPr txBox="1"/>
          <p:nvPr/>
        </p:nvSpPr>
        <p:spPr>
          <a:xfrm>
            <a:off x="197529" y="86473"/>
            <a:ext cx="111747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Microphone: </a:t>
            </a:r>
            <a:r>
              <a:rPr lang="en-GB" sz="2800" dirty="0"/>
              <a:t>you can turn your sound </a:t>
            </a:r>
            <a:r>
              <a:rPr lang="en-GB" sz="2800" b="1" dirty="0"/>
              <a:t>off</a:t>
            </a:r>
            <a:r>
              <a:rPr lang="en-GB" sz="2800" dirty="0"/>
              <a:t> (= </a:t>
            </a:r>
            <a:r>
              <a:rPr lang="en-GB" sz="2800" b="1" dirty="0">
                <a:solidFill>
                  <a:srgbClr val="FF0000"/>
                </a:solidFill>
              </a:rPr>
              <a:t>mute</a:t>
            </a:r>
            <a:r>
              <a:rPr lang="en-GB" sz="2800" dirty="0"/>
              <a:t>) or </a:t>
            </a:r>
            <a:r>
              <a:rPr lang="en-GB" sz="2800" b="1" dirty="0"/>
              <a:t>on</a:t>
            </a:r>
            <a:r>
              <a:rPr lang="en-GB" sz="2800" dirty="0"/>
              <a:t> (= </a:t>
            </a:r>
            <a:r>
              <a:rPr lang="en-GB" sz="2800" b="1" dirty="0">
                <a:solidFill>
                  <a:srgbClr val="00B050"/>
                </a:solidFill>
              </a:rPr>
              <a:t>unmute</a:t>
            </a:r>
            <a:r>
              <a:rPr lang="en-GB" sz="2800" dirty="0"/>
              <a:t>)</a:t>
            </a:r>
          </a:p>
          <a:p>
            <a:r>
              <a:rPr lang="en-GB" sz="2800" b="1" dirty="0"/>
              <a:t>Video: </a:t>
            </a:r>
            <a:r>
              <a:rPr lang="en-GB" sz="2800" dirty="0"/>
              <a:t>you can turn your camera on or off  </a:t>
            </a:r>
          </a:p>
        </p:txBody>
      </p:sp>
      <p:pic>
        <p:nvPicPr>
          <p:cNvPr id="4" name="Picture 2" descr="Image result for zoom mute button">
            <a:extLst>
              <a:ext uri="{FF2B5EF4-FFF2-40B4-BE49-F238E27FC236}">
                <a16:creationId xmlns:a16="http://schemas.microsoft.com/office/drawing/2014/main" id="{A04EC1D2-9441-483E-920D-7BA19CF9E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33791" r="16094" b="18456"/>
          <a:stretch/>
        </p:blipFill>
        <p:spPr bwMode="auto">
          <a:xfrm>
            <a:off x="1340526" y="2796595"/>
            <a:ext cx="3363239" cy="160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Image result for zoom mute button">
            <a:extLst>
              <a:ext uri="{FF2B5EF4-FFF2-40B4-BE49-F238E27FC236}">
                <a16:creationId xmlns:a16="http://schemas.microsoft.com/office/drawing/2014/main" id="{7AE9302D-ADBF-4198-B5C7-95ACCD3E0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63500" r="9510"/>
          <a:stretch/>
        </p:blipFill>
        <p:spPr bwMode="auto">
          <a:xfrm>
            <a:off x="1340526" y="1381057"/>
            <a:ext cx="3514294" cy="124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29AF8-81B3-4569-AEA5-E7F4B317E932}"/>
              </a:ext>
            </a:extLst>
          </p:cNvPr>
          <p:cNvSpPr txBox="1"/>
          <p:nvPr/>
        </p:nvSpPr>
        <p:spPr>
          <a:xfrm>
            <a:off x="5024761" y="1726231"/>
            <a:ext cx="5291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microphone and camera are </a:t>
            </a:r>
            <a:r>
              <a:rPr lang="en-GB" sz="2800" b="1" dirty="0"/>
              <a:t>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19538-31F5-465F-B4B9-8D27807F329C}"/>
              </a:ext>
            </a:extLst>
          </p:cNvPr>
          <p:cNvSpPr txBox="1"/>
          <p:nvPr/>
        </p:nvSpPr>
        <p:spPr>
          <a:xfrm>
            <a:off x="5091420" y="3488691"/>
            <a:ext cx="522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microphone and camera are </a:t>
            </a:r>
            <a:r>
              <a:rPr lang="en-GB" sz="2800" b="1" dirty="0"/>
              <a:t>off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C9D87-C66F-4471-A371-2BA2614E85CA}"/>
              </a:ext>
            </a:extLst>
          </p:cNvPr>
          <p:cNvSpPr txBox="1"/>
          <p:nvPr/>
        </p:nvSpPr>
        <p:spPr>
          <a:xfrm>
            <a:off x="417381" y="4713098"/>
            <a:ext cx="1126125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Let’s practise!</a:t>
            </a:r>
          </a:p>
          <a:p>
            <a:endParaRPr lang="en-GB" sz="2800" b="1" dirty="0"/>
          </a:p>
          <a:p>
            <a:r>
              <a:rPr lang="en-GB" sz="2800" b="1" dirty="0"/>
              <a:t>1. Turn your microphone off. Turn it back on.</a:t>
            </a:r>
          </a:p>
          <a:p>
            <a:r>
              <a:rPr lang="en-GB" sz="2800" b="1" dirty="0"/>
              <a:t>2. Turn your video off. Turn it back 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248CB-D7F2-45C4-972D-490D516273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31" t="69126" r="52670" b="18058"/>
          <a:stretch/>
        </p:blipFill>
        <p:spPr>
          <a:xfrm>
            <a:off x="133165" y="1425873"/>
            <a:ext cx="1118587" cy="1203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062B4F-DE41-4A30-9DB4-418D7E875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10" t="69126" r="39418" b="18058"/>
          <a:stretch/>
        </p:blipFill>
        <p:spPr>
          <a:xfrm>
            <a:off x="197529" y="2926824"/>
            <a:ext cx="755342" cy="11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16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F6C631-0AAE-4D9B-8858-1522CB717D5B}"/>
              </a:ext>
            </a:extLst>
          </p:cNvPr>
          <p:cNvSpPr txBox="1"/>
          <p:nvPr/>
        </p:nvSpPr>
        <p:spPr>
          <a:xfrm>
            <a:off x="315871" y="828288"/>
            <a:ext cx="9587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To </a:t>
            </a:r>
            <a:r>
              <a:rPr lang="en-GB" sz="3200" b="1" dirty="0"/>
              <a:t>leave</a:t>
            </a:r>
            <a:r>
              <a:rPr lang="en-GB" sz="3200" dirty="0"/>
              <a:t> the meeting press </a:t>
            </a:r>
          </a:p>
          <a:p>
            <a:endParaRPr lang="en-GB" sz="3200" dirty="0"/>
          </a:p>
        </p:txBody>
      </p:sp>
      <p:pic>
        <p:nvPicPr>
          <p:cNvPr id="17412" name="Picture 4" descr="Image result for zoom leave meeting button">
            <a:extLst>
              <a:ext uri="{FF2B5EF4-FFF2-40B4-BE49-F238E27FC236}">
                <a16:creationId xmlns:a16="http://schemas.microsoft.com/office/drawing/2014/main" id="{322E9829-C5B3-433D-A558-2D732EF57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1" b="33592"/>
          <a:stretch/>
        </p:blipFill>
        <p:spPr bwMode="auto">
          <a:xfrm>
            <a:off x="7248218" y="628693"/>
            <a:ext cx="3038042" cy="99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Image">
            <a:extLst>
              <a:ext uri="{FF2B5EF4-FFF2-40B4-BE49-F238E27FC236}">
                <a16:creationId xmlns:a16="http://schemas.microsoft.com/office/drawing/2014/main" id="{2E987A75-E540-49D7-A6C0-7D4FB1CCA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7" t="79660" r="1174" b="3804"/>
          <a:stretch/>
        </p:blipFill>
        <p:spPr bwMode="auto">
          <a:xfrm>
            <a:off x="5009203" y="661964"/>
            <a:ext cx="1856510" cy="93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8F09B4-96DD-483E-AE97-EB9353A0B4C2}"/>
              </a:ext>
            </a:extLst>
          </p:cNvPr>
          <p:cNvSpPr txBox="1"/>
          <p:nvPr/>
        </p:nvSpPr>
        <p:spPr>
          <a:xfrm>
            <a:off x="554182" y="3429000"/>
            <a:ext cx="106864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Let’s practice!</a:t>
            </a:r>
          </a:p>
          <a:p>
            <a:endParaRPr lang="en-GB" sz="3200" b="1" dirty="0"/>
          </a:p>
          <a:p>
            <a:r>
              <a:rPr lang="en-GB" sz="3200" b="1" dirty="0"/>
              <a:t>Everyone leave the meeting now, then find the Zoom link from your teacher and join the meeting again. </a:t>
            </a:r>
          </a:p>
        </p:txBody>
      </p:sp>
    </p:spTree>
    <p:extLst>
      <p:ext uri="{BB962C8B-B14F-4D97-AF65-F5344CB8AC3E}">
        <p14:creationId xmlns:p14="http://schemas.microsoft.com/office/powerpoint/2010/main" val="3823190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4B58037-A86B-4468-B27F-E24E5C048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2" t="2493" r="26532" b="9741"/>
          <a:stretch/>
        </p:blipFill>
        <p:spPr>
          <a:xfrm>
            <a:off x="221942" y="113189"/>
            <a:ext cx="5490539" cy="6562819"/>
          </a:xfrm>
          <a:prstGeom prst="rect">
            <a:avLst/>
          </a:prstGeom>
        </p:spPr>
      </p:pic>
      <p:pic>
        <p:nvPicPr>
          <p:cNvPr id="4" name="Picture 2" descr="Image result for person in zoom meeting cartoon">
            <a:extLst>
              <a:ext uri="{FF2B5EF4-FFF2-40B4-BE49-F238E27FC236}">
                <a16:creationId xmlns:a16="http://schemas.microsoft.com/office/drawing/2014/main" id="{D382B495-8BE2-46AD-9E05-3E14D6AA2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6" t="20571" r="6844" b="26141"/>
          <a:stretch/>
        </p:blipFill>
        <p:spPr bwMode="auto">
          <a:xfrm>
            <a:off x="488271" y="1970841"/>
            <a:ext cx="5186452" cy="34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ABB7CE2-1488-4FD5-BDB5-FA47D2D86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87767" r="37013" b="3820"/>
          <a:stretch/>
        </p:blipFill>
        <p:spPr bwMode="auto">
          <a:xfrm>
            <a:off x="226094" y="6118935"/>
            <a:ext cx="40233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7C22662-FAFD-4FD4-932C-4CB11CE31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5" t="87767" r="3278" b="3820"/>
          <a:stretch/>
        </p:blipFill>
        <p:spPr bwMode="auto">
          <a:xfrm>
            <a:off x="4249444" y="6118935"/>
            <a:ext cx="146303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59D86-A71D-497C-B0E8-4366C0320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42" b="8997"/>
          <a:stretch/>
        </p:blipFill>
        <p:spPr>
          <a:xfrm>
            <a:off x="5794161" y="0"/>
            <a:ext cx="275425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05FC9-BA6D-414B-A1EA-E91939FEF563}"/>
              </a:ext>
            </a:extLst>
          </p:cNvPr>
          <p:cNvSpPr txBox="1"/>
          <p:nvPr/>
        </p:nvSpPr>
        <p:spPr>
          <a:xfrm>
            <a:off x="8548415" y="186431"/>
            <a:ext cx="3421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Using chat on your computer/laptop 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7A6D23E2-E7E5-4523-B6ED-CC8F084A7E70}"/>
              </a:ext>
            </a:extLst>
          </p:cNvPr>
          <p:cNvSpPr/>
          <p:nvPr/>
        </p:nvSpPr>
        <p:spPr>
          <a:xfrm>
            <a:off x="2711307" y="6118935"/>
            <a:ext cx="635575" cy="625876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603D23-4B9A-40AA-8A75-EB0DADBE10BA}"/>
              </a:ext>
            </a:extLst>
          </p:cNvPr>
          <p:cNvSpPr txBox="1"/>
          <p:nvPr/>
        </p:nvSpPr>
        <p:spPr>
          <a:xfrm>
            <a:off x="8930936" y="4815214"/>
            <a:ext cx="2923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Type your message here and press the Enter key</a:t>
            </a:r>
          </a:p>
        </p:txBody>
      </p:sp>
      <p:pic>
        <p:nvPicPr>
          <p:cNvPr id="13" name="Picture 2" descr="5,998 Black Enter Key Photos - Free &amp; Royalty-Free Stock Photos from  Dreamstime">
            <a:extLst>
              <a:ext uri="{FF2B5EF4-FFF2-40B4-BE49-F238E27FC236}">
                <a16:creationId xmlns:a16="http://schemas.microsoft.com/office/drawing/2014/main" id="{FDF6E369-44AE-4F8B-9B6D-AF9A01B70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236" y="5677108"/>
            <a:ext cx="1494408" cy="99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E0F0B6-9122-443B-AE6F-3F976F2E8A26}"/>
              </a:ext>
            </a:extLst>
          </p:cNvPr>
          <p:cNvCxnSpPr/>
          <p:nvPr/>
        </p:nvCxnSpPr>
        <p:spPr>
          <a:xfrm flipH="1">
            <a:off x="7040781" y="5175682"/>
            <a:ext cx="1890155" cy="14004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44A36F8-0BE0-4027-8A80-A813E225A68D}"/>
              </a:ext>
            </a:extLst>
          </p:cNvPr>
          <p:cNvSpPr txBox="1"/>
          <p:nvPr/>
        </p:nvSpPr>
        <p:spPr>
          <a:xfrm>
            <a:off x="1167804" y="5464043"/>
            <a:ext cx="1633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press chat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55840E-682A-4031-9D4B-6358092EE1FA}"/>
              </a:ext>
            </a:extLst>
          </p:cNvPr>
          <p:cNvCxnSpPr/>
          <p:nvPr/>
        </p:nvCxnSpPr>
        <p:spPr>
          <a:xfrm>
            <a:off x="2425582" y="5875908"/>
            <a:ext cx="285725" cy="2430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111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4B58037-A86B-4468-B27F-E24E5C048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2" t="2493" r="26532" b="9741"/>
          <a:stretch/>
        </p:blipFill>
        <p:spPr>
          <a:xfrm>
            <a:off x="221942" y="113189"/>
            <a:ext cx="5490539" cy="6562819"/>
          </a:xfrm>
          <a:prstGeom prst="rect">
            <a:avLst/>
          </a:prstGeom>
        </p:spPr>
      </p:pic>
      <p:pic>
        <p:nvPicPr>
          <p:cNvPr id="4" name="Picture 2" descr="Image result for person in zoom meeting cartoon">
            <a:extLst>
              <a:ext uri="{FF2B5EF4-FFF2-40B4-BE49-F238E27FC236}">
                <a16:creationId xmlns:a16="http://schemas.microsoft.com/office/drawing/2014/main" id="{D382B495-8BE2-46AD-9E05-3E14D6AA2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6" t="20571" r="6844" b="26141"/>
          <a:stretch/>
        </p:blipFill>
        <p:spPr bwMode="auto">
          <a:xfrm>
            <a:off x="488271" y="1970841"/>
            <a:ext cx="5186452" cy="34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ABB7CE2-1488-4FD5-BDB5-FA47D2D86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87767" r="37013" b="3820"/>
          <a:stretch/>
        </p:blipFill>
        <p:spPr bwMode="auto">
          <a:xfrm>
            <a:off x="226094" y="6118935"/>
            <a:ext cx="40233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7C22662-FAFD-4FD4-932C-4CB11CE31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5" t="87767" r="3278" b="3820"/>
          <a:stretch/>
        </p:blipFill>
        <p:spPr bwMode="auto">
          <a:xfrm>
            <a:off x="4249444" y="6118935"/>
            <a:ext cx="146303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59D86-A71D-497C-B0E8-4366C0320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42" b="8997"/>
          <a:stretch/>
        </p:blipFill>
        <p:spPr>
          <a:xfrm>
            <a:off x="5794161" y="0"/>
            <a:ext cx="275425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05FC9-BA6D-414B-A1EA-E91939FEF563}"/>
              </a:ext>
            </a:extLst>
          </p:cNvPr>
          <p:cNvSpPr txBox="1"/>
          <p:nvPr/>
        </p:nvSpPr>
        <p:spPr>
          <a:xfrm>
            <a:off x="8770357" y="257452"/>
            <a:ext cx="3421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 close the chat press here</a:t>
            </a:r>
          </a:p>
        </p:txBody>
      </p:sp>
      <p:pic>
        <p:nvPicPr>
          <p:cNvPr id="14" name="Picture 13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CDE2697F-F434-487E-BB4D-1A9E95694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1" t="4077" r="19518" b="86310"/>
          <a:stretch/>
        </p:blipFill>
        <p:spPr>
          <a:xfrm>
            <a:off x="8993080" y="1455938"/>
            <a:ext cx="2130642" cy="142930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09C3129-FC24-4573-984C-FFF5745BDE58}"/>
              </a:ext>
            </a:extLst>
          </p:cNvPr>
          <p:cNvCxnSpPr>
            <a:cxnSpLocks/>
          </p:cNvCxnSpPr>
          <p:nvPr/>
        </p:nvCxnSpPr>
        <p:spPr>
          <a:xfrm flipH="1" flipV="1">
            <a:off x="6251661" y="435008"/>
            <a:ext cx="2518696" cy="1686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5616A35A-6E36-4F74-9DF2-E20608A1549F}"/>
              </a:ext>
            </a:extLst>
          </p:cNvPr>
          <p:cNvSpPr/>
          <p:nvPr/>
        </p:nvSpPr>
        <p:spPr>
          <a:xfrm>
            <a:off x="5794161" y="177553"/>
            <a:ext cx="393575" cy="42612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3109B28-33DE-4410-91E9-C03774CA3B27}"/>
              </a:ext>
            </a:extLst>
          </p:cNvPr>
          <p:cNvCxnSpPr>
            <a:cxnSpLocks/>
          </p:cNvCxnSpPr>
          <p:nvPr/>
        </p:nvCxnSpPr>
        <p:spPr>
          <a:xfrm flipH="1">
            <a:off x="9552375" y="1624614"/>
            <a:ext cx="44388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7CDA4A2F-D760-4DF7-9668-29E7A52A8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238018"/>
              </p:ext>
            </p:extLst>
          </p:nvPr>
        </p:nvGraphicFramePr>
        <p:xfrm>
          <a:off x="8930936" y="1358284"/>
          <a:ext cx="2325949" cy="1677880"/>
        </p:xfrm>
        <a:graphic>
          <a:graphicData uri="http://schemas.openxmlformats.org/drawingml/2006/table">
            <a:tbl>
              <a:tblPr/>
              <a:tblGrid>
                <a:gridCol w="2325949">
                  <a:extLst>
                    <a:ext uri="{9D8B030D-6E8A-4147-A177-3AD203B41FA5}">
                      <a16:colId xmlns:a16="http://schemas.microsoft.com/office/drawing/2014/main" val="3457626200"/>
                    </a:ext>
                  </a:extLst>
                </a:gridCol>
              </a:tblGrid>
              <a:tr h="16778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1796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864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o description available.">
            <a:extLst>
              <a:ext uri="{FF2B5EF4-FFF2-40B4-BE49-F238E27FC236}">
                <a16:creationId xmlns:a16="http://schemas.microsoft.com/office/drawing/2014/main" id="{479E93FD-24CB-47A8-80EB-932C07923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74965"/>
          <a:stretch/>
        </p:blipFill>
        <p:spPr bwMode="auto">
          <a:xfrm>
            <a:off x="109905" y="3737742"/>
            <a:ext cx="4937157" cy="282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880D8F-A245-48E8-831D-0A2AC5F7FF41}"/>
              </a:ext>
            </a:extLst>
          </p:cNvPr>
          <p:cNvSpPr txBox="1"/>
          <p:nvPr/>
        </p:nvSpPr>
        <p:spPr>
          <a:xfrm>
            <a:off x="399495" y="2166151"/>
            <a:ext cx="3932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</a:t>
            </a:r>
            <a:r>
              <a:rPr lang="en-GB" sz="2800" dirty="0"/>
              <a:t> at the bottom of your screen, press </a:t>
            </a:r>
            <a:r>
              <a:rPr lang="en-GB" sz="2800" b="1" dirty="0"/>
              <a:t>more</a:t>
            </a:r>
            <a:r>
              <a:rPr lang="en-GB" sz="2800" dirty="0"/>
              <a:t> </a:t>
            </a:r>
            <a:r>
              <a:rPr lang="en-GB" sz="3200" b="1" dirty="0"/>
              <a:t>. . 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DECBD2-01ED-494A-BE14-DF3FD955DCA4}"/>
              </a:ext>
            </a:extLst>
          </p:cNvPr>
          <p:cNvSpPr txBox="1"/>
          <p:nvPr/>
        </p:nvSpPr>
        <p:spPr>
          <a:xfrm>
            <a:off x="109904" y="40379"/>
            <a:ext cx="6303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Using chat on an iPhone</a:t>
            </a:r>
            <a:endParaRPr lang="en-GB" sz="36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8B5C6A-2A86-4650-871A-9CDC2ADA44D5}"/>
              </a:ext>
            </a:extLst>
          </p:cNvPr>
          <p:cNvCxnSpPr/>
          <p:nvPr/>
        </p:nvCxnSpPr>
        <p:spPr>
          <a:xfrm>
            <a:off x="3169328" y="3053918"/>
            <a:ext cx="1091954" cy="22194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BCF7201-88B0-47FE-A49B-9B9ACFA6C271}"/>
              </a:ext>
            </a:extLst>
          </p:cNvPr>
          <p:cNvSpPr txBox="1"/>
          <p:nvPr/>
        </p:nvSpPr>
        <p:spPr>
          <a:xfrm>
            <a:off x="6413360" y="51955"/>
            <a:ext cx="2503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To leave the chat press close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7A3074A-DEA5-40B7-9725-E6EC699D3A20}"/>
              </a:ext>
            </a:extLst>
          </p:cNvPr>
          <p:cNvCxnSpPr>
            <a:cxnSpLocks/>
          </p:cNvCxnSpPr>
          <p:nvPr/>
        </p:nvCxnSpPr>
        <p:spPr>
          <a:xfrm>
            <a:off x="8011606" y="648967"/>
            <a:ext cx="10298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8" descr="Image result for iphone logo">
            <a:extLst>
              <a:ext uri="{FF2B5EF4-FFF2-40B4-BE49-F238E27FC236}">
                <a16:creationId xmlns:a16="http://schemas.microsoft.com/office/drawing/2014/main" id="{5F9A1CA6-8764-45A8-BF8D-A34B524FB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12209" r="26910" b="14806"/>
          <a:stretch/>
        </p:blipFill>
        <p:spPr bwMode="auto">
          <a:xfrm>
            <a:off x="4922099" y="86588"/>
            <a:ext cx="438742" cy="5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No description available.">
            <a:extLst>
              <a:ext uri="{FF2B5EF4-FFF2-40B4-BE49-F238E27FC236}">
                <a16:creationId xmlns:a16="http://schemas.microsoft.com/office/drawing/2014/main" id="{35619B74-A19C-447E-A432-EA51552AA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42071"/>
          <a:stretch/>
        </p:blipFill>
        <p:spPr bwMode="auto">
          <a:xfrm>
            <a:off x="5218566" y="2125544"/>
            <a:ext cx="3547374" cy="452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4F631AB-2F90-45F5-A77A-AD1721E3760E}"/>
              </a:ext>
            </a:extLst>
          </p:cNvPr>
          <p:cNvCxnSpPr>
            <a:cxnSpLocks/>
          </p:cNvCxnSpPr>
          <p:nvPr/>
        </p:nvCxnSpPr>
        <p:spPr>
          <a:xfrm>
            <a:off x="6010183" y="1765858"/>
            <a:ext cx="727968" cy="11016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4" name="Picture 6" descr="No description available.">
            <a:extLst>
              <a:ext uri="{FF2B5EF4-FFF2-40B4-BE49-F238E27FC236}">
                <a16:creationId xmlns:a16="http://schemas.microsoft.com/office/drawing/2014/main" id="{1241E6E9-23C2-4D8B-9A31-EE416623E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415" y="141501"/>
            <a:ext cx="3037892" cy="657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F534D12-6293-478A-8D7D-AD89AF856F9E}"/>
              </a:ext>
            </a:extLst>
          </p:cNvPr>
          <p:cNvSpPr txBox="1"/>
          <p:nvPr/>
        </p:nvSpPr>
        <p:spPr>
          <a:xfrm>
            <a:off x="10944917" y="4649073"/>
            <a:ext cx="193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4</a:t>
            </a:r>
            <a:r>
              <a:rPr lang="en-GB" sz="2800" dirty="0"/>
              <a:t> press send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2D8C6C-74AA-4576-A33B-CF59F951EE0D}"/>
              </a:ext>
            </a:extLst>
          </p:cNvPr>
          <p:cNvSpPr txBox="1"/>
          <p:nvPr/>
        </p:nvSpPr>
        <p:spPr>
          <a:xfrm>
            <a:off x="9708258" y="2829801"/>
            <a:ext cx="17042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3</a:t>
            </a:r>
            <a:r>
              <a:rPr lang="en-GB" sz="2800" dirty="0"/>
              <a:t> type your message here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5ADBFF9-D2F1-4053-B3A1-3F5ABF832F6B}"/>
              </a:ext>
            </a:extLst>
          </p:cNvPr>
          <p:cNvCxnSpPr>
            <a:cxnSpLocks/>
          </p:cNvCxnSpPr>
          <p:nvPr/>
        </p:nvCxnSpPr>
        <p:spPr>
          <a:xfrm>
            <a:off x="10377994" y="4563122"/>
            <a:ext cx="1" cy="17555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27B89DA-1940-4131-B6DE-E75E13988A6F}"/>
              </a:ext>
            </a:extLst>
          </p:cNvPr>
          <p:cNvCxnSpPr/>
          <p:nvPr/>
        </p:nvCxnSpPr>
        <p:spPr>
          <a:xfrm>
            <a:off x="11665258" y="5603180"/>
            <a:ext cx="247325" cy="5579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BE3EF70-AAAD-49C2-9DA2-11A1E90B6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274334"/>
              </p:ext>
            </p:extLst>
          </p:nvPr>
        </p:nvGraphicFramePr>
        <p:xfrm>
          <a:off x="9041416" y="163154"/>
          <a:ext cx="3076604" cy="6574997"/>
        </p:xfrm>
        <a:graphic>
          <a:graphicData uri="http://schemas.openxmlformats.org/drawingml/2006/table">
            <a:tbl>
              <a:tblPr/>
              <a:tblGrid>
                <a:gridCol w="3076604">
                  <a:extLst>
                    <a:ext uri="{9D8B030D-6E8A-4147-A177-3AD203B41FA5}">
                      <a16:colId xmlns:a16="http://schemas.microsoft.com/office/drawing/2014/main" val="373244133"/>
                    </a:ext>
                  </a:extLst>
                </a:gridCol>
              </a:tblGrid>
              <a:tr h="657499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042300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BE369EE6-0624-401D-88C5-F43EABE27E1B}"/>
              </a:ext>
            </a:extLst>
          </p:cNvPr>
          <p:cNvSpPr txBox="1"/>
          <p:nvPr/>
        </p:nvSpPr>
        <p:spPr>
          <a:xfrm>
            <a:off x="4589969" y="1302160"/>
            <a:ext cx="2205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2</a:t>
            </a:r>
            <a:r>
              <a:rPr lang="en-GB" sz="2800" dirty="0"/>
              <a:t> press </a:t>
            </a:r>
            <a:r>
              <a:rPr lang="en-GB" sz="2800" b="1" dirty="0"/>
              <a:t>chat</a:t>
            </a:r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88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B93CD1-7F18-4708-A390-2D677B54B4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1"/>
          <a:stretch/>
        </p:blipFill>
        <p:spPr>
          <a:xfrm>
            <a:off x="5252983" y="2541661"/>
            <a:ext cx="3165231" cy="3804082"/>
          </a:xfrm>
          <a:prstGeom prst="rect">
            <a:avLst/>
          </a:prstGeom>
        </p:spPr>
      </p:pic>
      <p:pic>
        <p:nvPicPr>
          <p:cNvPr id="22530" name="Picture 2" descr="No description available.">
            <a:extLst>
              <a:ext uri="{FF2B5EF4-FFF2-40B4-BE49-F238E27FC236}">
                <a16:creationId xmlns:a16="http://schemas.microsoft.com/office/drawing/2014/main" id="{479E93FD-24CB-47A8-80EB-932C07923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74965"/>
          <a:stretch/>
        </p:blipFill>
        <p:spPr bwMode="auto">
          <a:xfrm>
            <a:off x="109905" y="3737742"/>
            <a:ext cx="4937157" cy="282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No description available.">
            <a:extLst>
              <a:ext uri="{FF2B5EF4-FFF2-40B4-BE49-F238E27FC236}">
                <a16:creationId xmlns:a16="http://schemas.microsoft.com/office/drawing/2014/main" id="{3F37FD2E-47C4-4BA9-8B3B-B243687A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864" y="159759"/>
            <a:ext cx="3085746" cy="653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880D8F-A245-48E8-831D-0A2AC5F7FF41}"/>
              </a:ext>
            </a:extLst>
          </p:cNvPr>
          <p:cNvSpPr txBox="1"/>
          <p:nvPr/>
        </p:nvSpPr>
        <p:spPr>
          <a:xfrm>
            <a:off x="399495" y="2166151"/>
            <a:ext cx="3932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</a:t>
            </a:r>
            <a:r>
              <a:rPr lang="en-GB" sz="2800" dirty="0"/>
              <a:t> at the bottom of your screen, press </a:t>
            </a:r>
            <a:r>
              <a:rPr lang="en-GB" sz="2800" b="1" dirty="0"/>
              <a:t>more</a:t>
            </a:r>
            <a:r>
              <a:rPr lang="en-GB" sz="2800" dirty="0"/>
              <a:t> </a:t>
            </a:r>
            <a:r>
              <a:rPr lang="en-GB" sz="3200" b="1" dirty="0"/>
              <a:t>. . 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96D6F-BDF6-4BCF-809E-A4844F6A198F}"/>
              </a:ext>
            </a:extLst>
          </p:cNvPr>
          <p:cNvSpPr txBox="1"/>
          <p:nvPr/>
        </p:nvSpPr>
        <p:spPr>
          <a:xfrm>
            <a:off x="4793941" y="1478867"/>
            <a:ext cx="2263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2</a:t>
            </a:r>
            <a:r>
              <a:rPr lang="en-GB" sz="2800" dirty="0"/>
              <a:t> press </a:t>
            </a:r>
            <a:r>
              <a:rPr lang="en-GB" sz="2800" b="1" dirty="0"/>
              <a:t>chat</a:t>
            </a:r>
            <a:r>
              <a:rPr lang="en-GB" sz="28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9953E-FBDF-49A5-B2D6-BCE7BD53EE62}"/>
              </a:ext>
            </a:extLst>
          </p:cNvPr>
          <p:cNvSpPr txBox="1"/>
          <p:nvPr/>
        </p:nvSpPr>
        <p:spPr>
          <a:xfrm>
            <a:off x="9999112" y="2736502"/>
            <a:ext cx="1935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3</a:t>
            </a:r>
            <a:r>
              <a:rPr lang="en-GB" sz="2800" dirty="0"/>
              <a:t> type your message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DECBD2-01ED-494A-BE14-DF3FD955DCA4}"/>
              </a:ext>
            </a:extLst>
          </p:cNvPr>
          <p:cNvSpPr txBox="1"/>
          <p:nvPr/>
        </p:nvSpPr>
        <p:spPr>
          <a:xfrm>
            <a:off x="109904" y="40379"/>
            <a:ext cx="63034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Using chat on a different phone </a:t>
            </a:r>
            <a:r>
              <a:rPr lang="en-GB" sz="3600" dirty="0"/>
              <a:t>(not iPhone)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BE6536-7A0D-427F-9371-0C3679FDFFFA}"/>
              </a:ext>
            </a:extLst>
          </p:cNvPr>
          <p:cNvSpPr txBox="1"/>
          <p:nvPr/>
        </p:nvSpPr>
        <p:spPr>
          <a:xfrm>
            <a:off x="10848513" y="4443702"/>
            <a:ext cx="1249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4</a:t>
            </a:r>
            <a:r>
              <a:rPr lang="en-GB" sz="2800" dirty="0"/>
              <a:t> press send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8B5C6A-2A86-4650-871A-9CDC2ADA44D5}"/>
              </a:ext>
            </a:extLst>
          </p:cNvPr>
          <p:cNvCxnSpPr/>
          <p:nvPr/>
        </p:nvCxnSpPr>
        <p:spPr>
          <a:xfrm>
            <a:off x="3169328" y="3053918"/>
            <a:ext cx="1091954" cy="22194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A8A4E1-961E-4987-B61F-69D71D2FA12F}"/>
              </a:ext>
            </a:extLst>
          </p:cNvPr>
          <p:cNvCxnSpPr>
            <a:cxnSpLocks/>
          </p:cNvCxnSpPr>
          <p:nvPr/>
        </p:nvCxnSpPr>
        <p:spPr>
          <a:xfrm>
            <a:off x="5252983" y="2002087"/>
            <a:ext cx="331071" cy="14269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A21F96-D2C4-4FA3-84E1-062F85E0A00B}"/>
              </a:ext>
            </a:extLst>
          </p:cNvPr>
          <p:cNvCxnSpPr>
            <a:cxnSpLocks/>
          </p:cNvCxnSpPr>
          <p:nvPr/>
        </p:nvCxnSpPr>
        <p:spPr>
          <a:xfrm>
            <a:off x="10298097" y="4163627"/>
            <a:ext cx="0" cy="18376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7FBDFBC-90C5-4D5B-A43F-22DA0C08EF2E}"/>
              </a:ext>
            </a:extLst>
          </p:cNvPr>
          <p:cNvCxnSpPr/>
          <p:nvPr/>
        </p:nvCxnSpPr>
        <p:spPr>
          <a:xfrm>
            <a:off x="11643012" y="5317910"/>
            <a:ext cx="216023" cy="5968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62693AC1-CA37-49E2-9EA0-F110B05EFA8A}"/>
              </a:ext>
            </a:extLst>
          </p:cNvPr>
          <p:cNvGraphicFramePr>
            <a:graphicFrameLocks noGrp="1"/>
          </p:cNvGraphicFramePr>
          <p:nvPr/>
        </p:nvGraphicFramePr>
        <p:xfrm>
          <a:off x="8916865" y="159759"/>
          <a:ext cx="3085746" cy="6551759"/>
        </p:xfrm>
        <a:graphic>
          <a:graphicData uri="http://schemas.openxmlformats.org/drawingml/2006/table">
            <a:tbl>
              <a:tblPr/>
              <a:tblGrid>
                <a:gridCol w="3085746">
                  <a:extLst>
                    <a:ext uri="{9D8B030D-6E8A-4147-A177-3AD203B41FA5}">
                      <a16:colId xmlns:a16="http://schemas.microsoft.com/office/drawing/2014/main" val="2865069307"/>
                    </a:ext>
                  </a:extLst>
                </a:gridCol>
              </a:tblGrid>
              <a:tr h="655175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3915413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CBCF7201-88B0-47FE-A49B-9B9ACFA6C271}"/>
              </a:ext>
            </a:extLst>
          </p:cNvPr>
          <p:cNvSpPr txBox="1"/>
          <p:nvPr/>
        </p:nvSpPr>
        <p:spPr>
          <a:xfrm>
            <a:off x="6413360" y="51955"/>
            <a:ext cx="2503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To leave the chat press close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7A3074A-DEA5-40B7-9725-E6EC699D3A20}"/>
              </a:ext>
            </a:extLst>
          </p:cNvPr>
          <p:cNvCxnSpPr>
            <a:cxnSpLocks/>
          </p:cNvCxnSpPr>
          <p:nvPr/>
        </p:nvCxnSpPr>
        <p:spPr>
          <a:xfrm>
            <a:off x="8025414" y="539306"/>
            <a:ext cx="10298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544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3664F2-27B0-4495-B524-3E7CA3818866}"/>
              </a:ext>
            </a:extLst>
          </p:cNvPr>
          <p:cNvSpPr txBox="1"/>
          <p:nvPr/>
        </p:nvSpPr>
        <p:spPr>
          <a:xfrm>
            <a:off x="470517" y="133164"/>
            <a:ext cx="8211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Do you know what these pictures mean?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6681FB-A58A-4573-8B6C-5FA6997A34A0}"/>
              </a:ext>
            </a:extLst>
          </p:cNvPr>
          <p:cNvSpPr txBox="1"/>
          <p:nvPr/>
        </p:nvSpPr>
        <p:spPr>
          <a:xfrm>
            <a:off x="470517" y="1242874"/>
            <a:ext cx="41991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1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2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2B366-E8FA-4A91-94BC-4DEA5A34D038}"/>
              </a:ext>
            </a:extLst>
          </p:cNvPr>
          <p:cNvSpPr txBox="1"/>
          <p:nvPr/>
        </p:nvSpPr>
        <p:spPr>
          <a:xfrm>
            <a:off x="4788024" y="1189608"/>
            <a:ext cx="30450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4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5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6</a:t>
            </a:r>
          </a:p>
        </p:txBody>
      </p:sp>
      <p:pic>
        <p:nvPicPr>
          <p:cNvPr id="1028" name="Picture 4" descr="Image result for tube symbol">
            <a:extLst>
              <a:ext uri="{FF2B5EF4-FFF2-40B4-BE49-F238E27FC236}">
                <a16:creationId xmlns:a16="http://schemas.microsoft.com/office/drawing/2014/main" id="{1E7540A0-073D-4582-A7EE-9EFA62BAF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13" y="1242874"/>
            <a:ext cx="1861284" cy="14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google symbol">
            <a:extLst>
              <a:ext uri="{FF2B5EF4-FFF2-40B4-BE49-F238E27FC236}">
                <a16:creationId xmlns:a16="http://schemas.microsoft.com/office/drawing/2014/main" id="{C03323F7-FB71-422C-806D-92A2F010C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r="14143"/>
          <a:stretch/>
        </p:blipFill>
        <p:spPr bwMode="auto">
          <a:xfrm>
            <a:off x="5083890" y="1107490"/>
            <a:ext cx="1603596" cy="159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nike symbol">
            <a:extLst>
              <a:ext uri="{FF2B5EF4-FFF2-40B4-BE49-F238E27FC236}">
                <a16:creationId xmlns:a16="http://schemas.microsoft.com/office/drawing/2014/main" id="{4DE8C4A7-CF2C-461E-9A0F-00F2B4367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8" b="21467"/>
          <a:stretch/>
        </p:blipFill>
        <p:spPr bwMode="auto">
          <a:xfrm>
            <a:off x="1048632" y="3316809"/>
            <a:ext cx="2351335" cy="118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C23C0B-7190-4160-897E-FB45357CB9D4}"/>
              </a:ext>
            </a:extLst>
          </p:cNvPr>
          <p:cNvSpPr txBox="1"/>
          <p:nvPr/>
        </p:nvSpPr>
        <p:spPr>
          <a:xfrm>
            <a:off x="8940531" y="1180731"/>
            <a:ext cx="34349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7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8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9</a:t>
            </a:r>
          </a:p>
        </p:txBody>
      </p:sp>
      <p:pic>
        <p:nvPicPr>
          <p:cNvPr id="1036" name="Picture 12" descr="Image result for mcdonalds symbol">
            <a:extLst>
              <a:ext uri="{FF2B5EF4-FFF2-40B4-BE49-F238E27FC236}">
                <a16:creationId xmlns:a16="http://schemas.microsoft.com/office/drawing/2014/main" id="{F714A37B-BD7E-4897-ABCC-9C774DA8A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r="20432"/>
          <a:stretch/>
        </p:blipFill>
        <p:spPr bwMode="auto">
          <a:xfrm>
            <a:off x="941033" y="4859272"/>
            <a:ext cx="1890944" cy="175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power button symbol">
            <a:extLst>
              <a:ext uri="{FF2B5EF4-FFF2-40B4-BE49-F238E27FC236}">
                <a16:creationId xmlns:a16="http://schemas.microsoft.com/office/drawing/2014/main" id="{BACB3C00-FAD9-47A9-BE12-D468ACE4A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6" t="8788" r="13881" b="16211"/>
          <a:stretch/>
        </p:blipFill>
        <p:spPr bwMode="auto">
          <a:xfrm>
            <a:off x="9341422" y="1068650"/>
            <a:ext cx="1489378" cy="16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search symbol">
            <a:extLst>
              <a:ext uri="{FF2B5EF4-FFF2-40B4-BE49-F238E27FC236}">
                <a16:creationId xmlns:a16="http://schemas.microsoft.com/office/drawing/2014/main" id="{915B3FEF-5963-4F27-8F52-44CA9D7E9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860" y="4690353"/>
            <a:ext cx="1769621" cy="20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close symbol">
            <a:extLst>
              <a:ext uri="{FF2B5EF4-FFF2-40B4-BE49-F238E27FC236}">
                <a16:creationId xmlns:a16="http://schemas.microsoft.com/office/drawing/2014/main" id="{9D170E6A-17E7-4C4C-ACA4-1C8C30A14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3837" r="4572" b="4520"/>
          <a:stretch/>
        </p:blipFill>
        <p:spPr bwMode="auto">
          <a:xfrm>
            <a:off x="9341422" y="4842768"/>
            <a:ext cx="1667215" cy="16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internet symbol">
            <a:extLst>
              <a:ext uri="{FF2B5EF4-FFF2-40B4-BE49-F238E27FC236}">
                <a16:creationId xmlns:a16="http://schemas.microsoft.com/office/drawing/2014/main" id="{FD740FE6-EAB3-4043-B625-35CDAF598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/>
          <a:stretch/>
        </p:blipFill>
        <p:spPr bwMode="auto">
          <a:xfrm>
            <a:off x="9274468" y="2849732"/>
            <a:ext cx="1552958" cy="166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facebook symbol">
            <a:extLst>
              <a:ext uri="{FF2B5EF4-FFF2-40B4-BE49-F238E27FC236}">
                <a16:creationId xmlns:a16="http://schemas.microsoft.com/office/drawing/2014/main" id="{DAFFBD82-6A24-4E94-9067-F570EFC2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79" y="2845621"/>
            <a:ext cx="1640539" cy="159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521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DE90D-B132-4EBE-AC18-F3C4C16BBB5D}"/>
              </a:ext>
            </a:extLst>
          </p:cNvPr>
          <p:cNvSpPr txBox="1"/>
          <p:nvPr/>
        </p:nvSpPr>
        <p:spPr>
          <a:xfrm>
            <a:off x="479394" y="523783"/>
            <a:ext cx="111059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Let’s use Zoom chat!</a:t>
            </a:r>
          </a:p>
          <a:p>
            <a:endParaRPr lang="en-GB" sz="3600" dirty="0"/>
          </a:p>
          <a:p>
            <a:r>
              <a:rPr lang="en-GB" sz="3600" dirty="0"/>
              <a:t>Say hello in the chat</a:t>
            </a:r>
          </a:p>
        </p:txBody>
      </p:sp>
    </p:spTree>
    <p:extLst>
      <p:ext uri="{BB962C8B-B14F-4D97-AF65-F5344CB8AC3E}">
        <p14:creationId xmlns:p14="http://schemas.microsoft.com/office/powerpoint/2010/main" val="3070783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BDC107-0556-47CF-9488-9488773C2F7F}"/>
              </a:ext>
            </a:extLst>
          </p:cNvPr>
          <p:cNvSpPr txBox="1"/>
          <p:nvPr/>
        </p:nvSpPr>
        <p:spPr>
          <a:xfrm>
            <a:off x="485775" y="219075"/>
            <a:ext cx="112204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You can send your message to everyone or send a </a:t>
            </a:r>
            <a:r>
              <a:rPr lang="en-GB" sz="2800" b="1" dirty="0"/>
              <a:t>private message </a:t>
            </a:r>
            <a:r>
              <a:rPr lang="en-GB" sz="2800" dirty="0"/>
              <a:t>to one person, for example to your teacher. </a:t>
            </a:r>
          </a:p>
          <a:p>
            <a:endParaRPr lang="en-GB" sz="2800" dirty="0"/>
          </a:p>
          <a:p>
            <a:r>
              <a:rPr lang="en-GB" sz="2800" dirty="0"/>
              <a:t>Press/click on the small arrow, you will see all the people in the meeting. 					          Choose the person you want to message 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6146" name="Picture 2" descr="Using in-meeting chat – Zoom Help Center">
            <a:extLst>
              <a:ext uri="{FF2B5EF4-FFF2-40B4-BE49-F238E27FC236}">
                <a16:creationId xmlns:a16="http://schemas.microsoft.com/office/drawing/2014/main" id="{EBA73CB8-CF42-49C0-958B-AF139A680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02"/>
          <a:stretch/>
        </p:blipFill>
        <p:spPr bwMode="auto">
          <a:xfrm>
            <a:off x="1332113" y="2571851"/>
            <a:ext cx="5486400" cy="15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DCE655-7992-4356-B587-832F4A641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984313"/>
              </p:ext>
            </p:extLst>
          </p:nvPr>
        </p:nvGraphicFramePr>
        <p:xfrm>
          <a:off x="1332113" y="2621858"/>
          <a:ext cx="5505450" cy="1466850"/>
        </p:xfrm>
        <a:graphic>
          <a:graphicData uri="http://schemas.openxmlformats.org/drawingml/2006/table">
            <a:tbl>
              <a:tblPr/>
              <a:tblGrid>
                <a:gridCol w="5505450">
                  <a:extLst>
                    <a:ext uri="{9D8B030D-6E8A-4147-A177-3AD203B41FA5}">
                      <a16:colId xmlns:a16="http://schemas.microsoft.com/office/drawing/2014/main" val="1809242757"/>
                    </a:ext>
                  </a:extLst>
                </a:gridCol>
              </a:tblGrid>
              <a:tr h="146685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04265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0EFB563-B21A-49EF-A298-1E52C2BCE65A}"/>
              </a:ext>
            </a:extLst>
          </p:cNvPr>
          <p:cNvSpPr txBox="1"/>
          <p:nvPr/>
        </p:nvSpPr>
        <p:spPr>
          <a:xfrm>
            <a:off x="292224" y="4480066"/>
            <a:ext cx="10534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Let’s practise</a:t>
            </a:r>
          </a:p>
          <a:p>
            <a:r>
              <a:rPr lang="en-GB" sz="2800" b="1" dirty="0"/>
              <a:t>1. Say hello in the chat, send the message to everyone.</a:t>
            </a:r>
          </a:p>
          <a:p>
            <a:r>
              <a:rPr lang="en-GB" sz="2800" b="1" dirty="0"/>
              <a:t>2. Say hello in the chat, send the message only to your teacher.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C0BBE5-89CD-4AC6-B9F3-4D75705F1A87}"/>
              </a:ext>
            </a:extLst>
          </p:cNvPr>
          <p:cNvCxnSpPr>
            <a:cxnSpLocks/>
          </p:cNvCxnSpPr>
          <p:nvPr/>
        </p:nvCxnSpPr>
        <p:spPr>
          <a:xfrm flipH="1">
            <a:off x="3293616" y="1931452"/>
            <a:ext cx="523782" cy="1069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631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71CC5C-C28B-414A-B067-533E36DDEEA8}"/>
              </a:ext>
            </a:extLst>
          </p:cNvPr>
          <p:cNvSpPr txBox="1"/>
          <p:nvPr/>
        </p:nvSpPr>
        <p:spPr>
          <a:xfrm>
            <a:off x="128726" y="0"/>
            <a:ext cx="11934547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</a:rPr>
              <a:t>Homework:  </a:t>
            </a:r>
            <a:r>
              <a:rPr lang="en-GB" sz="3200" b="1" dirty="0"/>
              <a:t>Revise vocabulary from today’s lesson:</a:t>
            </a:r>
          </a:p>
          <a:p>
            <a:endParaRPr lang="en-GB" sz="2800" dirty="0"/>
          </a:p>
          <a:p>
            <a:r>
              <a:rPr lang="en-GB" sz="2800" b="1" dirty="0"/>
              <a:t>icon</a:t>
            </a:r>
            <a:r>
              <a:rPr lang="en-GB" sz="2800" dirty="0"/>
              <a:t> - a small picture on a computer screen or a phone that you press to do	different things</a:t>
            </a:r>
          </a:p>
          <a:p>
            <a:r>
              <a:rPr lang="en-GB" sz="2800" b="1" dirty="0"/>
              <a:t>arrow</a:t>
            </a:r>
            <a:r>
              <a:rPr lang="en-GB" sz="2800" dirty="0"/>
              <a:t> - </a:t>
            </a:r>
          </a:p>
          <a:p>
            <a:endParaRPr lang="en-GB" sz="2800" dirty="0"/>
          </a:p>
          <a:p>
            <a:r>
              <a:rPr lang="en-GB" sz="2800" b="1" dirty="0"/>
              <a:t>device</a:t>
            </a:r>
            <a:r>
              <a:rPr lang="en-GB" sz="2800" dirty="0"/>
              <a:t> - a piece of computer technology, for example a smartphone	</a:t>
            </a:r>
          </a:p>
          <a:p>
            <a:endParaRPr lang="en-GB" sz="2800" dirty="0"/>
          </a:p>
          <a:p>
            <a:r>
              <a:rPr lang="en-GB" sz="2800" b="1" dirty="0"/>
              <a:t>screen</a:t>
            </a:r>
            <a:r>
              <a:rPr lang="en-GB" sz="2800" dirty="0"/>
              <a:t> - 		</a:t>
            </a:r>
          </a:p>
          <a:p>
            <a:endParaRPr lang="en-GB" sz="2800" dirty="0"/>
          </a:p>
          <a:p>
            <a:r>
              <a:rPr lang="en-GB" sz="2800" b="1" dirty="0"/>
              <a:t>to type </a:t>
            </a:r>
            <a:r>
              <a:rPr lang="en-GB" sz="2800" dirty="0"/>
              <a:t>- to write text on a phone or computer </a:t>
            </a:r>
          </a:p>
          <a:p>
            <a:endParaRPr lang="en-GB" sz="2800" dirty="0"/>
          </a:p>
          <a:p>
            <a:r>
              <a:rPr lang="en-GB" sz="2800" b="1" dirty="0"/>
              <a:t>to click </a:t>
            </a:r>
            <a:r>
              <a:rPr lang="en-GB" sz="2800" dirty="0"/>
              <a:t>- to press on a part of a computer to make the computer do something</a:t>
            </a:r>
          </a:p>
          <a:p>
            <a:endParaRPr lang="en-GB" sz="1800" dirty="0"/>
          </a:p>
          <a:p>
            <a:r>
              <a:rPr lang="en-GB" sz="2800" b="1" dirty="0"/>
              <a:t>to mute </a:t>
            </a:r>
            <a:r>
              <a:rPr lang="en-GB" sz="2800" dirty="0"/>
              <a:t>- to turn microphone/sound </a:t>
            </a:r>
            <a:r>
              <a:rPr lang="en-GB" sz="2800" u="sng" dirty="0"/>
              <a:t>off</a:t>
            </a:r>
          </a:p>
          <a:p>
            <a:r>
              <a:rPr lang="en-GB" sz="2800" b="1" dirty="0"/>
              <a:t>to unmute </a:t>
            </a:r>
            <a:r>
              <a:rPr lang="en-GB" sz="2800" dirty="0"/>
              <a:t>- to turn microphone </a:t>
            </a:r>
            <a:r>
              <a:rPr lang="en-GB" sz="2800" u="sng" dirty="0"/>
              <a:t>on</a:t>
            </a:r>
          </a:p>
        </p:txBody>
      </p:sp>
      <p:pic>
        <p:nvPicPr>
          <p:cNvPr id="3" name="Picture 2" descr="Image result for arrow">
            <a:extLst>
              <a:ext uri="{FF2B5EF4-FFF2-40B4-BE49-F238E27FC236}">
                <a16:creationId xmlns:a16="http://schemas.microsoft.com/office/drawing/2014/main" id="{06BA7A2E-0E3F-47D3-BE06-5B5CA357A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4" b="24785"/>
          <a:stretch/>
        </p:blipFill>
        <p:spPr bwMode="auto">
          <a:xfrm>
            <a:off x="1420428" y="1804007"/>
            <a:ext cx="974296" cy="5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result for mobile screen">
            <a:extLst>
              <a:ext uri="{FF2B5EF4-FFF2-40B4-BE49-F238E27FC236}">
                <a16:creationId xmlns:a16="http://schemas.microsoft.com/office/drawing/2014/main" id="{1375DB66-EF93-417C-B510-69E2ACCBF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0" t="17232" r="26505" b="15640"/>
          <a:stretch/>
        </p:blipFill>
        <p:spPr bwMode="auto">
          <a:xfrm>
            <a:off x="1563233" y="3249392"/>
            <a:ext cx="975782" cy="10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29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A31C20-3252-4D51-89AF-395C17C56519}"/>
              </a:ext>
            </a:extLst>
          </p:cNvPr>
          <p:cNvSpPr txBox="1"/>
          <p:nvPr/>
        </p:nvSpPr>
        <p:spPr>
          <a:xfrm>
            <a:off x="381740" y="152281"/>
            <a:ext cx="110882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icon</a:t>
            </a:r>
            <a:r>
              <a:rPr lang="en-GB" sz="3200" dirty="0"/>
              <a:t> – (noun) a </a:t>
            </a:r>
            <a:r>
              <a:rPr lang="en-GB" sz="3200" b="1" dirty="0"/>
              <a:t>small picture </a:t>
            </a:r>
            <a:r>
              <a:rPr lang="en-GB" sz="3200" dirty="0"/>
              <a:t>on a computer screen or a phone 	  that you press to do different things (for example open  	  your WhatsApp or use your camera)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098" name="Picture 2" descr="HD wallpaper: person hand holding turned on phone, Snapchat, Social Media,  Smartphone | Wallpaper Flare">
            <a:extLst>
              <a:ext uri="{FF2B5EF4-FFF2-40B4-BE49-F238E27FC236}">
                <a16:creationId xmlns:a16="http://schemas.microsoft.com/office/drawing/2014/main" id="{969D54EE-F463-450D-8DC5-2CD3BCFAB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13" y="1780712"/>
            <a:ext cx="6744762" cy="379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A78C88-7450-4FE0-A12E-75E7EF2180EE}"/>
              </a:ext>
            </a:extLst>
          </p:cNvPr>
          <p:cNvSpPr txBox="1"/>
          <p:nvPr/>
        </p:nvSpPr>
        <p:spPr>
          <a:xfrm>
            <a:off x="570389" y="5780782"/>
            <a:ext cx="104290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How many </a:t>
            </a:r>
            <a:r>
              <a:rPr lang="en-GB" sz="3200" b="1" dirty="0"/>
              <a:t>icons</a:t>
            </a:r>
            <a:r>
              <a:rPr lang="en-GB" sz="3200" dirty="0"/>
              <a:t> can you see on this phone?</a:t>
            </a:r>
          </a:p>
        </p:txBody>
      </p:sp>
    </p:spTree>
    <p:extLst>
      <p:ext uri="{BB962C8B-B14F-4D97-AF65-F5344CB8AC3E}">
        <p14:creationId xmlns:p14="http://schemas.microsoft.com/office/powerpoint/2010/main" val="4286823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F339C1-E69D-4FF9-B316-3BCED6F9F826}"/>
              </a:ext>
            </a:extLst>
          </p:cNvPr>
          <p:cNvSpPr txBox="1"/>
          <p:nvPr/>
        </p:nvSpPr>
        <p:spPr>
          <a:xfrm>
            <a:off x="1313895" y="1748901"/>
            <a:ext cx="4438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What’s this? </a:t>
            </a:r>
          </a:p>
        </p:txBody>
      </p:sp>
      <p:pic>
        <p:nvPicPr>
          <p:cNvPr id="24578" name="Picture 2" descr="Image result for arrow">
            <a:extLst>
              <a:ext uri="{FF2B5EF4-FFF2-40B4-BE49-F238E27FC236}">
                <a16:creationId xmlns:a16="http://schemas.microsoft.com/office/drawing/2014/main" id="{053DD7A0-EE1D-44CA-B002-49C764B66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4" b="24785"/>
          <a:stretch/>
        </p:blipFill>
        <p:spPr bwMode="auto">
          <a:xfrm>
            <a:off x="4514479" y="1526959"/>
            <a:ext cx="2476500" cy="151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013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A98CCE-2825-439C-B88A-EBEB5B56D273}"/>
              </a:ext>
            </a:extLst>
          </p:cNvPr>
          <p:cNvSpPr txBox="1"/>
          <p:nvPr/>
        </p:nvSpPr>
        <p:spPr>
          <a:xfrm>
            <a:off x="621437" y="506027"/>
            <a:ext cx="10608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What is a </a:t>
            </a:r>
            <a:r>
              <a:rPr lang="en-GB" sz="4000" b="1" dirty="0"/>
              <a:t>device</a:t>
            </a:r>
            <a:r>
              <a:rPr lang="en-GB" sz="4000" dirty="0"/>
              <a:t>?</a:t>
            </a:r>
          </a:p>
        </p:txBody>
      </p:sp>
      <p:pic>
        <p:nvPicPr>
          <p:cNvPr id="2050" name="Picture 2" descr="Image result for thinking face emoji">
            <a:extLst>
              <a:ext uri="{FF2B5EF4-FFF2-40B4-BE49-F238E27FC236}">
                <a16:creationId xmlns:a16="http://schemas.microsoft.com/office/drawing/2014/main" id="{0A60544C-9BEA-4889-BF55-4D35619AB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000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177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1105AC-BA0C-442F-8382-6D440B702BFA}"/>
              </a:ext>
            </a:extLst>
          </p:cNvPr>
          <p:cNvSpPr txBox="1"/>
          <p:nvPr/>
        </p:nvSpPr>
        <p:spPr>
          <a:xfrm>
            <a:off x="435006" y="514905"/>
            <a:ext cx="112657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device</a:t>
            </a:r>
            <a:r>
              <a:rPr lang="en-GB" sz="3600" dirty="0"/>
              <a:t> – (noun) a piece of computer technology, for 			        example a </a:t>
            </a:r>
            <a:r>
              <a:rPr lang="en-GB" sz="3600" u="sng" dirty="0"/>
              <a:t>smartphone</a:t>
            </a:r>
            <a:r>
              <a:rPr lang="en-GB" sz="3600" dirty="0"/>
              <a:t>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Do you know any other devices? </a:t>
            </a:r>
          </a:p>
        </p:txBody>
      </p:sp>
    </p:spTree>
    <p:extLst>
      <p:ext uri="{BB962C8B-B14F-4D97-AF65-F5344CB8AC3E}">
        <p14:creationId xmlns:p14="http://schemas.microsoft.com/office/powerpoint/2010/main" val="3948122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025521-0DDA-4C8E-8828-52D889327054}"/>
              </a:ext>
            </a:extLst>
          </p:cNvPr>
          <p:cNvSpPr txBox="1"/>
          <p:nvPr/>
        </p:nvSpPr>
        <p:spPr>
          <a:xfrm>
            <a:off x="105586" y="61278"/>
            <a:ext cx="111779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Match the pictures and the words in the box.</a:t>
            </a:r>
          </a:p>
          <a:p>
            <a:endParaRPr lang="en-GB" sz="2800" dirty="0"/>
          </a:p>
          <a:p>
            <a:r>
              <a:rPr lang="en-GB" sz="2800" dirty="0"/>
              <a:t>  smartphone 	laptop	tablet	 	iPhone          desktop computer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1F9B65-6344-4FA2-972B-448DDDF710FD}"/>
              </a:ext>
            </a:extLst>
          </p:cNvPr>
          <p:cNvSpPr txBox="1"/>
          <p:nvPr/>
        </p:nvSpPr>
        <p:spPr>
          <a:xfrm>
            <a:off x="5583582" y="4005984"/>
            <a:ext cx="3242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  large computer that sits on top of your desk </a:t>
            </a:r>
          </a:p>
        </p:txBody>
      </p:sp>
      <p:pic>
        <p:nvPicPr>
          <p:cNvPr id="3074" name="Picture 2" descr="Image result for desktop computer">
            <a:extLst>
              <a:ext uri="{FF2B5EF4-FFF2-40B4-BE49-F238E27FC236}">
                <a16:creationId xmlns:a16="http://schemas.microsoft.com/office/drawing/2014/main" id="{50EB2B12-FD6E-42A3-9507-7850A881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663" y="2131263"/>
            <a:ext cx="3179814" cy="195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CED43F-9444-45A8-BDFC-E8239A949989}"/>
              </a:ext>
            </a:extLst>
          </p:cNvPr>
          <p:cNvSpPr txBox="1"/>
          <p:nvPr/>
        </p:nvSpPr>
        <p:spPr>
          <a:xfrm>
            <a:off x="292963" y="5808781"/>
            <a:ext cx="302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 small computer you can take with you</a:t>
            </a:r>
          </a:p>
        </p:txBody>
      </p:sp>
      <p:pic>
        <p:nvPicPr>
          <p:cNvPr id="3076" name="Picture 4" descr="Image result for laptop">
            <a:extLst>
              <a:ext uri="{FF2B5EF4-FFF2-40B4-BE49-F238E27FC236}">
                <a16:creationId xmlns:a16="http://schemas.microsoft.com/office/drawing/2014/main" id="{284B63B1-27B6-4DD2-B6A9-2A651BC73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3" r="21205"/>
          <a:stretch/>
        </p:blipFill>
        <p:spPr bwMode="auto">
          <a:xfrm>
            <a:off x="96709" y="3808521"/>
            <a:ext cx="2791493" cy="205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tablet">
            <a:extLst>
              <a:ext uri="{FF2B5EF4-FFF2-40B4-BE49-F238E27FC236}">
                <a16:creationId xmlns:a16="http://schemas.microsoft.com/office/drawing/2014/main" id="{B79096E7-376B-4414-BF23-ECF55B4D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1" t="13203" r="19594" b="11586"/>
          <a:stretch/>
        </p:blipFill>
        <p:spPr bwMode="auto">
          <a:xfrm>
            <a:off x="9086889" y="3106472"/>
            <a:ext cx="2947386" cy="22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FEC2F-A506-46B8-8701-021EF7F80C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8" t="27113" r="43828" b="33609"/>
          <a:stretch/>
        </p:blipFill>
        <p:spPr>
          <a:xfrm>
            <a:off x="2791224" y="1678059"/>
            <a:ext cx="1906580" cy="2422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B4E9DB-58B5-4CE2-88D0-CA2743342513}"/>
              </a:ext>
            </a:extLst>
          </p:cNvPr>
          <p:cNvSpPr txBox="1"/>
          <p:nvPr/>
        </p:nvSpPr>
        <p:spPr>
          <a:xfrm>
            <a:off x="239697" y="3577701"/>
            <a:ext cx="45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3DB5E-B186-478D-A2C6-AF929B846B7B}"/>
              </a:ext>
            </a:extLst>
          </p:cNvPr>
          <p:cNvSpPr txBox="1"/>
          <p:nvPr/>
        </p:nvSpPr>
        <p:spPr>
          <a:xfrm>
            <a:off x="3031190" y="1939888"/>
            <a:ext cx="28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4C05B-00FD-4B04-8814-FB77C0B04232}"/>
              </a:ext>
            </a:extLst>
          </p:cNvPr>
          <p:cNvSpPr txBox="1"/>
          <p:nvPr/>
        </p:nvSpPr>
        <p:spPr>
          <a:xfrm>
            <a:off x="6388197" y="1892958"/>
            <a:ext cx="408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73EB2C-F66B-4BC7-AEEF-F8A17DD8234D}"/>
              </a:ext>
            </a:extLst>
          </p:cNvPr>
          <p:cNvSpPr txBox="1"/>
          <p:nvPr/>
        </p:nvSpPr>
        <p:spPr>
          <a:xfrm>
            <a:off x="10325323" y="2658333"/>
            <a:ext cx="470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</a:rPr>
              <a:t>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EA9E7C9-390B-453E-ACF3-8E44282F4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602551"/>
              </p:ext>
            </p:extLst>
          </p:nvPr>
        </p:nvGraphicFramePr>
        <p:xfrm>
          <a:off x="239696" y="943639"/>
          <a:ext cx="10955045" cy="680615"/>
        </p:xfrm>
        <a:graphic>
          <a:graphicData uri="http://schemas.openxmlformats.org/drawingml/2006/table">
            <a:tbl>
              <a:tblPr/>
              <a:tblGrid>
                <a:gridCol w="10955045">
                  <a:extLst>
                    <a:ext uri="{9D8B030D-6E8A-4147-A177-3AD203B41FA5}">
                      <a16:colId xmlns:a16="http://schemas.microsoft.com/office/drawing/2014/main" val="4193401875"/>
                    </a:ext>
                  </a:extLst>
                </a:gridCol>
              </a:tblGrid>
              <a:tr h="68061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85213"/>
                  </a:ext>
                </a:extLst>
              </a:tr>
            </a:tbl>
          </a:graphicData>
        </a:graphic>
      </p:graphicFrame>
      <p:pic>
        <p:nvPicPr>
          <p:cNvPr id="23554" name="Picture 2" descr="Image result for iphone">
            <a:extLst>
              <a:ext uri="{FF2B5EF4-FFF2-40B4-BE49-F238E27FC236}">
                <a16:creationId xmlns:a16="http://schemas.microsoft.com/office/drawing/2014/main" id="{25425718-1093-4473-A3B6-71B12B599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1" t="16772" r="14214" b="14140"/>
          <a:stretch/>
        </p:blipFill>
        <p:spPr bwMode="auto">
          <a:xfrm>
            <a:off x="3320249" y="4448485"/>
            <a:ext cx="2002950" cy="23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A1274A-357B-41A0-8F62-87EB2161390D}"/>
              </a:ext>
            </a:extLst>
          </p:cNvPr>
          <p:cNvSpPr txBox="1"/>
          <p:nvPr/>
        </p:nvSpPr>
        <p:spPr>
          <a:xfrm>
            <a:off x="5327373" y="5624437"/>
            <a:ext cx="51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C9CD1-F873-4D35-83C3-8FCADCD571E1}"/>
              </a:ext>
            </a:extLst>
          </p:cNvPr>
          <p:cNvSpPr txBox="1"/>
          <p:nvPr/>
        </p:nvSpPr>
        <p:spPr>
          <a:xfrm>
            <a:off x="7431917" y="5526783"/>
            <a:ext cx="4602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66"/>
                </a:solidFill>
              </a:rPr>
              <a:t>What device are you using?</a:t>
            </a:r>
          </a:p>
        </p:txBody>
      </p:sp>
    </p:spTree>
    <p:extLst>
      <p:ext uri="{BB962C8B-B14F-4D97-AF65-F5344CB8AC3E}">
        <p14:creationId xmlns:p14="http://schemas.microsoft.com/office/powerpoint/2010/main" val="3136241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14CD4F-0955-4E13-B52E-46243CACBA6C}"/>
              </a:ext>
            </a:extLst>
          </p:cNvPr>
          <p:cNvSpPr txBox="1"/>
          <p:nvPr/>
        </p:nvSpPr>
        <p:spPr>
          <a:xfrm>
            <a:off x="1286115" y="2123502"/>
            <a:ext cx="2974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What’s this? </a:t>
            </a:r>
          </a:p>
        </p:txBody>
      </p:sp>
      <p:pic>
        <p:nvPicPr>
          <p:cNvPr id="3" name="Picture 6" descr="Image result for mobile screen">
            <a:extLst>
              <a:ext uri="{FF2B5EF4-FFF2-40B4-BE49-F238E27FC236}">
                <a16:creationId xmlns:a16="http://schemas.microsoft.com/office/drawing/2014/main" id="{735C4E14-1191-4112-B974-CD8248848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0" t="17232" r="26505" b="15640"/>
          <a:stretch/>
        </p:blipFill>
        <p:spPr bwMode="auto">
          <a:xfrm>
            <a:off x="4596340" y="1434652"/>
            <a:ext cx="4201432" cy="445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33B322-869E-43DF-A7A8-C76EF0453AA1}"/>
              </a:ext>
            </a:extLst>
          </p:cNvPr>
          <p:cNvCxnSpPr/>
          <p:nvPr/>
        </p:nvCxnSpPr>
        <p:spPr>
          <a:xfrm>
            <a:off x="3923930" y="2618913"/>
            <a:ext cx="3071674" cy="3018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668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7476</TotalTime>
  <Words>965</Words>
  <Application>Microsoft Office PowerPoint</Application>
  <PresentationFormat>Widescreen</PresentationFormat>
  <Paragraphs>195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Essential Digital Skills for ESOL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Essential digital skills for ESOL</dc:title>
  <dc:creator>Petra Belikova</dc:creator>
  <cp:lastModifiedBy>Petra Belikova</cp:lastModifiedBy>
  <cp:revision>244</cp:revision>
  <dcterms:created xsi:type="dcterms:W3CDTF">2021-02-15T22:59:21Z</dcterms:created>
  <dcterms:modified xsi:type="dcterms:W3CDTF">2021-03-04T14:18:38Z</dcterms:modified>
</cp:coreProperties>
</file>