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450" r:id="rId6"/>
    <p:sldId id="483" r:id="rId7"/>
    <p:sldId id="469" r:id="rId8"/>
    <p:sldId id="464" r:id="rId9"/>
    <p:sldId id="345" r:id="rId10"/>
    <p:sldId id="404" r:id="rId11"/>
    <p:sldId id="405" r:id="rId12"/>
    <p:sldId id="489" r:id="rId13"/>
    <p:sldId id="490" r:id="rId14"/>
    <p:sldId id="400" r:id="rId15"/>
    <p:sldId id="485" r:id="rId16"/>
    <p:sldId id="465" r:id="rId17"/>
    <p:sldId id="504" r:id="rId18"/>
    <p:sldId id="505" r:id="rId19"/>
    <p:sldId id="474" r:id="rId20"/>
    <p:sldId id="472" r:id="rId21"/>
    <p:sldId id="473" r:id="rId22"/>
    <p:sldId id="467" r:id="rId23"/>
    <p:sldId id="481" r:id="rId24"/>
    <p:sldId id="479" r:id="rId25"/>
    <p:sldId id="494" r:id="rId26"/>
    <p:sldId id="495" r:id="rId27"/>
    <p:sldId id="478" r:id="rId28"/>
    <p:sldId id="480" r:id="rId29"/>
    <p:sldId id="491" r:id="rId30"/>
    <p:sldId id="496" r:id="rId31"/>
    <p:sldId id="497" r:id="rId32"/>
    <p:sldId id="498" r:id="rId33"/>
    <p:sldId id="477" r:id="rId34"/>
    <p:sldId id="488" r:id="rId35"/>
    <p:sldId id="486" r:id="rId36"/>
    <p:sldId id="500" r:id="rId37"/>
    <p:sldId id="501" r:id="rId38"/>
    <p:sldId id="487" r:id="rId39"/>
    <p:sldId id="503" r:id="rId40"/>
    <p:sldId id="49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9900"/>
    <a:srgbClr val="00CC00"/>
    <a:srgbClr val="FF6600"/>
    <a:srgbClr val="6600CC"/>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59" autoAdjust="0"/>
    <p:restoredTop sz="94660"/>
  </p:normalViewPr>
  <p:slideViewPr>
    <p:cSldViewPr snapToGrid="0">
      <p:cViewPr varScale="1">
        <p:scale>
          <a:sx n="86" d="100"/>
          <a:sy n="86" d="100"/>
        </p:scale>
        <p:origin x="437"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D0B5D-012D-423F-9FE5-7BC3D4BC20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A63E2F4-C956-4F21-869E-084D83BABD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FD81F1F-07EC-491D-BA11-3AC5EDBA9652}"/>
              </a:ext>
            </a:extLst>
          </p:cNvPr>
          <p:cNvSpPr>
            <a:spLocks noGrp="1"/>
          </p:cNvSpPr>
          <p:nvPr>
            <p:ph type="dt" sz="half" idx="10"/>
          </p:nvPr>
        </p:nvSpPr>
        <p:spPr/>
        <p:txBody>
          <a:bodyPr/>
          <a:lstStyle/>
          <a:p>
            <a:fld id="{FA9D2B22-4759-4A1C-B017-D683EEFEFA70}" type="datetimeFigureOut">
              <a:rPr lang="en-GB" smtClean="0"/>
              <a:t>04/03/2021</a:t>
            </a:fld>
            <a:endParaRPr lang="en-GB"/>
          </a:p>
        </p:txBody>
      </p:sp>
      <p:sp>
        <p:nvSpPr>
          <p:cNvPr id="5" name="Footer Placeholder 4">
            <a:extLst>
              <a:ext uri="{FF2B5EF4-FFF2-40B4-BE49-F238E27FC236}">
                <a16:creationId xmlns:a16="http://schemas.microsoft.com/office/drawing/2014/main" id="{058FCFBB-1801-4615-93F8-963FC0869E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E0FF15-AE61-4373-A463-A2A3E673469D}"/>
              </a:ext>
            </a:extLst>
          </p:cNvPr>
          <p:cNvSpPr>
            <a:spLocks noGrp="1"/>
          </p:cNvSpPr>
          <p:nvPr>
            <p:ph type="sldNum" sz="quarter" idx="12"/>
          </p:nvPr>
        </p:nvSpPr>
        <p:spPr/>
        <p:txBody>
          <a:bodyPr/>
          <a:lstStyle/>
          <a:p>
            <a:fld id="{DF047131-4DE2-4214-B081-3EF5E7899A6D}" type="slidenum">
              <a:rPr lang="en-GB" smtClean="0"/>
              <a:t>‹#›</a:t>
            </a:fld>
            <a:endParaRPr lang="en-GB"/>
          </a:p>
        </p:txBody>
      </p:sp>
    </p:spTree>
    <p:extLst>
      <p:ext uri="{BB962C8B-B14F-4D97-AF65-F5344CB8AC3E}">
        <p14:creationId xmlns:p14="http://schemas.microsoft.com/office/powerpoint/2010/main" val="1422443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888C9-C9B4-48E1-8241-2AF3794E9B2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9DB5620-82E8-4273-B679-1ED5504027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644CF8-CD09-48B1-B763-E31F5F69725F}"/>
              </a:ext>
            </a:extLst>
          </p:cNvPr>
          <p:cNvSpPr>
            <a:spLocks noGrp="1"/>
          </p:cNvSpPr>
          <p:nvPr>
            <p:ph type="dt" sz="half" idx="10"/>
          </p:nvPr>
        </p:nvSpPr>
        <p:spPr/>
        <p:txBody>
          <a:bodyPr/>
          <a:lstStyle/>
          <a:p>
            <a:fld id="{FA9D2B22-4759-4A1C-B017-D683EEFEFA70}" type="datetimeFigureOut">
              <a:rPr lang="en-GB" smtClean="0"/>
              <a:t>04/03/2021</a:t>
            </a:fld>
            <a:endParaRPr lang="en-GB"/>
          </a:p>
        </p:txBody>
      </p:sp>
      <p:sp>
        <p:nvSpPr>
          <p:cNvPr id="5" name="Footer Placeholder 4">
            <a:extLst>
              <a:ext uri="{FF2B5EF4-FFF2-40B4-BE49-F238E27FC236}">
                <a16:creationId xmlns:a16="http://schemas.microsoft.com/office/drawing/2014/main" id="{1280961F-1B87-4CB0-811A-6829C3959A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A89317-DEA9-4070-9801-551D03FDE2D6}"/>
              </a:ext>
            </a:extLst>
          </p:cNvPr>
          <p:cNvSpPr>
            <a:spLocks noGrp="1"/>
          </p:cNvSpPr>
          <p:nvPr>
            <p:ph type="sldNum" sz="quarter" idx="12"/>
          </p:nvPr>
        </p:nvSpPr>
        <p:spPr/>
        <p:txBody>
          <a:bodyPr/>
          <a:lstStyle/>
          <a:p>
            <a:fld id="{DF047131-4DE2-4214-B081-3EF5E7899A6D}" type="slidenum">
              <a:rPr lang="en-GB" smtClean="0"/>
              <a:t>‹#›</a:t>
            </a:fld>
            <a:endParaRPr lang="en-GB"/>
          </a:p>
        </p:txBody>
      </p:sp>
    </p:spTree>
    <p:extLst>
      <p:ext uri="{BB962C8B-B14F-4D97-AF65-F5344CB8AC3E}">
        <p14:creationId xmlns:p14="http://schemas.microsoft.com/office/powerpoint/2010/main" val="3568296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1E19EA-A28E-41EE-9E2A-2B3BEB8134E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81B99B-5441-4A0D-B4F5-54B6565620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2CA628-4034-4217-B323-CCBBB1FBBFEE}"/>
              </a:ext>
            </a:extLst>
          </p:cNvPr>
          <p:cNvSpPr>
            <a:spLocks noGrp="1"/>
          </p:cNvSpPr>
          <p:nvPr>
            <p:ph type="dt" sz="half" idx="10"/>
          </p:nvPr>
        </p:nvSpPr>
        <p:spPr/>
        <p:txBody>
          <a:bodyPr/>
          <a:lstStyle/>
          <a:p>
            <a:fld id="{FA9D2B22-4759-4A1C-B017-D683EEFEFA70}" type="datetimeFigureOut">
              <a:rPr lang="en-GB" smtClean="0"/>
              <a:t>04/03/2021</a:t>
            </a:fld>
            <a:endParaRPr lang="en-GB"/>
          </a:p>
        </p:txBody>
      </p:sp>
      <p:sp>
        <p:nvSpPr>
          <p:cNvPr id="5" name="Footer Placeholder 4">
            <a:extLst>
              <a:ext uri="{FF2B5EF4-FFF2-40B4-BE49-F238E27FC236}">
                <a16:creationId xmlns:a16="http://schemas.microsoft.com/office/drawing/2014/main" id="{4526AF9B-CEF4-4B98-B59D-8434FCE9F4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EE2ACC-D777-4F79-824B-62D49E20B1ED}"/>
              </a:ext>
            </a:extLst>
          </p:cNvPr>
          <p:cNvSpPr>
            <a:spLocks noGrp="1"/>
          </p:cNvSpPr>
          <p:nvPr>
            <p:ph type="sldNum" sz="quarter" idx="12"/>
          </p:nvPr>
        </p:nvSpPr>
        <p:spPr/>
        <p:txBody>
          <a:bodyPr/>
          <a:lstStyle/>
          <a:p>
            <a:fld id="{DF047131-4DE2-4214-B081-3EF5E7899A6D}" type="slidenum">
              <a:rPr lang="en-GB" smtClean="0"/>
              <a:t>‹#›</a:t>
            </a:fld>
            <a:endParaRPr lang="en-GB"/>
          </a:p>
        </p:txBody>
      </p:sp>
    </p:spTree>
    <p:extLst>
      <p:ext uri="{BB962C8B-B14F-4D97-AF65-F5344CB8AC3E}">
        <p14:creationId xmlns:p14="http://schemas.microsoft.com/office/powerpoint/2010/main" val="748745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81131-DF22-4D01-A068-6057FB79D1E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9A34A94-9D3A-40EC-AAA8-B71FC939C9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D46F31-B357-4924-9B00-A10BDAE2F9D6}"/>
              </a:ext>
            </a:extLst>
          </p:cNvPr>
          <p:cNvSpPr>
            <a:spLocks noGrp="1"/>
          </p:cNvSpPr>
          <p:nvPr>
            <p:ph type="dt" sz="half" idx="10"/>
          </p:nvPr>
        </p:nvSpPr>
        <p:spPr/>
        <p:txBody>
          <a:bodyPr/>
          <a:lstStyle/>
          <a:p>
            <a:fld id="{FA9D2B22-4759-4A1C-B017-D683EEFEFA70}" type="datetimeFigureOut">
              <a:rPr lang="en-GB" smtClean="0"/>
              <a:t>04/03/2021</a:t>
            </a:fld>
            <a:endParaRPr lang="en-GB"/>
          </a:p>
        </p:txBody>
      </p:sp>
      <p:sp>
        <p:nvSpPr>
          <p:cNvPr id="5" name="Footer Placeholder 4">
            <a:extLst>
              <a:ext uri="{FF2B5EF4-FFF2-40B4-BE49-F238E27FC236}">
                <a16:creationId xmlns:a16="http://schemas.microsoft.com/office/drawing/2014/main" id="{3A08F2C6-7576-45E7-8C2D-8B511F33E7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00FCCC-8515-4A8D-B201-9102A1AD126D}"/>
              </a:ext>
            </a:extLst>
          </p:cNvPr>
          <p:cNvSpPr>
            <a:spLocks noGrp="1"/>
          </p:cNvSpPr>
          <p:nvPr>
            <p:ph type="sldNum" sz="quarter" idx="12"/>
          </p:nvPr>
        </p:nvSpPr>
        <p:spPr/>
        <p:txBody>
          <a:bodyPr/>
          <a:lstStyle/>
          <a:p>
            <a:fld id="{DF047131-4DE2-4214-B081-3EF5E7899A6D}" type="slidenum">
              <a:rPr lang="en-GB" smtClean="0"/>
              <a:t>‹#›</a:t>
            </a:fld>
            <a:endParaRPr lang="en-GB"/>
          </a:p>
        </p:txBody>
      </p:sp>
    </p:spTree>
    <p:extLst>
      <p:ext uri="{BB962C8B-B14F-4D97-AF65-F5344CB8AC3E}">
        <p14:creationId xmlns:p14="http://schemas.microsoft.com/office/powerpoint/2010/main" val="930183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8D2B2-972D-4851-8746-9BE0E26112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CEEEF93-CC49-4AFD-81B6-61D8E4BEE9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699B9A-712D-4C63-9098-B11CA58A7C9A}"/>
              </a:ext>
            </a:extLst>
          </p:cNvPr>
          <p:cNvSpPr>
            <a:spLocks noGrp="1"/>
          </p:cNvSpPr>
          <p:nvPr>
            <p:ph type="dt" sz="half" idx="10"/>
          </p:nvPr>
        </p:nvSpPr>
        <p:spPr/>
        <p:txBody>
          <a:bodyPr/>
          <a:lstStyle/>
          <a:p>
            <a:fld id="{FA9D2B22-4759-4A1C-B017-D683EEFEFA70}" type="datetimeFigureOut">
              <a:rPr lang="en-GB" smtClean="0"/>
              <a:t>04/03/2021</a:t>
            </a:fld>
            <a:endParaRPr lang="en-GB"/>
          </a:p>
        </p:txBody>
      </p:sp>
      <p:sp>
        <p:nvSpPr>
          <p:cNvPr id="5" name="Footer Placeholder 4">
            <a:extLst>
              <a:ext uri="{FF2B5EF4-FFF2-40B4-BE49-F238E27FC236}">
                <a16:creationId xmlns:a16="http://schemas.microsoft.com/office/drawing/2014/main" id="{A5B1B39D-5FB6-4BAC-BA45-52FF8A01D7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110E82-E49C-43FF-89B7-F71A6A6D5CE0}"/>
              </a:ext>
            </a:extLst>
          </p:cNvPr>
          <p:cNvSpPr>
            <a:spLocks noGrp="1"/>
          </p:cNvSpPr>
          <p:nvPr>
            <p:ph type="sldNum" sz="quarter" idx="12"/>
          </p:nvPr>
        </p:nvSpPr>
        <p:spPr/>
        <p:txBody>
          <a:bodyPr/>
          <a:lstStyle/>
          <a:p>
            <a:fld id="{DF047131-4DE2-4214-B081-3EF5E7899A6D}" type="slidenum">
              <a:rPr lang="en-GB" smtClean="0"/>
              <a:t>‹#›</a:t>
            </a:fld>
            <a:endParaRPr lang="en-GB"/>
          </a:p>
        </p:txBody>
      </p:sp>
    </p:spTree>
    <p:extLst>
      <p:ext uri="{BB962C8B-B14F-4D97-AF65-F5344CB8AC3E}">
        <p14:creationId xmlns:p14="http://schemas.microsoft.com/office/powerpoint/2010/main" val="642486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BE058-5C5A-4688-BDE5-3A135EBDFA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6633E4-01BC-4EB5-A3F1-5CDE47550F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3703F74-8291-4224-AA7E-87170BCE0B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D94BC30-7351-4618-8E8A-E67B7B814802}"/>
              </a:ext>
            </a:extLst>
          </p:cNvPr>
          <p:cNvSpPr>
            <a:spLocks noGrp="1"/>
          </p:cNvSpPr>
          <p:nvPr>
            <p:ph type="dt" sz="half" idx="10"/>
          </p:nvPr>
        </p:nvSpPr>
        <p:spPr/>
        <p:txBody>
          <a:bodyPr/>
          <a:lstStyle/>
          <a:p>
            <a:fld id="{FA9D2B22-4759-4A1C-B017-D683EEFEFA70}" type="datetimeFigureOut">
              <a:rPr lang="en-GB" smtClean="0"/>
              <a:t>04/03/2021</a:t>
            </a:fld>
            <a:endParaRPr lang="en-GB"/>
          </a:p>
        </p:txBody>
      </p:sp>
      <p:sp>
        <p:nvSpPr>
          <p:cNvPr id="6" name="Footer Placeholder 5">
            <a:extLst>
              <a:ext uri="{FF2B5EF4-FFF2-40B4-BE49-F238E27FC236}">
                <a16:creationId xmlns:a16="http://schemas.microsoft.com/office/drawing/2014/main" id="{34DE5749-0E32-44BF-B22D-6705ED25DA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81863E-AAC3-4411-AB46-E752E2388D00}"/>
              </a:ext>
            </a:extLst>
          </p:cNvPr>
          <p:cNvSpPr>
            <a:spLocks noGrp="1"/>
          </p:cNvSpPr>
          <p:nvPr>
            <p:ph type="sldNum" sz="quarter" idx="12"/>
          </p:nvPr>
        </p:nvSpPr>
        <p:spPr/>
        <p:txBody>
          <a:bodyPr/>
          <a:lstStyle/>
          <a:p>
            <a:fld id="{DF047131-4DE2-4214-B081-3EF5E7899A6D}" type="slidenum">
              <a:rPr lang="en-GB" smtClean="0"/>
              <a:t>‹#›</a:t>
            </a:fld>
            <a:endParaRPr lang="en-GB"/>
          </a:p>
        </p:txBody>
      </p:sp>
    </p:spTree>
    <p:extLst>
      <p:ext uri="{BB962C8B-B14F-4D97-AF65-F5344CB8AC3E}">
        <p14:creationId xmlns:p14="http://schemas.microsoft.com/office/powerpoint/2010/main" val="208458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C4244-1A7A-4984-9A7D-8EDDF607D13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36317E9-7A27-4B44-824B-C66908F744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E2F7BB-969A-408D-9987-7D3AFB8B69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C313991-62F7-4DA8-B2A7-44B4CFF0EB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F0A310-6A1E-4E4E-8D99-C8F7B404C9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7CF7751-3A28-4BEF-889F-EDF32A5DAF24}"/>
              </a:ext>
            </a:extLst>
          </p:cNvPr>
          <p:cNvSpPr>
            <a:spLocks noGrp="1"/>
          </p:cNvSpPr>
          <p:nvPr>
            <p:ph type="dt" sz="half" idx="10"/>
          </p:nvPr>
        </p:nvSpPr>
        <p:spPr/>
        <p:txBody>
          <a:bodyPr/>
          <a:lstStyle/>
          <a:p>
            <a:fld id="{FA9D2B22-4759-4A1C-B017-D683EEFEFA70}" type="datetimeFigureOut">
              <a:rPr lang="en-GB" smtClean="0"/>
              <a:t>04/03/2021</a:t>
            </a:fld>
            <a:endParaRPr lang="en-GB"/>
          </a:p>
        </p:txBody>
      </p:sp>
      <p:sp>
        <p:nvSpPr>
          <p:cNvPr id="8" name="Footer Placeholder 7">
            <a:extLst>
              <a:ext uri="{FF2B5EF4-FFF2-40B4-BE49-F238E27FC236}">
                <a16:creationId xmlns:a16="http://schemas.microsoft.com/office/drawing/2014/main" id="{5967B2FD-9B9C-4952-9F9B-7EFEA2E3FCB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1AFC2C8-20E7-44F1-89B7-C7DFF940AD99}"/>
              </a:ext>
            </a:extLst>
          </p:cNvPr>
          <p:cNvSpPr>
            <a:spLocks noGrp="1"/>
          </p:cNvSpPr>
          <p:nvPr>
            <p:ph type="sldNum" sz="quarter" idx="12"/>
          </p:nvPr>
        </p:nvSpPr>
        <p:spPr/>
        <p:txBody>
          <a:bodyPr/>
          <a:lstStyle/>
          <a:p>
            <a:fld id="{DF047131-4DE2-4214-B081-3EF5E7899A6D}" type="slidenum">
              <a:rPr lang="en-GB" smtClean="0"/>
              <a:t>‹#›</a:t>
            </a:fld>
            <a:endParaRPr lang="en-GB"/>
          </a:p>
        </p:txBody>
      </p:sp>
    </p:spTree>
    <p:extLst>
      <p:ext uri="{BB962C8B-B14F-4D97-AF65-F5344CB8AC3E}">
        <p14:creationId xmlns:p14="http://schemas.microsoft.com/office/powerpoint/2010/main" val="1718730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3A9B0-8233-4AE9-A1E1-8005D659063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364DBCA-97A9-4881-B65C-74ED9D7B9E53}"/>
              </a:ext>
            </a:extLst>
          </p:cNvPr>
          <p:cNvSpPr>
            <a:spLocks noGrp="1"/>
          </p:cNvSpPr>
          <p:nvPr>
            <p:ph type="dt" sz="half" idx="10"/>
          </p:nvPr>
        </p:nvSpPr>
        <p:spPr/>
        <p:txBody>
          <a:bodyPr/>
          <a:lstStyle/>
          <a:p>
            <a:fld id="{FA9D2B22-4759-4A1C-B017-D683EEFEFA70}" type="datetimeFigureOut">
              <a:rPr lang="en-GB" smtClean="0"/>
              <a:t>04/03/2021</a:t>
            </a:fld>
            <a:endParaRPr lang="en-GB"/>
          </a:p>
        </p:txBody>
      </p:sp>
      <p:sp>
        <p:nvSpPr>
          <p:cNvPr id="4" name="Footer Placeholder 3">
            <a:extLst>
              <a:ext uri="{FF2B5EF4-FFF2-40B4-BE49-F238E27FC236}">
                <a16:creationId xmlns:a16="http://schemas.microsoft.com/office/drawing/2014/main" id="{C44314EB-2320-4818-BCB7-AE45AE6568B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C40C5FF-1928-49CB-8206-9A5FB0204495}"/>
              </a:ext>
            </a:extLst>
          </p:cNvPr>
          <p:cNvSpPr>
            <a:spLocks noGrp="1"/>
          </p:cNvSpPr>
          <p:nvPr>
            <p:ph type="sldNum" sz="quarter" idx="12"/>
          </p:nvPr>
        </p:nvSpPr>
        <p:spPr/>
        <p:txBody>
          <a:bodyPr/>
          <a:lstStyle/>
          <a:p>
            <a:fld id="{DF047131-4DE2-4214-B081-3EF5E7899A6D}" type="slidenum">
              <a:rPr lang="en-GB" smtClean="0"/>
              <a:t>‹#›</a:t>
            </a:fld>
            <a:endParaRPr lang="en-GB"/>
          </a:p>
        </p:txBody>
      </p:sp>
    </p:spTree>
    <p:extLst>
      <p:ext uri="{BB962C8B-B14F-4D97-AF65-F5344CB8AC3E}">
        <p14:creationId xmlns:p14="http://schemas.microsoft.com/office/powerpoint/2010/main" val="147014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80253B-1253-4A26-846F-0B9635DA0246}"/>
              </a:ext>
            </a:extLst>
          </p:cNvPr>
          <p:cNvSpPr>
            <a:spLocks noGrp="1"/>
          </p:cNvSpPr>
          <p:nvPr>
            <p:ph type="dt" sz="half" idx="10"/>
          </p:nvPr>
        </p:nvSpPr>
        <p:spPr/>
        <p:txBody>
          <a:bodyPr/>
          <a:lstStyle/>
          <a:p>
            <a:fld id="{FA9D2B22-4759-4A1C-B017-D683EEFEFA70}" type="datetimeFigureOut">
              <a:rPr lang="en-GB" smtClean="0"/>
              <a:t>04/03/2021</a:t>
            </a:fld>
            <a:endParaRPr lang="en-GB"/>
          </a:p>
        </p:txBody>
      </p:sp>
      <p:sp>
        <p:nvSpPr>
          <p:cNvPr id="3" name="Footer Placeholder 2">
            <a:extLst>
              <a:ext uri="{FF2B5EF4-FFF2-40B4-BE49-F238E27FC236}">
                <a16:creationId xmlns:a16="http://schemas.microsoft.com/office/drawing/2014/main" id="{A5837C9D-C0EF-47D7-BD4B-FE3AD86F657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DCA0C26-0850-4EDB-9D85-E56818C363F0}"/>
              </a:ext>
            </a:extLst>
          </p:cNvPr>
          <p:cNvSpPr>
            <a:spLocks noGrp="1"/>
          </p:cNvSpPr>
          <p:nvPr>
            <p:ph type="sldNum" sz="quarter" idx="12"/>
          </p:nvPr>
        </p:nvSpPr>
        <p:spPr/>
        <p:txBody>
          <a:bodyPr/>
          <a:lstStyle/>
          <a:p>
            <a:fld id="{DF047131-4DE2-4214-B081-3EF5E7899A6D}" type="slidenum">
              <a:rPr lang="en-GB" smtClean="0"/>
              <a:t>‹#›</a:t>
            </a:fld>
            <a:endParaRPr lang="en-GB"/>
          </a:p>
        </p:txBody>
      </p:sp>
    </p:spTree>
    <p:extLst>
      <p:ext uri="{BB962C8B-B14F-4D97-AF65-F5344CB8AC3E}">
        <p14:creationId xmlns:p14="http://schemas.microsoft.com/office/powerpoint/2010/main" val="2185573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960A5-B01B-4E92-AC24-0D8F6BB3D5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2F02A8-CC0C-4EA0-991B-407AD216A0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64CDFA2-1403-40F4-868F-085EABA32C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2CA5F8-D075-4DE2-B79F-310A6116B676}"/>
              </a:ext>
            </a:extLst>
          </p:cNvPr>
          <p:cNvSpPr>
            <a:spLocks noGrp="1"/>
          </p:cNvSpPr>
          <p:nvPr>
            <p:ph type="dt" sz="half" idx="10"/>
          </p:nvPr>
        </p:nvSpPr>
        <p:spPr/>
        <p:txBody>
          <a:bodyPr/>
          <a:lstStyle/>
          <a:p>
            <a:fld id="{FA9D2B22-4759-4A1C-B017-D683EEFEFA70}" type="datetimeFigureOut">
              <a:rPr lang="en-GB" smtClean="0"/>
              <a:t>04/03/2021</a:t>
            </a:fld>
            <a:endParaRPr lang="en-GB"/>
          </a:p>
        </p:txBody>
      </p:sp>
      <p:sp>
        <p:nvSpPr>
          <p:cNvPr id="6" name="Footer Placeholder 5">
            <a:extLst>
              <a:ext uri="{FF2B5EF4-FFF2-40B4-BE49-F238E27FC236}">
                <a16:creationId xmlns:a16="http://schemas.microsoft.com/office/drawing/2014/main" id="{6ED0EDB3-105B-40E0-9757-EB37BCBB1D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87C26F-8540-414A-8EDA-637E1683BA62}"/>
              </a:ext>
            </a:extLst>
          </p:cNvPr>
          <p:cNvSpPr>
            <a:spLocks noGrp="1"/>
          </p:cNvSpPr>
          <p:nvPr>
            <p:ph type="sldNum" sz="quarter" idx="12"/>
          </p:nvPr>
        </p:nvSpPr>
        <p:spPr/>
        <p:txBody>
          <a:bodyPr/>
          <a:lstStyle/>
          <a:p>
            <a:fld id="{DF047131-4DE2-4214-B081-3EF5E7899A6D}" type="slidenum">
              <a:rPr lang="en-GB" smtClean="0"/>
              <a:t>‹#›</a:t>
            </a:fld>
            <a:endParaRPr lang="en-GB"/>
          </a:p>
        </p:txBody>
      </p:sp>
    </p:spTree>
    <p:extLst>
      <p:ext uri="{BB962C8B-B14F-4D97-AF65-F5344CB8AC3E}">
        <p14:creationId xmlns:p14="http://schemas.microsoft.com/office/powerpoint/2010/main" val="3063808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DCB1-9F74-42AB-956A-21957AE0A7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B02617D-25FC-4269-92F7-852F80896E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C7A451E-6D73-43AD-AADB-6F87B1AE40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689B8E-EB13-4D5E-A941-0F2EADBB070A}"/>
              </a:ext>
            </a:extLst>
          </p:cNvPr>
          <p:cNvSpPr>
            <a:spLocks noGrp="1"/>
          </p:cNvSpPr>
          <p:nvPr>
            <p:ph type="dt" sz="half" idx="10"/>
          </p:nvPr>
        </p:nvSpPr>
        <p:spPr/>
        <p:txBody>
          <a:bodyPr/>
          <a:lstStyle/>
          <a:p>
            <a:fld id="{FA9D2B22-4759-4A1C-B017-D683EEFEFA70}" type="datetimeFigureOut">
              <a:rPr lang="en-GB" smtClean="0"/>
              <a:t>04/03/2021</a:t>
            </a:fld>
            <a:endParaRPr lang="en-GB"/>
          </a:p>
        </p:txBody>
      </p:sp>
      <p:sp>
        <p:nvSpPr>
          <p:cNvPr id="6" name="Footer Placeholder 5">
            <a:extLst>
              <a:ext uri="{FF2B5EF4-FFF2-40B4-BE49-F238E27FC236}">
                <a16:creationId xmlns:a16="http://schemas.microsoft.com/office/drawing/2014/main" id="{965747A2-6509-4433-83D4-C5F6778A07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617D12-F853-4692-A4C2-4B0973856F14}"/>
              </a:ext>
            </a:extLst>
          </p:cNvPr>
          <p:cNvSpPr>
            <a:spLocks noGrp="1"/>
          </p:cNvSpPr>
          <p:nvPr>
            <p:ph type="sldNum" sz="quarter" idx="12"/>
          </p:nvPr>
        </p:nvSpPr>
        <p:spPr/>
        <p:txBody>
          <a:bodyPr/>
          <a:lstStyle/>
          <a:p>
            <a:fld id="{DF047131-4DE2-4214-B081-3EF5E7899A6D}" type="slidenum">
              <a:rPr lang="en-GB" smtClean="0"/>
              <a:t>‹#›</a:t>
            </a:fld>
            <a:endParaRPr lang="en-GB"/>
          </a:p>
        </p:txBody>
      </p:sp>
    </p:spTree>
    <p:extLst>
      <p:ext uri="{BB962C8B-B14F-4D97-AF65-F5344CB8AC3E}">
        <p14:creationId xmlns:p14="http://schemas.microsoft.com/office/powerpoint/2010/main" val="217857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9874D-09CF-48D8-812F-CCB67E1F6A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4B1163-FCA9-4541-90CF-21F22BF91D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C6D4CF-2A12-44B8-94D9-D9A004C9BC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9D2B22-4759-4A1C-B017-D683EEFEFA70}" type="datetimeFigureOut">
              <a:rPr lang="en-GB" smtClean="0"/>
              <a:t>04/03/2021</a:t>
            </a:fld>
            <a:endParaRPr lang="en-GB"/>
          </a:p>
        </p:txBody>
      </p:sp>
      <p:sp>
        <p:nvSpPr>
          <p:cNvPr id="5" name="Footer Placeholder 4">
            <a:extLst>
              <a:ext uri="{FF2B5EF4-FFF2-40B4-BE49-F238E27FC236}">
                <a16:creationId xmlns:a16="http://schemas.microsoft.com/office/drawing/2014/main" id="{E4F4E5CD-3D87-46C9-B375-145B0DAAA5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3F6B18D-2FE8-4350-B855-57D257CCD8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047131-4DE2-4214-B081-3EF5E7899A6D}" type="slidenum">
              <a:rPr lang="en-GB" smtClean="0"/>
              <a:t>‹#›</a:t>
            </a:fld>
            <a:endParaRPr lang="en-GB"/>
          </a:p>
        </p:txBody>
      </p:sp>
    </p:spTree>
    <p:extLst>
      <p:ext uri="{BB962C8B-B14F-4D97-AF65-F5344CB8AC3E}">
        <p14:creationId xmlns:p14="http://schemas.microsoft.com/office/powerpoint/2010/main" val="1891459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digitallearn.org/courses/basic-search/lessons/what-is-a-search-engine" TargetMode="External"/><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hyperlink" Target="https://www.digitallearn.org/courses/basic-search/lessons/what-is-a-search-engine"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https://dictionary.cambridge.org/dictionary/learner-english/"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dictionary.cambridge.org/dictionary/learner-english/search_1" TargetMode="External"/><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hyperlink" Target="https://dictionary.cambridge.org/dictionary/learner-english/"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youtu.be/VBKa9Ay8ebs"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A0794-3EAC-4A75-B769-227581928ECD}"/>
              </a:ext>
            </a:extLst>
          </p:cNvPr>
          <p:cNvSpPr>
            <a:spLocks noGrp="1"/>
          </p:cNvSpPr>
          <p:nvPr>
            <p:ph type="ctrTitle"/>
          </p:nvPr>
        </p:nvSpPr>
        <p:spPr/>
        <p:txBody>
          <a:bodyPr/>
          <a:lstStyle/>
          <a:p>
            <a:r>
              <a:rPr lang="en-GB" dirty="0"/>
              <a:t>Essential Digital Skills for ESOL </a:t>
            </a:r>
          </a:p>
        </p:txBody>
      </p:sp>
      <p:sp>
        <p:nvSpPr>
          <p:cNvPr id="3" name="Subtitle 2">
            <a:extLst>
              <a:ext uri="{FF2B5EF4-FFF2-40B4-BE49-F238E27FC236}">
                <a16:creationId xmlns:a16="http://schemas.microsoft.com/office/drawing/2014/main" id="{EF62ECF7-ACD4-4BB7-8A4D-C2100C462465}"/>
              </a:ext>
            </a:extLst>
          </p:cNvPr>
          <p:cNvSpPr>
            <a:spLocks noGrp="1"/>
          </p:cNvSpPr>
          <p:nvPr>
            <p:ph type="subTitle" idx="1"/>
          </p:nvPr>
        </p:nvSpPr>
        <p:spPr/>
        <p:txBody>
          <a:bodyPr>
            <a:normAutofit/>
          </a:bodyPr>
          <a:lstStyle/>
          <a:p>
            <a:r>
              <a:rPr lang="en-GB" sz="3600" dirty="0"/>
              <a:t>ESOL Entry 2 &amp; Entry 3</a:t>
            </a:r>
          </a:p>
          <a:p>
            <a:r>
              <a:rPr lang="en-GB" sz="3600" dirty="0"/>
              <a:t>Online search</a:t>
            </a:r>
          </a:p>
        </p:txBody>
      </p:sp>
    </p:spTree>
    <p:extLst>
      <p:ext uri="{BB962C8B-B14F-4D97-AF65-F5344CB8AC3E}">
        <p14:creationId xmlns:p14="http://schemas.microsoft.com/office/powerpoint/2010/main" val="1798102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1105AC-BA0C-442F-8382-6D440B702BFA}"/>
              </a:ext>
            </a:extLst>
          </p:cNvPr>
          <p:cNvSpPr txBox="1"/>
          <p:nvPr/>
        </p:nvSpPr>
        <p:spPr>
          <a:xfrm>
            <a:off x="435006" y="514905"/>
            <a:ext cx="11265763" cy="3970318"/>
          </a:xfrm>
          <a:prstGeom prst="rect">
            <a:avLst/>
          </a:prstGeom>
          <a:noFill/>
        </p:spPr>
        <p:txBody>
          <a:bodyPr wrap="square" rtlCol="0">
            <a:spAutoFit/>
          </a:bodyPr>
          <a:lstStyle/>
          <a:p>
            <a:r>
              <a:rPr lang="en-GB" sz="3600" b="1" dirty="0"/>
              <a:t>website</a:t>
            </a:r>
            <a:r>
              <a:rPr lang="en-GB" sz="3600" dirty="0"/>
              <a:t> – (noun) a page on the internet where you can find 		  information about something</a:t>
            </a:r>
          </a:p>
          <a:p>
            <a:endParaRPr lang="en-GB" sz="3600" dirty="0"/>
          </a:p>
          <a:p>
            <a:endParaRPr lang="en-GB" sz="3600" dirty="0"/>
          </a:p>
          <a:p>
            <a:r>
              <a:rPr lang="en-GB" sz="3600" dirty="0"/>
              <a:t>Do you visit any websites? Which ones?</a:t>
            </a:r>
          </a:p>
          <a:p>
            <a:endParaRPr lang="en-GB" sz="3600" dirty="0"/>
          </a:p>
          <a:p>
            <a:endParaRPr lang="en-GB" sz="3600" dirty="0"/>
          </a:p>
        </p:txBody>
      </p:sp>
      <p:pic>
        <p:nvPicPr>
          <p:cNvPr id="7170" name="Picture 2" descr="Website Svg Png Icon Free Download (#246830) - OnlineWebFonts.COM">
            <a:extLst>
              <a:ext uri="{FF2B5EF4-FFF2-40B4-BE49-F238E27FC236}">
                <a16:creationId xmlns:a16="http://schemas.microsoft.com/office/drawing/2014/main" id="{F7940544-182E-4C7F-8A19-B051A8453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8803" y="1727771"/>
            <a:ext cx="1814004" cy="1814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008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3664F2-27B0-4495-B524-3E7CA3818866}"/>
              </a:ext>
            </a:extLst>
          </p:cNvPr>
          <p:cNvSpPr txBox="1"/>
          <p:nvPr/>
        </p:nvSpPr>
        <p:spPr>
          <a:xfrm>
            <a:off x="470517" y="133164"/>
            <a:ext cx="8211844" cy="646331"/>
          </a:xfrm>
          <a:prstGeom prst="rect">
            <a:avLst/>
          </a:prstGeom>
          <a:noFill/>
        </p:spPr>
        <p:txBody>
          <a:bodyPr wrap="square" rtlCol="0">
            <a:spAutoFit/>
          </a:bodyPr>
          <a:lstStyle/>
          <a:p>
            <a:r>
              <a:rPr lang="en-GB" sz="3600" b="1" dirty="0"/>
              <a:t>Do you know what these icons mean?</a:t>
            </a:r>
          </a:p>
        </p:txBody>
      </p:sp>
      <p:sp>
        <p:nvSpPr>
          <p:cNvPr id="3" name="TextBox 2">
            <a:extLst>
              <a:ext uri="{FF2B5EF4-FFF2-40B4-BE49-F238E27FC236}">
                <a16:creationId xmlns:a16="http://schemas.microsoft.com/office/drawing/2014/main" id="{C86681FB-A58A-4573-8B6C-5FA6997A34A0}"/>
              </a:ext>
            </a:extLst>
          </p:cNvPr>
          <p:cNvSpPr txBox="1"/>
          <p:nvPr/>
        </p:nvSpPr>
        <p:spPr>
          <a:xfrm>
            <a:off x="470517" y="1242874"/>
            <a:ext cx="4199137" cy="3970318"/>
          </a:xfrm>
          <a:prstGeom prst="rect">
            <a:avLst/>
          </a:prstGeom>
          <a:noFill/>
        </p:spPr>
        <p:txBody>
          <a:bodyPr wrap="square" rtlCol="0">
            <a:spAutoFit/>
          </a:bodyPr>
          <a:lstStyle/>
          <a:p>
            <a:r>
              <a:rPr lang="en-GB" sz="2800" dirty="0"/>
              <a:t>1</a:t>
            </a:r>
          </a:p>
          <a:p>
            <a:endParaRPr lang="en-GB" sz="2800" dirty="0"/>
          </a:p>
          <a:p>
            <a:endParaRPr lang="en-GB" sz="2800" dirty="0"/>
          </a:p>
          <a:p>
            <a:endParaRPr lang="en-GB" sz="2800" dirty="0"/>
          </a:p>
          <a:p>
            <a:r>
              <a:rPr lang="en-GB" sz="2800" dirty="0"/>
              <a:t>2</a:t>
            </a:r>
          </a:p>
          <a:p>
            <a:endParaRPr lang="en-GB" sz="2800" dirty="0"/>
          </a:p>
          <a:p>
            <a:endParaRPr lang="en-GB" sz="2800" dirty="0"/>
          </a:p>
          <a:p>
            <a:endParaRPr lang="en-GB" sz="2800" dirty="0"/>
          </a:p>
          <a:p>
            <a:r>
              <a:rPr lang="en-GB" sz="2800" dirty="0"/>
              <a:t>3</a:t>
            </a:r>
          </a:p>
        </p:txBody>
      </p:sp>
      <p:sp>
        <p:nvSpPr>
          <p:cNvPr id="4" name="TextBox 3">
            <a:extLst>
              <a:ext uri="{FF2B5EF4-FFF2-40B4-BE49-F238E27FC236}">
                <a16:creationId xmlns:a16="http://schemas.microsoft.com/office/drawing/2014/main" id="{AEF2B366-E8FA-4A91-94BC-4DEA5A34D038}"/>
              </a:ext>
            </a:extLst>
          </p:cNvPr>
          <p:cNvSpPr txBox="1"/>
          <p:nvPr/>
        </p:nvSpPr>
        <p:spPr>
          <a:xfrm>
            <a:off x="6303993" y="1180731"/>
            <a:ext cx="3045042" cy="3970318"/>
          </a:xfrm>
          <a:prstGeom prst="rect">
            <a:avLst/>
          </a:prstGeom>
          <a:noFill/>
        </p:spPr>
        <p:txBody>
          <a:bodyPr wrap="square" rtlCol="0">
            <a:spAutoFit/>
          </a:bodyPr>
          <a:lstStyle/>
          <a:p>
            <a:r>
              <a:rPr lang="en-GB" sz="2800" dirty="0"/>
              <a:t>4</a:t>
            </a:r>
          </a:p>
          <a:p>
            <a:endParaRPr lang="en-GB" sz="2800" dirty="0"/>
          </a:p>
          <a:p>
            <a:endParaRPr lang="en-GB" sz="2800" dirty="0"/>
          </a:p>
          <a:p>
            <a:endParaRPr lang="en-GB" sz="2800" dirty="0"/>
          </a:p>
          <a:p>
            <a:r>
              <a:rPr lang="en-GB" sz="2800" dirty="0"/>
              <a:t>5</a:t>
            </a:r>
          </a:p>
          <a:p>
            <a:endParaRPr lang="en-GB" sz="2800" dirty="0"/>
          </a:p>
          <a:p>
            <a:endParaRPr lang="en-GB" sz="2800" dirty="0"/>
          </a:p>
          <a:p>
            <a:endParaRPr lang="en-GB" sz="2800" dirty="0"/>
          </a:p>
          <a:p>
            <a:r>
              <a:rPr lang="en-GB" sz="2800" dirty="0"/>
              <a:t>6</a:t>
            </a:r>
          </a:p>
        </p:txBody>
      </p:sp>
      <p:pic>
        <p:nvPicPr>
          <p:cNvPr id="1032" name="Picture 8" descr="Image result for google symbol">
            <a:extLst>
              <a:ext uri="{FF2B5EF4-FFF2-40B4-BE49-F238E27FC236}">
                <a16:creationId xmlns:a16="http://schemas.microsoft.com/office/drawing/2014/main" id="{C03323F7-FB71-422C-806D-92A2F010CC73}"/>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11833" r="14143"/>
          <a:stretch/>
        </p:blipFill>
        <p:spPr bwMode="auto">
          <a:xfrm>
            <a:off x="1080061" y="1180731"/>
            <a:ext cx="1603596" cy="159132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search symbol">
            <a:extLst>
              <a:ext uri="{FF2B5EF4-FFF2-40B4-BE49-F238E27FC236}">
                <a16:creationId xmlns:a16="http://schemas.microsoft.com/office/drawing/2014/main" id="{915B3FEF-5963-4F27-8F52-44CA9D7E9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409" y="4670265"/>
            <a:ext cx="1769621" cy="207738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close symbol">
            <a:extLst>
              <a:ext uri="{FF2B5EF4-FFF2-40B4-BE49-F238E27FC236}">
                <a16:creationId xmlns:a16="http://schemas.microsoft.com/office/drawing/2014/main" id="{9D170E6A-17E7-4C4C-ACA4-1C8C30A147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83" t="3837" r="4572" b="4520"/>
          <a:stretch/>
        </p:blipFill>
        <p:spPr bwMode="auto">
          <a:xfrm>
            <a:off x="6713802" y="4874454"/>
            <a:ext cx="1667215" cy="166900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internet symbol">
            <a:extLst>
              <a:ext uri="{FF2B5EF4-FFF2-40B4-BE49-F238E27FC236}">
                <a16:creationId xmlns:a16="http://schemas.microsoft.com/office/drawing/2014/main" id="{FD740FE6-EAB3-4043-B625-35CDAF5986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492"/>
          <a:stretch/>
        </p:blipFill>
        <p:spPr bwMode="auto">
          <a:xfrm>
            <a:off x="6737032" y="995067"/>
            <a:ext cx="1552958" cy="166077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facebook symbol">
            <a:extLst>
              <a:ext uri="{FF2B5EF4-FFF2-40B4-BE49-F238E27FC236}">
                <a16:creationId xmlns:a16="http://schemas.microsoft.com/office/drawing/2014/main" id="{DAFFBD82-6A24-4E94-9067-F570EFC278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061" y="2919189"/>
            <a:ext cx="1640539" cy="159132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wifi symbol">
            <a:extLst>
              <a:ext uri="{FF2B5EF4-FFF2-40B4-BE49-F238E27FC236}">
                <a16:creationId xmlns:a16="http://schemas.microsoft.com/office/drawing/2014/main" id="{A2AEDDF9-6BDB-4D73-BF1C-56331C3E125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058" t="17961" r="6505" b="19459"/>
          <a:stretch/>
        </p:blipFill>
        <p:spPr bwMode="auto">
          <a:xfrm>
            <a:off x="6653412" y="2995067"/>
            <a:ext cx="1893959" cy="1529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521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3664F2-27B0-4495-B524-3E7CA3818866}"/>
              </a:ext>
            </a:extLst>
          </p:cNvPr>
          <p:cNvSpPr txBox="1"/>
          <p:nvPr/>
        </p:nvSpPr>
        <p:spPr>
          <a:xfrm>
            <a:off x="470517" y="133164"/>
            <a:ext cx="8211844" cy="646331"/>
          </a:xfrm>
          <a:prstGeom prst="rect">
            <a:avLst/>
          </a:prstGeom>
          <a:noFill/>
        </p:spPr>
        <p:txBody>
          <a:bodyPr wrap="square" rtlCol="0">
            <a:spAutoFit/>
          </a:bodyPr>
          <a:lstStyle/>
          <a:p>
            <a:r>
              <a:rPr lang="en-GB" sz="3600" b="1" dirty="0"/>
              <a:t>Answers</a:t>
            </a:r>
          </a:p>
        </p:txBody>
      </p:sp>
      <p:sp>
        <p:nvSpPr>
          <p:cNvPr id="3" name="TextBox 2">
            <a:extLst>
              <a:ext uri="{FF2B5EF4-FFF2-40B4-BE49-F238E27FC236}">
                <a16:creationId xmlns:a16="http://schemas.microsoft.com/office/drawing/2014/main" id="{C86681FB-A58A-4573-8B6C-5FA6997A34A0}"/>
              </a:ext>
            </a:extLst>
          </p:cNvPr>
          <p:cNvSpPr txBox="1"/>
          <p:nvPr/>
        </p:nvSpPr>
        <p:spPr>
          <a:xfrm>
            <a:off x="470517" y="1242874"/>
            <a:ext cx="4199137" cy="3970318"/>
          </a:xfrm>
          <a:prstGeom prst="rect">
            <a:avLst/>
          </a:prstGeom>
          <a:noFill/>
        </p:spPr>
        <p:txBody>
          <a:bodyPr wrap="square" rtlCol="0">
            <a:spAutoFit/>
          </a:bodyPr>
          <a:lstStyle/>
          <a:p>
            <a:r>
              <a:rPr lang="en-GB" sz="2800" dirty="0"/>
              <a:t>1</a:t>
            </a:r>
          </a:p>
          <a:p>
            <a:endParaRPr lang="en-GB" sz="2800" dirty="0"/>
          </a:p>
          <a:p>
            <a:endParaRPr lang="en-GB" sz="2800" dirty="0"/>
          </a:p>
          <a:p>
            <a:endParaRPr lang="en-GB" sz="2800" dirty="0"/>
          </a:p>
          <a:p>
            <a:r>
              <a:rPr lang="en-GB" sz="2800" dirty="0"/>
              <a:t>2</a:t>
            </a:r>
          </a:p>
          <a:p>
            <a:endParaRPr lang="en-GB" sz="2800" dirty="0"/>
          </a:p>
          <a:p>
            <a:endParaRPr lang="en-GB" sz="2800" dirty="0"/>
          </a:p>
          <a:p>
            <a:endParaRPr lang="en-GB" sz="2800" dirty="0"/>
          </a:p>
          <a:p>
            <a:r>
              <a:rPr lang="en-GB" sz="2800" dirty="0"/>
              <a:t>3</a:t>
            </a:r>
          </a:p>
        </p:txBody>
      </p:sp>
      <p:sp>
        <p:nvSpPr>
          <p:cNvPr id="4" name="TextBox 3">
            <a:extLst>
              <a:ext uri="{FF2B5EF4-FFF2-40B4-BE49-F238E27FC236}">
                <a16:creationId xmlns:a16="http://schemas.microsoft.com/office/drawing/2014/main" id="{AEF2B366-E8FA-4A91-94BC-4DEA5A34D038}"/>
              </a:ext>
            </a:extLst>
          </p:cNvPr>
          <p:cNvSpPr txBox="1"/>
          <p:nvPr/>
        </p:nvSpPr>
        <p:spPr>
          <a:xfrm>
            <a:off x="6303993" y="1180731"/>
            <a:ext cx="3045042" cy="3970318"/>
          </a:xfrm>
          <a:prstGeom prst="rect">
            <a:avLst/>
          </a:prstGeom>
          <a:noFill/>
        </p:spPr>
        <p:txBody>
          <a:bodyPr wrap="square" rtlCol="0">
            <a:spAutoFit/>
          </a:bodyPr>
          <a:lstStyle/>
          <a:p>
            <a:r>
              <a:rPr lang="en-GB" sz="2800" dirty="0"/>
              <a:t>4</a:t>
            </a:r>
          </a:p>
          <a:p>
            <a:endParaRPr lang="en-GB" sz="2800" dirty="0"/>
          </a:p>
          <a:p>
            <a:endParaRPr lang="en-GB" sz="2800" dirty="0"/>
          </a:p>
          <a:p>
            <a:endParaRPr lang="en-GB" sz="2800" dirty="0"/>
          </a:p>
          <a:p>
            <a:r>
              <a:rPr lang="en-GB" sz="2800" dirty="0"/>
              <a:t>5</a:t>
            </a:r>
          </a:p>
          <a:p>
            <a:endParaRPr lang="en-GB" sz="2800" dirty="0"/>
          </a:p>
          <a:p>
            <a:endParaRPr lang="en-GB" sz="2800" dirty="0"/>
          </a:p>
          <a:p>
            <a:endParaRPr lang="en-GB" sz="2800" dirty="0"/>
          </a:p>
          <a:p>
            <a:r>
              <a:rPr lang="en-GB" sz="2800" dirty="0"/>
              <a:t>6</a:t>
            </a:r>
          </a:p>
        </p:txBody>
      </p:sp>
      <p:pic>
        <p:nvPicPr>
          <p:cNvPr id="1032" name="Picture 8" descr="Image result for google symbol">
            <a:extLst>
              <a:ext uri="{FF2B5EF4-FFF2-40B4-BE49-F238E27FC236}">
                <a16:creationId xmlns:a16="http://schemas.microsoft.com/office/drawing/2014/main" id="{C03323F7-FB71-422C-806D-92A2F010CC73}"/>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11833" r="14143"/>
          <a:stretch/>
        </p:blipFill>
        <p:spPr bwMode="auto">
          <a:xfrm>
            <a:off x="1080061" y="1180731"/>
            <a:ext cx="1603596" cy="159132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search symbol">
            <a:extLst>
              <a:ext uri="{FF2B5EF4-FFF2-40B4-BE49-F238E27FC236}">
                <a16:creationId xmlns:a16="http://schemas.microsoft.com/office/drawing/2014/main" id="{915B3FEF-5963-4F27-8F52-44CA9D7E9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409" y="4670265"/>
            <a:ext cx="1769621" cy="207738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close symbol">
            <a:extLst>
              <a:ext uri="{FF2B5EF4-FFF2-40B4-BE49-F238E27FC236}">
                <a16:creationId xmlns:a16="http://schemas.microsoft.com/office/drawing/2014/main" id="{9D170E6A-17E7-4C4C-ACA4-1C8C30A147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83" t="3837" r="4572" b="4520"/>
          <a:stretch/>
        </p:blipFill>
        <p:spPr bwMode="auto">
          <a:xfrm>
            <a:off x="6713802" y="4874454"/>
            <a:ext cx="1667215" cy="166900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internet symbol">
            <a:extLst>
              <a:ext uri="{FF2B5EF4-FFF2-40B4-BE49-F238E27FC236}">
                <a16:creationId xmlns:a16="http://schemas.microsoft.com/office/drawing/2014/main" id="{FD740FE6-EAB3-4043-B625-35CDAF5986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492"/>
          <a:stretch/>
        </p:blipFill>
        <p:spPr bwMode="auto">
          <a:xfrm>
            <a:off x="6737032" y="995067"/>
            <a:ext cx="1552958" cy="166077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facebook symbol">
            <a:extLst>
              <a:ext uri="{FF2B5EF4-FFF2-40B4-BE49-F238E27FC236}">
                <a16:creationId xmlns:a16="http://schemas.microsoft.com/office/drawing/2014/main" id="{DAFFBD82-6A24-4E94-9067-F570EFC278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061" y="2919189"/>
            <a:ext cx="1640539" cy="159132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wifi symbol">
            <a:extLst>
              <a:ext uri="{FF2B5EF4-FFF2-40B4-BE49-F238E27FC236}">
                <a16:creationId xmlns:a16="http://schemas.microsoft.com/office/drawing/2014/main" id="{A2AEDDF9-6BDB-4D73-BF1C-56331C3E125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058" t="17961" r="6505" b="19459"/>
          <a:stretch/>
        </p:blipFill>
        <p:spPr bwMode="auto">
          <a:xfrm>
            <a:off x="6653412" y="2995067"/>
            <a:ext cx="1893959" cy="15297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6A0B4AE-3342-4EE1-83F6-047BD465CE2F}"/>
              </a:ext>
            </a:extLst>
          </p:cNvPr>
          <p:cNvSpPr txBox="1"/>
          <p:nvPr/>
        </p:nvSpPr>
        <p:spPr>
          <a:xfrm>
            <a:off x="2955481" y="1570176"/>
            <a:ext cx="1828800" cy="646331"/>
          </a:xfrm>
          <a:prstGeom prst="rect">
            <a:avLst/>
          </a:prstGeom>
          <a:noFill/>
        </p:spPr>
        <p:txBody>
          <a:bodyPr wrap="square" rtlCol="0">
            <a:spAutoFit/>
          </a:bodyPr>
          <a:lstStyle/>
          <a:p>
            <a:r>
              <a:rPr lang="en-GB" sz="3600" dirty="0"/>
              <a:t>Google</a:t>
            </a:r>
          </a:p>
        </p:txBody>
      </p:sp>
      <p:sp>
        <p:nvSpPr>
          <p:cNvPr id="6" name="TextBox 5">
            <a:extLst>
              <a:ext uri="{FF2B5EF4-FFF2-40B4-BE49-F238E27FC236}">
                <a16:creationId xmlns:a16="http://schemas.microsoft.com/office/drawing/2014/main" id="{108F8110-8569-4A8E-AC9C-4699515465D3}"/>
              </a:ext>
            </a:extLst>
          </p:cNvPr>
          <p:cNvSpPr txBox="1"/>
          <p:nvPr/>
        </p:nvSpPr>
        <p:spPr>
          <a:xfrm>
            <a:off x="2976827" y="3391684"/>
            <a:ext cx="2024109" cy="646331"/>
          </a:xfrm>
          <a:prstGeom prst="rect">
            <a:avLst/>
          </a:prstGeom>
          <a:noFill/>
        </p:spPr>
        <p:txBody>
          <a:bodyPr wrap="square" rtlCol="0">
            <a:spAutoFit/>
          </a:bodyPr>
          <a:lstStyle/>
          <a:p>
            <a:r>
              <a:rPr lang="en-GB" sz="3600" dirty="0"/>
              <a:t>Facebook</a:t>
            </a:r>
          </a:p>
        </p:txBody>
      </p:sp>
      <p:sp>
        <p:nvSpPr>
          <p:cNvPr id="7" name="TextBox 6">
            <a:extLst>
              <a:ext uri="{FF2B5EF4-FFF2-40B4-BE49-F238E27FC236}">
                <a16:creationId xmlns:a16="http://schemas.microsoft.com/office/drawing/2014/main" id="{E57A5838-A49A-4914-88E1-823EA51B80CD}"/>
              </a:ext>
            </a:extLst>
          </p:cNvPr>
          <p:cNvSpPr txBox="1"/>
          <p:nvPr/>
        </p:nvSpPr>
        <p:spPr>
          <a:xfrm>
            <a:off x="3137460" y="5151049"/>
            <a:ext cx="1702845" cy="646331"/>
          </a:xfrm>
          <a:prstGeom prst="rect">
            <a:avLst/>
          </a:prstGeom>
          <a:noFill/>
        </p:spPr>
        <p:txBody>
          <a:bodyPr wrap="square" rtlCol="0">
            <a:spAutoFit/>
          </a:bodyPr>
          <a:lstStyle/>
          <a:p>
            <a:r>
              <a:rPr lang="en-GB" sz="3600" dirty="0"/>
              <a:t>search</a:t>
            </a:r>
          </a:p>
        </p:txBody>
      </p:sp>
      <p:sp>
        <p:nvSpPr>
          <p:cNvPr id="8" name="TextBox 7">
            <a:extLst>
              <a:ext uri="{FF2B5EF4-FFF2-40B4-BE49-F238E27FC236}">
                <a16:creationId xmlns:a16="http://schemas.microsoft.com/office/drawing/2014/main" id="{DE2D2E13-3C14-4D9D-B9A1-959067792825}"/>
              </a:ext>
            </a:extLst>
          </p:cNvPr>
          <p:cNvSpPr txBox="1"/>
          <p:nvPr/>
        </p:nvSpPr>
        <p:spPr>
          <a:xfrm>
            <a:off x="8729248" y="1502290"/>
            <a:ext cx="2820601" cy="646331"/>
          </a:xfrm>
          <a:prstGeom prst="rect">
            <a:avLst/>
          </a:prstGeom>
          <a:noFill/>
        </p:spPr>
        <p:txBody>
          <a:bodyPr wrap="square" rtlCol="0">
            <a:spAutoFit/>
          </a:bodyPr>
          <a:lstStyle/>
          <a:p>
            <a:r>
              <a:rPr lang="en-GB" sz="3600" dirty="0"/>
              <a:t>Internet</a:t>
            </a:r>
            <a:r>
              <a:rPr lang="en-GB" dirty="0"/>
              <a:t> </a:t>
            </a:r>
          </a:p>
        </p:txBody>
      </p:sp>
      <p:sp>
        <p:nvSpPr>
          <p:cNvPr id="9" name="TextBox 8">
            <a:extLst>
              <a:ext uri="{FF2B5EF4-FFF2-40B4-BE49-F238E27FC236}">
                <a16:creationId xmlns:a16="http://schemas.microsoft.com/office/drawing/2014/main" id="{A136C2AA-8A2A-4BFB-A68F-E2D0D6B42986}"/>
              </a:ext>
            </a:extLst>
          </p:cNvPr>
          <p:cNvSpPr txBox="1"/>
          <p:nvPr/>
        </p:nvSpPr>
        <p:spPr>
          <a:xfrm>
            <a:off x="8883073" y="3155547"/>
            <a:ext cx="1882066" cy="646331"/>
          </a:xfrm>
          <a:prstGeom prst="rect">
            <a:avLst/>
          </a:prstGeom>
          <a:noFill/>
        </p:spPr>
        <p:txBody>
          <a:bodyPr wrap="square" rtlCol="0">
            <a:spAutoFit/>
          </a:bodyPr>
          <a:lstStyle/>
          <a:p>
            <a:r>
              <a:rPr lang="en-GB" sz="3600" dirty="0" err="1"/>
              <a:t>wifi</a:t>
            </a:r>
            <a:endParaRPr lang="en-GB" sz="3600" dirty="0"/>
          </a:p>
        </p:txBody>
      </p:sp>
      <p:sp>
        <p:nvSpPr>
          <p:cNvPr id="10" name="TextBox 9">
            <a:extLst>
              <a:ext uri="{FF2B5EF4-FFF2-40B4-BE49-F238E27FC236}">
                <a16:creationId xmlns:a16="http://schemas.microsoft.com/office/drawing/2014/main" id="{E74F93A0-3FD9-43DB-B52C-EDB43015ECD4}"/>
              </a:ext>
            </a:extLst>
          </p:cNvPr>
          <p:cNvSpPr txBox="1"/>
          <p:nvPr/>
        </p:nvSpPr>
        <p:spPr>
          <a:xfrm>
            <a:off x="8921796" y="4905954"/>
            <a:ext cx="1996627" cy="646331"/>
          </a:xfrm>
          <a:prstGeom prst="rect">
            <a:avLst/>
          </a:prstGeom>
          <a:noFill/>
        </p:spPr>
        <p:txBody>
          <a:bodyPr wrap="square" rtlCol="0">
            <a:spAutoFit/>
          </a:bodyPr>
          <a:lstStyle/>
          <a:p>
            <a:r>
              <a:rPr lang="en-GB" sz="3600" dirty="0"/>
              <a:t>close</a:t>
            </a:r>
          </a:p>
        </p:txBody>
      </p:sp>
    </p:spTree>
    <p:extLst>
      <p:ext uri="{BB962C8B-B14F-4D97-AF65-F5344CB8AC3E}">
        <p14:creationId xmlns:p14="http://schemas.microsoft.com/office/powerpoint/2010/main" val="541924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8A1ADE-27B8-42D6-B2CB-6832926FD9C0}"/>
              </a:ext>
            </a:extLst>
          </p:cNvPr>
          <p:cNvSpPr txBox="1"/>
          <p:nvPr/>
        </p:nvSpPr>
        <p:spPr>
          <a:xfrm>
            <a:off x="260225" y="512075"/>
            <a:ext cx="11340115" cy="1077218"/>
          </a:xfrm>
          <a:prstGeom prst="rect">
            <a:avLst/>
          </a:prstGeom>
          <a:noFill/>
        </p:spPr>
        <p:txBody>
          <a:bodyPr wrap="square" rtlCol="0">
            <a:spAutoFit/>
          </a:bodyPr>
          <a:lstStyle/>
          <a:p>
            <a:r>
              <a:rPr lang="en-GB" sz="3200" dirty="0"/>
              <a:t>You can access the internet from any computer or smartphone that has an internet connection, for example a broadband or </a:t>
            </a:r>
            <a:r>
              <a:rPr lang="en-GB" sz="3200" dirty="0" err="1"/>
              <a:t>wifi</a:t>
            </a:r>
            <a:r>
              <a:rPr lang="en-GB" sz="3200" dirty="0"/>
              <a:t>.</a:t>
            </a:r>
          </a:p>
        </p:txBody>
      </p:sp>
      <p:sp>
        <p:nvSpPr>
          <p:cNvPr id="4" name="TextBox 3">
            <a:extLst>
              <a:ext uri="{FF2B5EF4-FFF2-40B4-BE49-F238E27FC236}">
                <a16:creationId xmlns:a16="http://schemas.microsoft.com/office/drawing/2014/main" id="{59CFA5E6-2288-4775-AD40-BFE9033142D9}"/>
              </a:ext>
            </a:extLst>
          </p:cNvPr>
          <p:cNvSpPr txBox="1"/>
          <p:nvPr/>
        </p:nvSpPr>
        <p:spPr>
          <a:xfrm>
            <a:off x="260225" y="1914172"/>
            <a:ext cx="11615324" cy="1569660"/>
          </a:xfrm>
          <a:prstGeom prst="rect">
            <a:avLst/>
          </a:prstGeom>
          <a:noFill/>
        </p:spPr>
        <p:txBody>
          <a:bodyPr wrap="square">
            <a:spAutoFit/>
          </a:bodyPr>
          <a:lstStyle/>
          <a:p>
            <a:r>
              <a:rPr lang="en-GB" sz="3200" dirty="0"/>
              <a:t>You use a </a:t>
            </a:r>
            <a:r>
              <a:rPr lang="en-GB" sz="3200" b="1" dirty="0"/>
              <a:t>browser </a:t>
            </a:r>
            <a:r>
              <a:rPr lang="en-GB" sz="3200" dirty="0"/>
              <a:t>to go to websites and pages on the internet.</a:t>
            </a:r>
          </a:p>
          <a:p>
            <a:endParaRPr lang="en-GB" sz="3200" dirty="0"/>
          </a:p>
          <a:p>
            <a:endParaRPr lang="en-GB" sz="3200" dirty="0"/>
          </a:p>
        </p:txBody>
      </p:sp>
      <p:sp>
        <p:nvSpPr>
          <p:cNvPr id="11" name="TextBox 10">
            <a:extLst>
              <a:ext uri="{FF2B5EF4-FFF2-40B4-BE49-F238E27FC236}">
                <a16:creationId xmlns:a16="http://schemas.microsoft.com/office/drawing/2014/main" id="{E224DF2E-E46C-441D-9113-9AC60A54F9D7}"/>
              </a:ext>
            </a:extLst>
          </p:cNvPr>
          <p:cNvSpPr txBox="1"/>
          <p:nvPr/>
        </p:nvSpPr>
        <p:spPr>
          <a:xfrm>
            <a:off x="3007311" y="3206604"/>
            <a:ext cx="6121152" cy="369332"/>
          </a:xfrm>
          <a:prstGeom prst="rect">
            <a:avLst/>
          </a:prstGeom>
          <a:noFill/>
        </p:spPr>
        <p:txBody>
          <a:bodyPr wrap="square">
            <a:spAutoFit/>
          </a:bodyPr>
          <a:lstStyle/>
          <a:p>
            <a:endParaRPr lang="en-GB" sz="1800" b="1" dirty="0"/>
          </a:p>
        </p:txBody>
      </p:sp>
      <p:pic>
        <p:nvPicPr>
          <p:cNvPr id="3" name="Picture 2"/>
          <p:cNvPicPr>
            <a:picLocks noChangeAspect="1"/>
          </p:cNvPicPr>
          <p:nvPr/>
        </p:nvPicPr>
        <p:blipFill>
          <a:blip r:embed="rId2"/>
          <a:stretch>
            <a:fillRect/>
          </a:stretch>
        </p:blipFill>
        <p:spPr>
          <a:xfrm>
            <a:off x="2211257" y="2881725"/>
            <a:ext cx="6987994" cy="3493997"/>
          </a:xfrm>
          <a:prstGeom prst="rect">
            <a:avLst/>
          </a:prstGeom>
        </p:spPr>
      </p:pic>
    </p:spTree>
    <p:extLst>
      <p:ext uri="{BB962C8B-B14F-4D97-AF65-F5344CB8AC3E}">
        <p14:creationId xmlns:p14="http://schemas.microsoft.com/office/powerpoint/2010/main" val="793564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oogle Chrome - Wikipedia">
            <a:extLst>
              <a:ext uri="{FF2B5EF4-FFF2-40B4-BE49-F238E27FC236}">
                <a16:creationId xmlns:a16="http://schemas.microsoft.com/office/drawing/2014/main" id="{7276F48F-5089-470C-BE41-4A9B30AA65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303" y="2181378"/>
            <a:ext cx="1092987" cy="10929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Phone &amp; iPad: Safari Icon is Missing">
            <a:extLst>
              <a:ext uri="{FF2B5EF4-FFF2-40B4-BE49-F238E27FC236}">
                <a16:creationId xmlns:a16="http://schemas.microsoft.com/office/drawing/2014/main" id="{4456F950-4243-47AA-9EE6-CF5F38A06F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32" t="7118" r="24473" b="8815"/>
          <a:stretch/>
        </p:blipFill>
        <p:spPr bwMode="auto">
          <a:xfrm>
            <a:off x="956881" y="5148324"/>
            <a:ext cx="1288910" cy="12692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ED5C923-BE7C-49C8-9713-A4EF55CE1ED4}"/>
              </a:ext>
            </a:extLst>
          </p:cNvPr>
          <p:cNvSpPr txBox="1"/>
          <p:nvPr/>
        </p:nvSpPr>
        <p:spPr>
          <a:xfrm>
            <a:off x="143630" y="42434"/>
            <a:ext cx="1175403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sng" strike="noStrike" kern="1200" cap="none" spc="0" normalizeH="0" baseline="0" noProof="0" dirty="0">
                <a:ln>
                  <a:noFill/>
                </a:ln>
                <a:solidFill>
                  <a:prstClr val="black"/>
                </a:solidFill>
                <a:effectLst/>
                <a:uLnTx/>
                <a:uFillTx/>
                <a:latin typeface="Calibri" panose="020F0502020204030204"/>
                <a:ea typeface="+mn-ea"/>
                <a:cs typeface="+mn-cs"/>
              </a:rPr>
              <a:t>Browsers</a:t>
            </a:r>
            <a:r>
              <a:rPr kumimoji="0" lang="en-GB" sz="3600" b="1" i="0" strike="noStrike" kern="1200" cap="none" spc="0" normalizeH="0" baseline="0" noProof="0" dirty="0">
                <a:ln>
                  <a:noFill/>
                </a:ln>
                <a:solidFill>
                  <a:prstClr val="black"/>
                </a:solidFill>
                <a:effectLst/>
                <a:uLnTx/>
                <a:uFillTx/>
                <a:latin typeface="Calibri" panose="020F0502020204030204"/>
                <a:ea typeface="+mn-ea"/>
                <a:cs typeface="+mn-cs"/>
              </a:rPr>
              <a:t> </a:t>
            </a:r>
            <a:r>
              <a:rPr lang="en-GB" sz="3600" dirty="0">
                <a:solidFill>
                  <a:prstClr val="black"/>
                </a:solidFill>
                <a:latin typeface="Calibri" panose="020F0502020204030204"/>
              </a:rPr>
              <a:t>help you get g</a:t>
            </a:r>
            <a:r>
              <a:rPr kumimoji="0" lang="en-GB" sz="3600" i="0" u="none" strike="noStrike" kern="1200" cap="none" spc="0" normalizeH="0" noProof="0" dirty="0">
                <a:ln>
                  <a:noFill/>
                </a:ln>
                <a:solidFill>
                  <a:prstClr val="black"/>
                </a:solidFill>
                <a:effectLst/>
                <a:uLnTx/>
                <a:uFillTx/>
                <a:latin typeface="Calibri" panose="020F0502020204030204"/>
                <a:ea typeface="+mn-ea"/>
                <a:cs typeface="+mn-cs"/>
              </a:rPr>
              <a:t>o </a:t>
            </a:r>
            <a:r>
              <a:rPr kumimoji="0" lang="en-GB" sz="3600" b="1" i="0" u="sng" strike="noStrike" kern="1200" cap="none" spc="0" normalizeH="0" baseline="0" noProof="0" dirty="0">
                <a:ln>
                  <a:noFill/>
                </a:ln>
                <a:solidFill>
                  <a:prstClr val="black"/>
                </a:solidFill>
                <a:effectLst/>
                <a:uLnTx/>
                <a:uFillTx/>
                <a:latin typeface="Calibri" panose="020F0502020204030204"/>
                <a:ea typeface="+mn-ea"/>
                <a:cs typeface="+mn-cs"/>
              </a:rPr>
              <a:t>pages </a:t>
            </a:r>
            <a:r>
              <a:rPr kumimoji="0" lang="en-GB" sz="3600" i="0" u="none" strike="noStrike" kern="1200" cap="none" spc="0" normalizeH="0" baseline="0" noProof="0" dirty="0">
                <a:ln>
                  <a:noFill/>
                </a:ln>
                <a:solidFill>
                  <a:prstClr val="black"/>
                </a:solidFill>
                <a:effectLst/>
                <a:uLnTx/>
                <a:uFillTx/>
                <a:latin typeface="Calibri" panose="020F0502020204030204"/>
                <a:ea typeface="+mn-ea"/>
                <a:cs typeface="+mn-cs"/>
              </a:rPr>
              <a:t>on the internet.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prstClr val="black"/>
                </a:solidFill>
                <a:effectLst/>
                <a:uLnTx/>
                <a:uFillTx/>
                <a:latin typeface="Calibri" panose="020F0502020204030204"/>
                <a:ea typeface="+mn-ea"/>
                <a:cs typeface="+mn-cs"/>
              </a:rPr>
              <a:t>Do you know any of these </a:t>
            </a:r>
            <a:r>
              <a:rPr kumimoji="0" lang="en-GB" sz="3600" b="1" i="0" u="sng" strike="noStrike" kern="1200" cap="none" spc="0" normalizeH="0" baseline="0" noProof="0" dirty="0">
                <a:ln>
                  <a:noFill/>
                </a:ln>
                <a:solidFill>
                  <a:prstClr val="black"/>
                </a:solidFill>
                <a:effectLst/>
                <a:uLnTx/>
                <a:uFillTx/>
                <a:latin typeface="Calibri" panose="020F0502020204030204"/>
                <a:ea typeface="+mn-ea"/>
                <a:cs typeface="+mn-cs"/>
              </a:rPr>
              <a:t>browsers</a:t>
            </a:r>
            <a:r>
              <a:rPr kumimoji="0" lang="en-GB"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3600" i="0" u="none" strike="noStrike" kern="1200" cap="none" spc="0" normalizeH="0" baseline="0" noProof="0" dirty="0">
                <a:ln>
                  <a:noFill/>
                </a:ln>
                <a:solidFill>
                  <a:prstClr val="black"/>
                </a:solidFill>
                <a:effectLst/>
                <a:uLnTx/>
                <a:uFillTx/>
                <a:latin typeface="Calibri" panose="020F0502020204030204"/>
                <a:ea typeface="+mn-ea"/>
                <a:cs typeface="+mn-cs"/>
              </a:rPr>
              <a:t>Try to match the pictures and the names.</a:t>
            </a:r>
          </a:p>
        </p:txBody>
      </p:sp>
      <p:sp>
        <p:nvSpPr>
          <p:cNvPr id="4" name="TextBox 3">
            <a:extLst>
              <a:ext uri="{FF2B5EF4-FFF2-40B4-BE49-F238E27FC236}">
                <a16:creationId xmlns:a16="http://schemas.microsoft.com/office/drawing/2014/main" id="{A2BC96CC-077F-4869-B746-DF6E15B3E2AF}"/>
              </a:ext>
            </a:extLst>
          </p:cNvPr>
          <p:cNvSpPr txBox="1"/>
          <p:nvPr/>
        </p:nvSpPr>
        <p:spPr>
          <a:xfrm>
            <a:off x="4624176" y="2181378"/>
            <a:ext cx="6889072"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Microsoft Edge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Safari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Google Chrome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5" name="TextBox 4">
            <a:extLst>
              <a:ext uri="{FF2B5EF4-FFF2-40B4-BE49-F238E27FC236}">
                <a16:creationId xmlns:a16="http://schemas.microsoft.com/office/drawing/2014/main" id="{79BCEAFA-3F20-4011-AC48-01D540BE540D}"/>
              </a:ext>
            </a:extLst>
          </p:cNvPr>
          <p:cNvSpPr txBox="1"/>
          <p:nvPr/>
        </p:nvSpPr>
        <p:spPr>
          <a:xfrm>
            <a:off x="451708" y="2253483"/>
            <a:ext cx="6168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6" name="TextBox 5">
            <a:extLst>
              <a:ext uri="{FF2B5EF4-FFF2-40B4-BE49-F238E27FC236}">
                <a16:creationId xmlns:a16="http://schemas.microsoft.com/office/drawing/2014/main" id="{E9BFF060-AAD1-4337-8D2C-F3C3DC16876C}"/>
              </a:ext>
            </a:extLst>
          </p:cNvPr>
          <p:cNvSpPr txBox="1"/>
          <p:nvPr/>
        </p:nvSpPr>
        <p:spPr>
          <a:xfrm>
            <a:off x="477130" y="3664738"/>
            <a:ext cx="5051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7" name="TextBox 6">
            <a:extLst>
              <a:ext uri="{FF2B5EF4-FFF2-40B4-BE49-F238E27FC236}">
                <a16:creationId xmlns:a16="http://schemas.microsoft.com/office/drawing/2014/main" id="{15A522B4-67F9-4F04-B02F-A27ADB749E19}"/>
              </a:ext>
            </a:extLst>
          </p:cNvPr>
          <p:cNvSpPr txBox="1"/>
          <p:nvPr/>
        </p:nvSpPr>
        <p:spPr>
          <a:xfrm>
            <a:off x="524050" y="5312802"/>
            <a:ext cx="4113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pic>
        <p:nvPicPr>
          <p:cNvPr id="2056" name="Picture 8" descr="Deploy Edge without Desktop Icon – Mobile-First Cloud-First">
            <a:extLst>
              <a:ext uri="{FF2B5EF4-FFF2-40B4-BE49-F238E27FC236}">
                <a16:creationId xmlns:a16="http://schemas.microsoft.com/office/drawing/2014/main" id="{4C533CAF-9DBE-4A86-921A-209F21DACCF1}"/>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t="8802"/>
          <a:stretch/>
        </p:blipFill>
        <p:spPr bwMode="auto">
          <a:xfrm>
            <a:off x="863040" y="3658983"/>
            <a:ext cx="1391708" cy="126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447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31095" y="2217037"/>
            <a:ext cx="6625008" cy="3918129"/>
          </a:xfrm>
          <a:prstGeom prst="rect">
            <a:avLst/>
          </a:prstGeom>
        </p:spPr>
      </p:pic>
      <p:sp>
        <p:nvSpPr>
          <p:cNvPr id="3" name="TextBox 2">
            <a:extLst>
              <a:ext uri="{FF2B5EF4-FFF2-40B4-BE49-F238E27FC236}">
                <a16:creationId xmlns:a16="http://schemas.microsoft.com/office/drawing/2014/main" id="{278A1ADE-27B8-42D6-B2CB-6832926FD9C0}"/>
              </a:ext>
            </a:extLst>
          </p:cNvPr>
          <p:cNvSpPr txBox="1"/>
          <p:nvPr/>
        </p:nvSpPr>
        <p:spPr>
          <a:xfrm>
            <a:off x="316417" y="650002"/>
            <a:ext cx="11407315" cy="1077218"/>
          </a:xfrm>
          <a:prstGeom prst="rect">
            <a:avLst/>
          </a:prstGeom>
          <a:noFill/>
        </p:spPr>
        <p:txBody>
          <a:bodyPr wrap="square" rtlCol="0">
            <a:spAutoFit/>
          </a:bodyPr>
          <a:lstStyle/>
          <a:p>
            <a:r>
              <a:rPr lang="en-GB" sz="3200" dirty="0"/>
              <a:t>When you don’t know the website, or you want to find some information, use the browser’s </a:t>
            </a:r>
            <a:r>
              <a:rPr lang="en-GB" sz="3200" b="1" u="sng" dirty="0"/>
              <a:t>search engine </a:t>
            </a:r>
            <a:r>
              <a:rPr lang="en-GB" sz="3200" dirty="0"/>
              <a:t>to help you find it</a:t>
            </a:r>
          </a:p>
        </p:txBody>
      </p:sp>
    </p:spTree>
    <p:extLst>
      <p:ext uri="{BB962C8B-B14F-4D97-AF65-F5344CB8AC3E}">
        <p14:creationId xmlns:p14="http://schemas.microsoft.com/office/powerpoint/2010/main" val="1362543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E83EF1-7668-4F5F-A750-979FFCB7AEB2}"/>
              </a:ext>
            </a:extLst>
          </p:cNvPr>
          <p:cNvPicPr>
            <a:picLocks noChangeAspect="1"/>
          </p:cNvPicPr>
          <p:nvPr/>
        </p:nvPicPr>
        <p:blipFill rotWithShape="1">
          <a:blip r:embed="rId2"/>
          <a:srcRect l="17767" t="12297" r="19466" b="4466"/>
          <a:stretch/>
        </p:blipFill>
        <p:spPr>
          <a:xfrm>
            <a:off x="7743879" y="3428999"/>
            <a:ext cx="4448121" cy="3318030"/>
          </a:xfrm>
          <a:prstGeom prst="rect">
            <a:avLst/>
          </a:prstGeom>
        </p:spPr>
      </p:pic>
      <p:sp>
        <p:nvSpPr>
          <p:cNvPr id="4" name="TextBox 3">
            <a:extLst>
              <a:ext uri="{FF2B5EF4-FFF2-40B4-BE49-F238E27FC236}">
                <a16:creationId xmlns:a16="http://schemas.microsoft.com/office/drawing/2014/main" id="{E71A5F43-EAF3-43C6-95B4-17BBEC9BEAEC}"/>
              </a:ext>
            </a:extLst>
          </p:cNvPr>
          <p:cNvSpPr txBox="1"/>
          <p:nvPr/>
        </p:nvSpPr>
        <p:spPr>
          <a:xfrm>
            <a:off x="103985" y="21561"/>
            <a:ext cx="5607644" cy="3108543"/>
          </a:xfrm>
          <a:prstGeom prst="rect">
            <a:avLst/>
          </a:prstGeom>
          <a:noFill/>
        </p:spPr>
        <p:txBody>
          <a:bodyPr wrap="square" rtlCol="0">
            <a:spAutoFit/>
          </a:bodyPr>
          <a:lstStyle/>
          <a:p>
            <a:r>
              <a:rPr lang="en-GB" sz="2400" b="1" dirty="0"/>
              <a:t>Instructions for teacher: to play video on the next slide</a:t>
            </a:r>
          </a:p>
          <a:p>
            <a:endParaRPr lang="en-GB" sz="2800" b="1" dirty="0"/>
          </a:p>
          <a:p>
            <a:r>
              <a:rPr lang="en-GB" sz="2400" dirty="0"/>
              <a:t>1. Open link:</a:t>
            </a:r>
          </a:p>
          <a:p>
            <a:r>
              <a:rPr lang="en-GB" sz="1800" dirty="0">
                <a:hlinkClick r:id="rId3"/>
              </a:rPr>
              <a:t>https://www.digitallearn.org/courses/basic-search/lessons/what-is-a-search-engine</a:t>
            </a:r>
            <a:endParaRPr lang="en-GB" sz="1800" dirty="0"/>
          </a:p>
          <a:p>
            <a:endParaRPr lang="en-GB" dirty="0"/>
          </a:p>
          <a:p>
            <a:r>
              <a:rPr lang="en-GB" sz="2400" dirty="0"/>
              <a:t>2. Click </a:t>
            </a:r>
            <a:r>
              <a:rPr lang="en-GB" sz="2400" b="1" dirty="0"/>
              <a:t>No</a:t>
            </a:r>
          </a:p>
          <a:p>
            <a:endParaRPr lang="en-GB" dirty="0"/>
          </a:p>
        </p:txBody>
      </p:sp>
      <p:pic>
        <p:nvPicPr>
          <p:cNvPr id="5" name="Picture 4">
            <a:extLst>
              <a:ext uri="{FF2B5EF4-FFF2-40B4-BE49-F238E27FC236}">
                <a16:creationId xmlns:a16="http://schemas.microsoft.com/office/drawing/2014/main" id="{3EBB6242-08FF-4188-8E5B-665D49DF4A30}"/>
              </a:ext>
            </a:extLst>
          </p:cNvPr>
          <p:cNvPicPr>
            <a:picLocks noChangeAspect="1"/>
          </p:cNvPicPr>
          <p:nvPr/>
        </p:nvPicPr>
        <p:blipFill rotWithShape="1">
          <a:blip r:embed="rId4"/>
          <a:srcRect l="16795" t="13939" r="30692" b="9239"/>
          <a:stretch/>
        </p:blipFill>
        <p:spPr>
          <a:xfrm>
            <a:off x="100847" y="2951824"/>
            <a:ext cx="4732559" cy="3894499"/>
          </a:xfrm>
          <a:prstGeom prst="rect">
            <a:avLst/>
          </a:prstGeom>
        </p:spPr>
      </p:pic>
      <p:sp>
        <p:nvSpPr>
          <p:cNvPr id="6" name="TextBox 5">
            <a:extLst>
              <a:ext uri="{FF2B5EF4-FFF2-40B4-BE49-F238E27FC236}">
                <a16:creationId xmlns:a16="http://schemas.microsoft.com/office/drawing/2014/main" id="{0582A1FF-C845-420A-8C01-60ECD5A2FC8C}"/>
              </a:ext>
            </a:extLst>
          </p:cNvPr>
          <p:cNvSpPr txBox="1"/>
          <p:nvPr/>
        </p:nvSpPr>
        <p:spPr>
          <a:xfrm>
            <a:off x="6267635" y="48181"/>
            <a:ext cx="5299970" cy="461665"/>
          </a:xfrm>
          <a:prstGeom prst="rect">
            <a:avLst/>
          </a:prstGeom>
          <a:noFill/>
        </p:spPr>
        <p:txBody>
          <a:bodyPr wrap="square" rtlCol="0">
            <a:spAutoFit/>
          </a:bodyPr>
          <a:lstStyle/>
          <a:p>
            <a:r>
              <a:rPr lang="en-GB" sz="2400" dirty="0"/>
              <a:t>3. Click </a:t>
            </a:r>
            <a:r>
              <a:rPr lang="en-GB" sz="2400" b="1" dirty="0"/>
              <a:t>Next</a:t>
            </a:r>
            <a:r>
              <a:rPr lang="en-GB" sz="2400" dirty="0"/>
              <a:t> </a:t>
            </a:r>
          </a:p>
        </p:txBody>
      </p:sp>
      <p:pic>
        <p:nvPicPr>
          <p:cNvPr id="7" name="Picture 6">
            <a:extLst>
              <a:ext uri="{FF2B5EF4-FFF2-40B4-BE49-F238E27FC236}">
                <a16:creationId xmlns:a16="http://schemas.microsoft.com/office/drawing/2014/main" id="{F309D510-8841-4B11-A382-C03D5AE367AE}"/>
              </a:ext>
            </a:extLst>
          </p:cNvPr>
          <p:cNvPicPr>
            <a:picLocks noChangeAspect="1"/>
          </p:cNvPicPr>
          <p:nvPr/>
        </p:nvPicPr>
        <p:blipFill rotWithShape="1">
          <a:blip r:embed="rId5"/>
          <a:srcRect l="17952" t="12749" r="19124" b="4010"/>
          <a:stretch/>
        </p:blipFill>
        <p:spPr>
          <a:xfrm>
            <a:off x="7988834" y="21811"/>
            <a:ext cx="4134777" cy="3076759"/>
          </a:xfrm>
          <a:prstGeom prst="rect">
            <a:avLst/>
          </a:prstGeom>
        </p:spPr>
      </p:pic>
      <p:sp>
        <p:nvSpPr>
          <p:cNvPr id="8" name="TextBox 7">
            <a:extLst>
              <a:ext uri="{FF2B5EF4-FFF2-40B4-BE49-F238E27FC236}">
                <a16:creationId xmlns:a16="http://schemas.microsoft.com/office/drawing/2014/main" id="{FD47E939-C4A2-4C91-999B-E72BA3356CBF}"/>
              </a:ext>
            </a:extLst>
          </p:cNvPr>
          <p:cNvSpPr txBox="1"/>
          <p:nvPr/>
        </p:nvSpPr>
        <p:spPr>
          <a:xfrm>
            <a:off x="5931546" y="3013501"/>
            <a:ext cx="4124676" cy="830997"/>
          </a:xfrm>
          <a:prstGeom prst="rect">
            <a:avLst/>
          </a:prstGeom>
          <a:noFill/>
        </p:spPr>
        <p:txBody>
          <a:bodyPr wrap="square" rtlCol="0">
            <a:spAutoFit/>
          </a:bodyPr>
          <a:lstStyle/>
          <a:p>
            <a:r>
              <a:rPr lang="en-GB" sz="2400" dirty="0"/>
              <a:t>Play from here: What is a search engine</a:t>
            </a:r>
          </a:p>
        </p:txBody>
      </p:sp>
      <p:sp>
        <p:nvSpPr>
          <p:cNvPr id="9" name="TextBox 8">
            <a:extLst>
              <a:ext uri="{FF2B5EF4-FFF2-40B4-BE49-F238E27FC236}">
                <a16:creationId xmlns:a16="http://schemas.microsoft.com/office/drawing/2014/main" id="{0380BD08-BB14-403C-8A59-DF68A837255E}"/>
              </a:ext>
            </a:extLst>
          </p:cNvPr>
          <p:cNvSpPr txBox="1"/>
          <p:nvPr/>
        </p:nvSpPr>
        <p:spPr>
          <a:xfrm>
            <a:off x="6155863" y="5379869"/>
            <a:ext cx="1588016" cy="830997"/>
          </a:xfrm>
          <a:prstGeom prst="rect">
            <a:avLst/>
          </a:prstGeom>
          <a:noFill/>
        </p:spPr>
        <p:txBody>
          <a:bodyPr wrap="square" rtlCol="0">
            <a:spAutoFit/>
          </a:bodyPr>
          <a:lstStyle/>
          <a:p>
            <a:r>
              <a:rPr lang="en-GB" sz="2400" dirty="0"/>
              <a:t>Turn on captions </a:t>
            </a:r>
          </a:p>
        </p:txBody>
      </p:sp>
      <p:cxnSp>
        <p:nvCxnSpPr>
          <p:cNvPr id="11" name="Straight Arrow Connector 10">
            <a:extLst>
              <a:ext uri="{FF2B5EF4-FFF2-40B4-BE49-F238E27FC236}">
                <a16:creationId xmlns:a16="http://schemas.microsoft.com/office/drawing/2014/main" id="{FE413AFD-0433-4CD7-94D7-2E8E96AC676E}"/>
              </a:ext>
            </a:extLst>
          </p:cNvPr>
          <p:cNvCxnSpPr/>
          <p:nvPr/>
        </p:nvCxnSpPr>
        <p:spPr>
          <a:xfrm>
            <a:off x="7155402" y="6210866"/>
            <a:ext cx="588477" cy="4296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5AB6028-05BA-49D3-8B23-EFE8A3453A0B}"/>
              </a:ext>
            </a:extLst>
          </p:cNvPr>
          <p:cNvSpPr txBox="1"/>
          <p:nvPr/>
        </p:nvSpPr>
        <p:spPr>
          <a:xfrm>
            <a:off x="9676660" y="4731798"/>
            <a:ext cx="2157274" cy="923330"/>
          </a:xfrm>
          <a:prstGeom prst="rect">
            <a:avLst/>
          </a:prstGeom>
          <a:noFill/>
        </p:spPr>
        <p:txBody>
          <a:bodyPr wrap="square" rtlCol="0">
            <a:spAutoFit/>
          </a:bodyPr>
          <a:lstStyle/>
          <a:p>
            <a:r>
              <a:rPr lang="en-GB" dirty="0"/>
              <a:t>Play until the end of examples of things to find online </a:t>
            </a:r>
          </a:p>
        </p:txBody>
      </p:sp>
    </p:spTree>
    <p:extLst>
      <p:ext uri="{BB962C8B-B14F-4D97-AF65-F5344CB8AC3E}">
        <p14:creationId xmlns:p14="http://schemas.microsoft.com/office/powerpoint/2010/main" val="179047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23383A-20C4-41B3-9F3F-229DBA479A99}"/>
              </a:ext>
            </a:extLst>
          </p:cNvPr>
          <p:cNvSpPr txBox="1"/>
          <p:nvPr/>
        </p:nvSpPr>
        <p:spPr>
          <a:xfrm>
            <a:off x="159799" y="4265240"/>
            <a:ext cx="9949649" cy="1692771"/>
          </a:xfrm>
          <a:prstGeom prst="rect">
            <a:avLst/>
          </a:prstGeom>
          <a:noFill/>
        </p:spPr>
        <p:txBody>
          <a:bodyPr wrap="square">
            <a:spAutoFit/>
          </a:bodyPr>
          <a:lstStyle/>
          <a:p>
            <a:r>
              <a:rPr lang="en-GB" sz="2800" dirty="0">
                <a:hlinkClick r:id="rId2"/>
              </a:rPr>
              <a:t>https://www.digitallearn.org/courses/basic-search/lessons/what-is-a-search-engine</a:t>
            </a:r>
            <a:endParaRPr lang="en-GB" sz="2800" dirty="0"/>
          </a:p>
          <a:p>
            <a:endParaRPr lang="en-GB" sz="2800" dirty="0"/>
          </a:p>
          <a:p>
            <a:endParaRPr lang="en-GB" sz="2000" dirty="0"/>
          </a:p>
        </p:txBody>
      </p:sp>
      <p:sp>
        <p:nvSpPr>
          <p:cNvPr id="4" name="TextBox 3">
            <a:extLst>
              <a:ext uri="{FF2B5EF4-FFF2-40B4-BE49-F238E27FC236}">
                <a16:creationId xmlns:a16="http://schemas.microsoft.com/office/drawing/2014/main" id="{3586DEAB-9F6A-4EF2-843D-06246565EF50}"/>
              </a:ext>
            </a:extLst>
          </p:cNvPr>
          <p:cNvSpPr txBox="1"/>
          <p:nvPr/>
        </p:nvSpPr>
        <p:spPr>
          <a:xfrm>
            <a:off x="195309" y="159798"/>
            <a:ext cx="9880847" cy="3539430"/>
          </a:xfrm>
          <a:prstGeom prst="rect">
            <a:avLst/>
          </a:prstGeom>
          <a:noFill/>
        </p:spPr>
        <p:txBody>
          <a:bodyPr wrap="square" rtlCol="0">
            <a:spAutoFit/>
          </a:bodyPr>
          <a:lstStyle/>
          <a:p>
            <a:r>
              <a:rPr lang="en-GB" sz="3200" b="1" dirty="0"/>
              <a:t>What is a search engine?</a:t>
            </a:r>
          </a:p>
          <a:p>
            <a:endParaRPr lang="en-GB" sz="3200" b="1" dirty="0"/>
          </a:p>
          <a:p>
            <a:r>
              <a:rPr lang="en-GB" sz="3200" b="1" dirty="0"/>
              <a:t>Watch the video and answer the questions. </a:t>
            </a:r>
          </a:p>
          <a:p>
            <a:endParaRPr lang="en-GB" sz="3200" dirty="0"/>
          </a:p>
          <a:p>
            <a:r>
              <a:rPr lang="en-GB" sz="3200" dirty="0"/>
              <a:t>1. What are some of the most popular search engines?</a:t>
            </a:r>
          </a:p>
          <a:p>
            <a:endParaRPr lang="en-GB" sz="3200" dirty="0"/>
          </a:p>
          <a:p>
            <a:r>
              <a:rPr lang="en-GB" sz="3200" dirty="0"/>
              <a:t>2. What kind of things can you search for?</a:t>
            </a:r>
          </a:p>
        </p:txBody>
      </p:sp>
    </p:spTree>
    <p:extLst>
      <p:ext uri="{BB962C8B-B14F-4D97-AF65-F5344CB8AC3E}">
        <p14:creationId xmlns:p14="http://schemas.microsoft.com/office/powerpoint/2010/main" val="2110085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86DEAB-9F6A-4EF2-843D-06246565EF50}"/>
              </a:ext>
            </a:extLst>
          </p:cNvPr>
          <p:cNvSpPr txBox="1"/>
          <p:nvPr/>
        </p:nvSpPr>
        <p:spPr>
          <a:xfrm>
            <a:off x="772357" y="381740"/>
            <a:ext cx="11043822" cy="5509200"/>
          </a:xfrm>
          <a:prstGeom prst="rect">
            <a:avLst/>
          </a:prstGeom>
          <a:noFill/>
        </p:spPr>
        <p:txBody>
          <a:bodyPr wrap="square" rtlCol="0">
            <a:spAutoFit/>
          </a:bodyPr>
          <a:lstStyle/>
          <a:p>
            <a:endParaRPr lang="en-GB" sz="3200" b="1" dirty="0"/>
          </a:p>
          <a:p>
            <a:endParaRPr lang="en-GB" sz="3200" dirty="0"/>
          </a:p>
          <a:p>
            <a:pPr marL="514350" indent="-514350">
              <a:buAutoNum type="arabicPeriod"/>
            </a:pPr>
            <a:r>
              <a:rPr lang="en-GB" sz="3200" dirty="0"/>
              <a:t>What are the most popular search engines?</a:t>
            </a:r>
          </a:p>
          <a:p>
            <a:pPr lvl="1"/>
            <a:r>
              <a:rPr lang="en-GB" sz="3200" b="1" dirty="0">
                <a:solidFill>
                  <a:srgbClr val="FF0066"/>
                </a:solidFill>
              </a:rPr>
              <a:t>Bing, Yahoo, Google </a:t>
            </a:r>
          </a:p>
          <a:p>
            <a:endParaRPr lang="en-GB" sz="3200" dirty="0"/>
          </a:p>
          <a:p>
            <a:r>
              <a:rPr lang="en-GB" sz="3200" dirty="0"/>
              <a:t>2. What kind of things can you search for?</a:t>
            </a:r>
          </a:p>
          <a:p>
            <a:r>
              <a:rPr lang="en-GB" sz="3200" dirty="0"/>
              <a:t>	</a:t>
            </a:r>
            <a:r>
              <a:rPr lang="en-GB" sz="3200" b="1" dirty="0">
                <a:solidFill>
                  <a:srgbClr val="FF0066"/>
                </a:solidFill>
              </a:rPr>
              <a:t>the</a:t>
            </a:r>
            <a:r>
              <a:rPr lang="en-GB" sz="3200" dirty="0"/>
              <a:t> </a:t>
            </a:r>
            <a:r>
              <a:rPr lang="en-GB" sz="3200" b="1" dirty="0">
                <a:solidFill>
                  <a:srgbClr val="FF0066"/>
                </a:solidFill>
              </a:rPr>
              <a:t>weather</a:t>
            </a:r>
          </a:p>
          <a:p>
            <a:r>
              <a:rPr lang="en-GB" sz="3200" b="1" dirty="0">
                <a:solidFill>
                  <a:srgbClr val="FF0066"/>
                </a:solidFill>
              </a:rPr>
              <a:t>	the news</a:t>
            </a:r>
          </a:p>
          <a:p>
            <a:r>
              <a:rPr lang="en-GB" sz="3200" b="1" dirty="0">
                <a:solidFill>
                  <a:srgbClr val="FF0066"/>
                </a:solidFill>
              </a:rPr>
              <a:t>	recipes</a:t>
            </a:r>
          </a:p>
          <a:p>
            <a:r>
              <a:rPr lang="en-GB" sz="3200" b="1" dirty="0">
                <a:solidFill>
                  <a:srgbClr val="FF0066"/>
                </a:solidFill>
              </a:rPr>
              <a:t>	movie times</a:t>
            </a:r>
          </a:p>
          <a:p>
            <a:r>
              <a:rPr lang="en-GB" sz="3200" b="1" dirty="0">
                <a:solidFill>
                  <a:srgbClr val="FF0066"/>
                </a:solidFill>
              </a:rPr>
              <a:t>	find words </a:t>
            </a:r>
          </a:p>
        </p:txBody>
      </p:sp>
      <p:sp>
        <p:nvSpPr>
          <p:cNvPr id="2" name="TextBox 1">
            <a:extLst>
              <a:ext uri="{FF2B5EF4-FFF2-40B4-BE49-F238E27FC236}">
                <a16:creationId xmlns:a16="http://schemas.microsoft.com/office/drawing/2014/main" id="{D58635BF-BA49-4FAD-9F53-6BCF21744088}"/>
              </a:ext>
            </a:extLst>
          </p:cNvPr>
          <p:cNvSpPr txBox="1"/>
          <p:nvPr/>
        </p:nvSpPr>
        <p:spPr>
          <a:xfrm>
            <a:off x="772357" y="259174"/>
            <a:ext cx="1991251" cy="707886"/>
          </a:xfrm>
          <a:prstGeom prst="rect">
            <a:avLst/>
          </a:prstGeom>
          <a:noFill/>
        </p:spPr>
        <p:txBody>
          <a:bodyPr wrap="none" rtlCol="0">
            <a:spAutoFit/>
          </a:bodyPr>
          <a:lstStyle/>
          <a:p>
            <a:r>
              <a:rPr lang="en-GB" sz="4000" b="1" dirty="0">
                <a:solidFill>
                  <a:srgbClr val="FF0066"/>
                </a:solidFill>
              </a:rPr>
              <a:t>Answers</a:t>
            </a:r>
          </a:p>
        </p:txBody>
      </p:sp>
    </p:spTree>
    <p:extLst>
      <p:ext uri="{BB962C8B-B14F-4D97-AF65-F5344CB8AC3E}">
        <p14:creationId xmlns:p14="http://schemas.microsoft.com/office/powerpoint/2010/main" val="3385272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52A995-088C-40B8-AA3F-A06F8BC2F89D}"/>
              </a:ext>
            </a:extLst>
          </p:cNvPr>
          <p:cNvPicPr>
            <a:picLocks noChangeAspect="1"/>
          </p:cNvPicPr>
          <p:nvPr/>
        </p:nvPicPr>
        <p:blipFill rotWithShape="1">
          <a:blip r:embed="rId2"/>
          <a:srcRect l="31806" t="94887" r="41456" b="639"/>
          <a:stretch/>
        </p:blipFill>
        <p:spPr>
          <a:xfrm>
            <a:off x="337350" y="5961355"/>
            <a:ext cx="7262610" cy="683581"/>
          </a:xfrm>
          <a:prstGeom prst="rect">
            <a:avLst/>
          </a:prstGeom>
        </p:spPr>
      </p:pic>
      <p:pic>
        <p:nvPicPr>
          <p:cNvPr id="4" name="Picture 2" descr="HD wallpaper: person hand holding turned on phone, Snapchat, Social Media,  Smartphone | Wallpaper Flare">
            <a:extLst>
              <a:ext uri="{FF2B5EF4-FFF2-40B4-BE49-F238E27FC236}">
                <a16:creationId xmlns:a16="http://schemas.microsoft.com/office/drawing/2014/main" id="{8ECA3ABF-9E2F-4DE7-8645-455008160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0165" y="554854"/>
            <a:ext cx="5745960" cy="32314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D3532E8-7404-4E2C-89C0-EC61FA8B3804}"/>
              </a:ext>
            </a:extLst>
          </p:cNvPr>
          <p:cNvSpPr txBox="1"/>
          <p:nvPr/>
        </p:nvSpPr>
        <p:spPr>
          <a:xfrm>
            <a:off x="701336" y="2170589"/>
            <a:ext cx="4305670" cy="2062103"/>
          </a:xfrm>
          <a:prstGeom prst="rect">
            <a:avLst/>
          </a:prstGeom>
          <a:noFill/>
        </p:spPr>
        <p:txBody>
          <a:bodyPr wrap="square" rtlCol="0">
            <a:spAutoFit/>
          </a:bodyPr>
          <a:lstStyle/>
          <a:p>
            <a:r>
              <a:rPr lang="en-GB" sz="3200" dirty="0"/>
              <a:t>Press/click on the </a:t>
            </a:r>
            <a:r>
              <a:rPr lang="en-GB" sz="3200" b="1" dirty="0"/>
              <a:t>Google </a:t>
            </a:r>
            <a:r>
              <a:rPr lang="en-GB" sz="3200" dirty="0"/>
              <a:t>icon. It will open and you can start searching</a:t>
            </a:r>
          </a:p>
        </p:txBody>
      </p:sp>
      <p:cxnSp>
        <p:nvCxnSpPr>
          <p:cNvPr id="8" name="Straight Arrow Connector 7">
            <a:extLst>
              <a:ext uri="{FF2B5EF4-FFF2-40B4-BE49-F238E27FC236}">
                <a16:creationId xmlns:a16="http://schemas.microsoft.com/office/drawing/2014/main" id="{F2FB57D9-BF06-4C19-A951-57F4AF86EB24}"/>
              </a:ext>
            </a:extLst>
          </p:cNvPr>
          <p:cNvCxnSpPr>
            <a:cxnSpLocks/>
          </p:cNvCxnSpPr>
          <p:nvPr/>
        </p:nvCxnSpPr>
        <p:spPr>
          <a:xfrm>
            <a:off x="5024634" y="2739409"/>
            <a:ext cx="3267110" cy="20797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FBF46E6-AB86-404C-AA97-92383393C231}"/>
              </a:ext>
            </a:extLst>
          </p:cNvPr>
          <p:cNvCxnSpPr>
            <a:cxnSpLocks/>
          </p:cNvCxnSpPr>
          <p:nvPr/>
        </p:nvCxnSpPr>
        <p:spPr>
          <a:xfrm>
            <a:off x="3639845" y="4739563"/>
            <a:ext cx="524118" cy="150235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F65E514-216D-4803-BC1E-5994AAA80B21}"/>
              </a:ext>
            </a:extLst>
          </p:cNvPr>
          <p:cNvPicPr>
            <a:picLocks noChangeAspect="1"/>
          </p:cNvPicPr>
          <p:nvPr/>
        </p:nvPicPr>
        <p:blipFill rotWithShape="1">
          <a:blip r:embed="rId4"/>
          <a:srcRect r="84854" b="76052"/>
          <a:stretch/>
        </p:blipFill>
        <p:spPr>
          <a:xfrm>
            <a:off x="7836698" y="4136022"/>
            <a:ext cx="2692894" cy="2395123"/>
          </a:xfrm>
          <a:prstGeom prst="rect">
            <a:avLst/>
          </a:prstGeom>
        </p:spPr>
      </p:pic>
      <p:cxnSp>
        <p:nvCxnSpPr>
          <p:cNvPr id="13" name="Straight Arrow Connector 12">
            <a:extLst>
              <a:ext uri="{FF2B5EF4-FFF2-40B4-BE49-F238E27FC236}">
                <a16:creationId xmlns:a16="http://schemas.microsoft.com/office/drawing/2014/main" id="{9F6D00FF-C0F1-4B5C-A298-F0FC36FD7C98}"/>
              </a:ext>
            </a:extLst>
          </p:cNvPr>
          <p:cNvCxnSpPr>
            <a:cxnSpLocks/>
          </p:cNvCxnSpPr>
          <p:nvPr/>
        </p:nvCxnSpPr>
        <p:spPr>
          <a:xfrm flipH="1">
            <a:off x="10298097" y="5086905"/>
            <a:ext cx="1020933" cy="46163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87637FA-4088-4214-8F65-D317BA67EEA1}"/>
              </a:ext>
            </a:extLst>
          </p:cNvPr>
          <p:cNvSpPr txBox="1"/>
          <p:nvPr/>
        </p:nvSpPr>
        <p:spPr>
          <a:xfrm>
            <a:off x="198017" y="57158"/>
            <a:ext cx="6094520" cy="1200329"/>
          </a:xfrm>
          <a:prstGeom prst="rect">
            <a:avLst/>
          </a:prstGeom>
          <a:noFill/>
        </p:spPr>
        <p:txBody>
          <a:bodyPr wrap="square">
            <a:spAutoFit/>
          </a:bodyPr>
          <a:lstStyle/>
          <a:p>
            <a:r>
              <a:rPr lang="en-GB" sz="3600" b="1" dirty="0"/>
              <a:t>How to search for things on the internet using Google</a:t>
            </a:r>
          </a:p>
        </p:txBody>
      </p:sp>
    </p:spTree>
    <p:extLst>
      <p:ext uri="{BB962C8B-B14F-4D97-AF65-F5344CB8AC3E}">
        <p14:creationId xmlns:p14="http://schemas.microsoft.com/office/powerpoint/2010/main" val="3609903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678EB5-A6EA-4EA1-9EA3-223F33CEAE48}"/>
              </a:ext>
            </a:extLst>
          </p:cNvPr>
          <p:cNvSpPr txBox="1"/>
          <p:nvPr/>
        </p:nvSpPr>
        <p:spPr>
          <a:xfrm>
            <a:off x="363984" y="408373"/>
            <a:ext cx="10972799" cy="5078313"/>
          </a:xfrm>
          <a:prstGeom prst="rect">
            <a:avLst/>
          </a:prstGeom>
          <a:noFill/>
        </p:spPr>
        <p:txBody>
          <a:bodyPr wrap="square" rtlCol="0">
            <a:spAutoFit/>
          </a:bodyPr>
          <a:lstStyle/>
          <a:p>
            <a:r>
              <a:rPr lang="en-GB" sz="3600" b="1" dirty="0"/>
              <a:t>Today we will:</a:t>
            </a:r>
          </a:p>
          <a:p>
            <a:endParaRPr lang="en-GB" sz="3600" dirty="0"/>
          </a:p>
          <a:p>
            <a:pPr marL="285750" indent="-285750">
              <a:buFont typeface="Arial" panose="020B0604020202020204" pitchFamily="34" charset="0"/>
              <a:buChar char="•"/>
            </a:pPr>
            <a:r>
              <a:rPr lang="en-GB" sz="3600" dirty="0"/>
              <a:t>Talk about the internet</a:t>
            </a:r>
          </a:p>
          <a:p>
            <a:pPr marL="285750" indent="-285750">
              <a:buFont typeface="Arial" panose="020B0604020202020204" pitchFamily="34" charset="0"/>
              <a:buChar char="•"/>
            </a:pPr>
            <a:r>
              <a:rPr lang="en-GB" sz="3600" dirty="0"/>
              <a:t>Learn about different search engines</a:t>
            </a:r>
          </a:p>
          <a:p>
            <a:pPr marL="285750" indent="-285750">
              <a:buFont typeface="Arial" panose="020B0604020202020204" pitchFamily="34" charset="0"/>
              <a:buChar char="•"/>
            </a:pPr>
            <a:r>
              <a:rPr lang="en-GB" sz="3600" dirty="0"/>
              <a:t>Learn how to search for things online</a:t>
            </a:r>
          </a:p>
          <a:p>
            <a:pPr marL="285750" indent="-285750">
              <a:buFont typeface="Arial" panose="020B0604020202020204" pitchFamily="34" charset="0"/>
              <a:buChar char="•"/>
            </a:pPr>
            <a:r>
              <a:rPr lang="en-GB" sz="3600" dirty="0"/>
              <a:t>Use an online dictionary   </a:t>
            </a:r>
          </a:p>
          <a:p>
            <a:pPr marL="285750" indent="-285750">
              <a:buFont typeface="Arial" panose="020B0604020202020204" pitchFamily="34" charset="0"/>
              <a:buChar char="•"/>
            </a:pPr>
            <a:endParaRPr lang="en-GB" sz="3600"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881514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C028FD-ECAC-433C-8070-EB358D7C042F}"/>
              </a:ext>
            </a:extLst>
          </p:cNvPr>
          <p:cNvSpPr txBox="1"/>
          <p:nvPr/>
        </p:nvSpPr>
        <p:spPr>
          <a:xfrm>
            <a:off x="79899" y="0"/>
            <a:ext cx="10644326" cy="1877437"/>
          </a:xfrm>
          <a:prstGeom prst="rect">
            <a:avLst/>
          </a:prstGeom>
          <a:noFill/>
        </p:spPr>
        <p:txBody>
          <a:bodyPr wrap="square" rtlCol="0">
            <a:spAutoFit/>
          </a:bodyPr>
          <a:lstStyle/>
          <a:p>
            <a:r>
              <a:rPr lang="en-GB" sz="3200" b="1" dirty="0"/>
              <a:t>How to search on the internet using Google</a:t>
            </a:r>
          </a:p>
          <a:p>
            <a:endParaRPr lang="en-GB" sz="2800" dirty="0"/>
          </a:p>
          <a:p>
            <a:pPr marL="342900" indent="-342900">
              <a:buAutoNum type="arabicPeriod"/>
            </a:pPr>
            <a:r>
              <a:rPr lang="en-GB" sz="2800" dirty="0"/>
              <a:t>Click/press on the Google icon to open it</a:t>
            </a:r>
          </a:p>
          <a:p>
            <a:pPr marL="342900" indent="-342900">
              <a:buAutoNum type="arabicPeriod"/>
            </a:pPr>
            <a:r>
              <a:rPr lang="en-GB" sz="2800" dirty="0"/>
              <a:t>Type what you are looking for in the search box</a:t>
            </a:r>
          </a:p>
        </p:txBody>
      </p:sp>
      <p:pic>
        <p:nvPicPr>
          <p:cNvPr id="5" name="Picture 4">
            <a:extLst>
              <a:ext uri="{FF2B5EF4-FFF2-40B4-BE49-F238E27FC236}">
                <a16:creationId xmlns:a16="http://schemas.microsoft.com/office/drawing/2014/main" id="{9032B9FC-4144-4D00-9562-4B4EE15DA05E}"/>
              </a:ext>
            </a:extLst>
          </p:cNvPr>
          <p:cNvPicPr>
            <a:picLocks noChangeAspect="1"/>
          </p:cNvPicPr>
          <p:nvPr/>
        </p:nvPicPr>
        <p:blipFill rotWithShape="1">
          <a:blip r:embed="rId2"/>
          <a:srcRect l="17694" t="11650" r="18738" b="42266"/>
          <a:stretch/>
        </p:blipFill>
        <p:spPr>
          <a:xfrm>
            <a:off x="425623" y="2747639"/>
            <a:ext cx="10079620" cy="4110361"/>
          </a:xfrm>
          <a:prstGeom prst="rect">
            <a:avLst/>
          </a:prstGeom>
        </p:spPr>
      </p:pic>
      <p:sp>
        <p:nvSpPr>
          <p:cNvPr id="3" name="TextBox 2">
            <a:extLst>
              <a:ext uri="{FF2B5EF4-FFF2-40B4-BE49-F238E27FC236}">
                <a16:creationId xmlns:a16="http://schemas.microsoft.com/office/drawing/2014/main" id="{5989ADAE-C8F5-4795-A257-819DACDDB6A9}"/>
              </a:ext>
            </a:extLst>
          </p:cNvPr>
          <p:cNvSpPr txBox="1"/>
          <p:nvPr/>
        </p:nvSpPr>
        <p:spPr>
          <a:xfrm>
            <a:off x="7845870" y="1578525"/>
            <a:ext cx="3455405" cy="954107"/>
          </a:xfrm>
          <a:prstGeom prst="rect">
            <a:avLst/>
          </a:prstGeom>
          <a:noFill/>
        </p:spPr>
        <p:txBody>
          <a:bodyPr wrap="square" rtlCol="0">
            <a:spAutoFit/>
          </a:bodyPr>
          <a:lstStyle/>
          <a:p>
            <a:r>
              <a:rPr lang="en-GB" sz="2800" b="1" dirty="0">
                <a:solidFill>
                  <a:srgbClr val="FF6600"/>
                </a:solidFill>
              </a:rPr>
              <a:t>Type your word in the search box</a:t>
            </a:r>
          </a:p>
        </p:txBody>
      </p:sp>
      <p:cxnSp>
        <p:nvCxnSpPr>
          <p:cNvPr id="7" name="Straight Arrow Connector 6">
            <a:extLst>
              <a:ext uri="{FF2B5EF4-FFF2-40B4-BE49-F238E27FC236}">
                <a16:creationId xmlns:a16="http://schemas.microsoft.com/office/drawing/2014/main" id="{9B233676-6E82-4D52-B8C7-EFAABF7C31DA}"/>
              </a:ext>
            </a:extLst>
          </p:cNvPr>
          <p:cNvCxnSpPr/>
          <p:nvPr/>
        </p:nvCxnSpPr>
        <p:spPr>
          <a:xfrm flipH="1">
            <a:off x="6613864" y="2532632"/>
            <a:ext cx="1473693" cy="3468673"/>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8" descr="Image result for google symbol">
            <a:extLst>
              <a:ext uri="{FF2B5EF4-FFF2-40B4-BE49-F238E27FC236}">
                <a16:creationId xmlns:a16="http://schemas.microsoft.com/office/drawing/2014/main" id="{00FA306A-1573-4F98-B194-9DB0F63A1DFC}"/>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1833" r="14143"/>
          <a:stretch/>
        </p:blipFill>
        <p:spPr bwMode="auto">
          <a:xfrm>
            <a:off x="6560598" y="763479"/>
            <a:ext cx="624037" cy="619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056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2916AE-E8EE-486F-8B96-9F23A59438E5}"/>
              </a:ext>
            </a:extLst>
          </p:cNvPr>
          <p:cNvSpPr txBox="1"/>
          <p:nvPr/>
        </p:nvSpPr>
        <p:spPr>
          <a:xfrm>
            <a:off x="1074198" y="621437"/>
            <a:ext cx="9472474" cy="1477328"/>
          </a:xfrm>
          <a:prstGeom prst="rect">
            <a:avLst/>
          </a:prstGeom>
          <a:noFill/>
        </p:spPr>
        <p:txBody>
          <a:bodyPr wrap="square" rtlCol="0">
            <a:spAutoFit/>
          </a:bodyPr>
          <a:lstStyle/>
          <a:p>
            <a:r>
              <a:rPr lang="en-GB" sz="3600" dirty="0"/>
              <a:t>Let’s check the </a:t>
            </a:r>
            <a:r>
              <a:rPr lang="en-GB" sz="3600" b="1" dirty="0"/>
              <a:t>weather</a:t>
            </a:r>
            <a:r>
              <a:rPr lang="en-GB" sz="3600" dirty="0"/>
              <a:t>!</a:t>
            </a:r>
          </a:p>
          <a:p>
            <a:endParaRPr lang="en-GB" sz="3600" dirty="0"/>
          </a:p>
          <a:p>
            <a:endParaRPr lang="en-GB" dirty="0"/>
          </a:p>
        </p:txBody>
      </p:sp>
      <p:pic>
        <p:nvPicPr>
          <p:cNvPr id="3074" name="Picture 2" descr="adorable-sunshine-images-clip-art-free-sun-black-and-white-clipart -  Woodborough Primary School">
            <a:extLst>
              <a:ext uri="{FF2B5EF4-FFF2-40B4-BE49-F238E27FC236}">
                <a16:creationId xmlns:a16="http://schemas.microsoft.com/office/drawing/2014/main" id="{CEBBEB8D-F662-4DDA-AF74-05FE76556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174" y="1988597"/>
            <a:ext cx="3390401" cy="328029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artoon cloud with rain drops isolated on white Vector Image">
            <a:extLst>
              <a:ext uri="{FF2B5EF4-FFF2-40B4-BE49-F238E27FC236}">
                <a16:creationId xmlns:a16="http://schemas.microsoft.com/office/drawing/2014/main" id="{D9862038-792E-4D61-A80B-7666EACE10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88" t="10485" r="5355" b="18706"/>
          <a:stretch/>
        </p:blipFill>
        <p:spPr bwMode="auto">
          <a:xfrm>
            <a:off x="5948038" y="2052470"/>
            <a:ext cx="3642437" cy="3152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043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32B9FC-4144-4D00-9562-4B4EE15DA05E}"/>
              </a:ext>
            </a:extLst>
          </p:cNvPr>
          <p:cNvPicPr>
            <a:picLocks noChangeAspect="1"/>
          </p:cNvPicPr>
          <p:nvPr/>
        </p:nvPicPr>
        <p:blipFill rotWithShape="1">
          <a:blip r:embed="rId2"/>
          <a:srcRect l="17694" t="11650" r="18738" b="42266"/>
          <a:stretch/>
        </p:blipFill>
        <p:spPr>
          <a:xfrm>
            <a:off x="425623" y="2747639"/>
            <a:ext cx="10079620" cy="4110361"/>
          </a:xfrm>
          <a:prstGeom prst="rect">
            <a:avLst/>
          </a:prstGeom>
        </p:spPr>
      </p:pic>
      <p:sp>
        <p:nvSpPr>
          <p:cNvPr id="3" name="TextBox 2">
            <a:extLst>
              <a:ext uri="{FF2B5EF4-FFF2-40B4-BE49-F238E27FC236}">
                <a16:creationId xmlns:a16="http://schemas.microsoft.com/office/drawing/2014/main" id="{5989ADAE-C8F5-4795-A257-819DACDDB6A9}"/>
              </a:ext>
            </a:extLst>
          </p:cNvPr>
          <p:cNvSpPr txBox="1"/>
          <p:nvPr/>
        </p:nvSpPr>
        <p:spPr>
          <a:xfrm>
            <a:off x="1897831" y="685709"/>
            <a:ext cx="3455405" cy="1077218"/>
          </a:xfrm>
          <a:prstGeom prst="rect">
            <a:avLst/>
          </a:prstGeom>
          <a:noFill/>
        </p:spPr>
        <p:txBody>
          <a:bodyPr wrap="square" rtlCol="0">
            <a:spAutoFit/>
          </a:bodyPr>
          <a:lstStyle/>
          <a:p>
            <a:r>
              <a:rPr lang="en-GB" sz="3200" b="1" dirty="0"/>
              <a:t>Type </a:t>
            </a:r>
            <a:r>
              <a:rPr lang="en-GB" sz="3200" b="1" dirty="0">
                <a:solidFill>
                  <a:srgbClr val="FF6600"/>
                </a:solidFill>
              </a:rPr>
              <a:t>weather</a:t>
            </a:r>
            <a:r>
              <a:rPr lang="en-GB" sz="3200" b="1" dirty="0"/>
              <a:t> in the search box</a:t>
            </a:r>
          </a:p>
        </p:txBody>
      </p:sp>
      <p:cxnSp>
        <p:nvCxnSpPr>
          <p:cNvPr id="7" name="Straight Arrow Connector 6">
            <a:extLst>
              <a:ext uri="{FF2B5EF4-FFF2-40B4-BE49-F238E27FC236}">
                <a16:creationId xmlns:a16="http://schemas.microsoft.com/office/drawing/2014/main" id="{9B233676-6E82-4D52-B8C7-EFAABF7C31DA}"/>
              </a:ext>
            </a:extLst>
          </p:cNvPr>
          <p:cNvCxnSpPr>
            <a:cxnSpLocks/>
          </p:cNvCxnSpPr>
          <p:nvPr/>
        </p:nvCxnSpPr>
        <p:spPr>
          <a:xfrm>
            <a:off x="3497802" y="1855433"/>
            <a:ext cx="426128" cy="4169767"/>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098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91A8BB-77E5-4439-830D-4A349182D7C7}"/>
              </a:ext>
            </a:extLst>
          </p:cNvPr>
          <p:cNvPicPr>
            <a:picLocks noChangeAspect="1"/>
          </p:cNvPicPr>
          <p:nvPr/>
        </p:nvPicPr>
        <p:blipFill rotWithShape="1">
          <a:blip r:embed="rId2"/>
          <a:srcRect l="1310" t="13463" r="44078" b="36828"/>
          <a:stretch/>
        </p:blipFill>
        <p:spPr>
          <a:xfrm>
            <a:off x="66792" y="1695635"/>
            <a:ext cx="10082744" cy="5162365"/>
          </a:xfrm>
          <a:prstGeom prst="rect">
            <a:avLst/>
          </a:prstGeom>
        </p:spPr>
      </p:pic>
      <p:sp>
        <p:nvSpPr>
          <p:cNvPr id="5" name="TextBox 4">
            <a:extLst>
              <a:ext uri="{FF2B5EF4-FFF2-40B4-BE49-F238E27FC236}">
                <a16:creationId xmlns:a16="http://schemas.microsoft.com/office/drawing/2014/main" id="{A131004E-9FD4-4E70-9D28-2C4AA76A2F83}"/>
              </a:ext>
            </a:extLst>
          </p:cNvPr>
          <p:cNvSpPr txBox="1"/>
          <p:nvPr/>
        </p:nvSpPr>
        <p:spPr>
          <a:xfrm>
            <a:off x="8585446" y="13903"/>
            <a:ext cx="2297097" cy="1384995"/>
          </a:xfrm>
          <a:prstGeom prst="rect">
            <a:avLst/>
          </a:prstGeom>
          <a:noFill/>
        </p:spPr>
        <p:txBody>
          <a:bodyPr wrap="square">
            <a:spAutoFit/>
          </a:bodyPr>
          <a:lstStyle/>
          <a:p>
            <a:r>
              <a:rPr lang="en-GB" sz="2800" b="1" dirty="0"/>
              <a:t>2. Click/press the </a:t>
            </a:r>
            <a:r>
              <a:rPr lang="en-GB" sz="2800" b="1" u="sng" dirty="0"/>
              <a:t>search</a:t>
            </a:r>
            <a:r>
              <a:rPr lang="en-GB" sz="2800" b="1" dirty="0"/>
              <a:t> icon</a:t>
            </a:r>
          </a:p>
        </p:txBody>
      </p:sp>
      <p:sp>
        <p:nvSpPr>
          <p:cNvPr id="7" name="TextBox 6">
            <a:extLst>
              <a:ext uri="{FF2B5EF4-FFF2-40B4-BE49-F238E27FC236}">
                <a16:creationId xmlns:a16="http://schemas.microsoft.com/office/drawing/2014/main" id="{E6654774-5D49-44EB-A423-497B8733AB63}"/>
              </a:ext>
            </a:extLst>
          </p:cNvPr>
          <p:cNvSpPr txBox="1"/>
          <p:nvPr/>
        </p:nvSpPr>
        <p:spPr>
          <a:xfrm>
            <a:off x="799590" y="148054"/>
            <a:ext cx="2742600" cy="954107"/>
          </a:xfrm>
          <a:prstGeom prst="rect">
            <a:avLst/>
          </a:prstGeom>
          <a:noFill/>
        </p:spPr>
        <p:txBody>
          <a:bodyPr wrap="square">
            <a:spAutoFit/>
          </a:bodyPr>
          <a:lstStyle/>
          <a:p>
            <a:r>
              <a:rPr lang="en-GB" sz="2800" b="1" dirty="0"/>
              <a:t>1. Type </a:t>
            </a:r>
            <a:r>
              <a:rPr lang="en-GB" sz="2800" b="1" dirty="0">
                <a:solidFill>
                  <a:srgbClr val="FF6600"/>
                </a:solidFill>
              </a:rPr>
              <a:t>weather</a:t>
            </a:r>
            <a:r>
              <a:rPr lang="en-GB" sz="2800" b="1" dirty="0"/>
              <a:t> in the search box</a:t>
            </a:r>
          </a:p>
        </p:txBody>
      </p:sp>
      <p:cxnSp>
        <p:nvCxnSpPr>
          <p:cNvPr id="9" name="Straight Arrow Connector 8">
            <a:extLst>
              <a:ext uri="{FF2B5EF4-FFF2-40B4-BE49-F238E27FC236}">
                <a16:creationId xmlns:a16="http://schemas.microsoft.com/office/drawing/2014/main" id="{56011E2B-28B3-488A-87A6-E7C8EB82A190}"/>
              </a:ext>
            </a:extLst>
          </p:cNvPr>
          <p:cNvCxnSpPr>
            <a:cxnSpLocks/>
          </p:cNvCxnSpPr>
          <p:nvPr/>
        </p:nvCxnSpPr>
        <p:spPr>
          <a:xfrm>
            <a:off x="3391270" y="1102161"/>
            <a:ext cx="150920" cy="895315"/>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1B1B0F5-A1A5-4720-B735-052941D8F6C3}"/>
              </a:ext>
            </a:extLst>
          </p:cNvPr>
          <p:cNvCxnSpPr>
            <a:cxnSpLocks/>
          </p:cNvCxnSpPr>
          <p:nvPr/>
        </p:nvCxnSpPr>
        <p:spPr>
          <a:xfrm>
            <a:off x="9733994" y="1102161"/>
            <a:ext cx="0" cy="815416"/>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pic>
        <p:nvPicPr>
          <p:cNvPr id="9218" name="Picture 2" descr="flat-magnifier-icon">
            <a:extLst>
              <a:ext uri="{FF2B5EF4-FFF2-40B4-BE49-F238E27FC236}">
                <a16:creationId xmlns:a16="http://schemas.microsoft.com/office/drawing/2014/main" id="{2DB16850-62B5-47E8-8D15-8A6931B566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62" t="5799" r="16883" b="3221"/>
          <a:stretch/>
        </p:blipFill>
        <p:spPr bwMode="auto">
          <a:xfrm>
            <a:off x="10404643" y="1031865"/>
            <a:ext cx="1562456" cy="1575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689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EB6A4E-1BDB-4BB3-BE4C-018979574932}"/>
              </a:ext>
            </a:extLst>
          </p:cNvPr>
          <p:cNvPicPr>
            <a:picLocks noChangeAspect="1"/>
          </p:cNvPicPr>
          <p:nvPr/>
        </p:nvPicPr>
        <p:blipFill rotWithShape="1">
          <a:blip r:embed="rId2"/>
          <a:srcRect l="31019" t="30421" r="30825" b="5631"/>
          <a:stretch/>
        </p:blipFill>
        <p:spPr>
          <a:xfrm>
            <a:off x="6087861" y="1084598"/>
            <a:ext cx="6064419" cy="5717220"/>
          </a:xfrm>
          <a:prstGeom prst="rect">
            <a:avLst/>
          </a:prstGeom>
        </p:spPr>
      </p:pic>
      <p:sp>
        <p:nvSpPr>
          <p:cNvPr id="5" name="TextBox 4">
            <a:extLst>
              <a:ext uri="{FF2B5EF4-FFF2-40B4-BE49-F238E27FC236}">
                <a16:creationId xmlns:a16="http://schemas.microsoft.com/office/drawing/2014/main" id="{DB51A878-5C2D-45AB-9BA1-E3E9238DF96E}"/>
              </a:ext>
            </a:extLst>
          </p:cNvPr>
          <p:cNvSpPr txBox="1"/>
          <p:nvPr/>
        </p:nvSpPr>
        <p:spPr>
          <a:xfrm>
            <a:off x="4302341" y="752503"/>
            <a:ext cx="3326906" cy="954107"/>
          </a:xfrm>
          <a:prstGeom prst="rect">
            <a:avLst/>
          </a:prstGeom>
          <a:noFill/>
        </p:spPr>
        <p:txBody>
          <a:bodyPr wrap="square">
            <a:spAutoFit/>
          </a:bodyPr>
          <a:lstStyle/>
          <a:p>
            <a:r>
              <a:rPr lang="en-GB" sz="2800" dirty="0"/>
              <a:t>Type </a:t>
            </a:r>
            <a:r>
              <a:rPr lang="en-GB" sz="2800" b="1" dirty="0">
                <a:solidFill>
                  <a:srgbClr val="FF6600"/>
                </a:solidFill>
              </a:rPr>
              <a:t>weather</a:t>
            </a:r>
            <a:r>
              <a:rPr lang="en-GB" sz="2800" dirty="0"/>
              <a:t> in the search box</a:t>
            </a:r>
          </a:p>
        </p:txBody>
      </p:sp>
      <p:sp>
        <p:nvSpPr>
          <p:cNvPr id="6" name="TextBox 5">
            <a:extLst>
              <a:ext uri="{FF2B5EF4-FFF2-40B4-BE49-F238E27FC236}">
                <a16:creationId xmlns:a16="http://schemas.microsoft.com/office/drawing/2014/main" id="{F3B3BEEE-C773-4935-A69C-4B6C4C737815}"/>
              </a:ext>
            </a:extLst>
          </p:cNvPr>
          <p:cNvSpPr txBox="1"/>
          <p:nvPr/>
        </p:nvSpPr>
        <p:spPr>
          <a:xfrm>
            <a:off x="2022999" y="3302494"/>
            <a:ext cx="2831976" cy="2246769"/>
          </a:xfrm>
          <a:prstGeom prst="rect">
            <a:avLst/>
          </a:prstGeom>
          <a:noFill/>
        </p:spPr>
        <p:txBody>
          <a:bodyPr wrap="square" rtlCol="0">
            <a:spAutoFit/>
          </a:bodyPr>
          <a:lstStyle/>
          <a:p>
            <a:r>
              <a:rPr lang="en-GB" sz="2800" dirty="0"/>
              <a:t>Google will suggest ideas. </a:t>
            </a:r>
            <a:r>
              <a:rPr lang="en-GB" sz="2800" b="1" dirty="0"/>
              <a:t>Choose the one you want </a:t>
            </a:r>
            <a:r>
              <a:rPr lang="en-GB" sz="2800" dirty="0"/>
              <a:t>and click/press on it</a:t>
            </a:r>
          </a:p>
        </p:txBody>
      </p:sp>
      <p:cxnSp>
        <p:nvCxnSpPr>
          <p:cNvPr id="8" name="Straight Arrow Connector 7">
            <a:extLst>
              <a:ext uri="{FF2B5EF4-FFF2-40B4-BE49-F238E27FC236}">
                <a16:creationId xmlns:a16="http://schemas.microsoft.com/office/drawing/2014/main" id="{44BDC439-B769-491C-87EF-752EF80CC77D}"/>
              </a:ext>
            </a:extLst>
          </p:cNvPr>
          <p:cNvCxnSpPr>
            <a:cxnSpLocks/>
          </p:cNvCxnSpPr>
          <p:nvPr/>
        </p:nvCxnSpPr>
        <p:spPr>
          <a:xfrm>
            <a:off x="6078244" y="1497984"/>
            <a:ext cx="855216" cy="1048327"/>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82A2580-99E3-4D02-9DBF-38361430C966}"/>
              </a:ext>
            </a:extLst>
          </p:cNvPr>
          <p:cNvCxnSpPr>
            <a:cxnSpLocks/>
          </p:cNvCxnSpPr>
          <p:nvPr/>
        </p:nvCxnSpPr>
        <p:spPr>
          <a:xfrm flipV="1">
            <a:off x="4302341" y="3506680"/>
            <a:ext cx="2418055" cy="503398"/>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8E6B652-FF6D-4641-8BAC-936B0A4DE305}"/>
              </a:ext>
            </a:extLst>
          </p:cNvPr>
          <p:cNvSpPr txBox="1"/>
          <p:nvPr/>
        </p:nvSpPr>
        <p:spPr>
          <a:xfrm>
            <a:off x="229156" y="152338"/>
            <a:ext cx="3453413" cy="1200329"/>
          </a:xfrm>
          <a:prstGeom prst="rect">
            <a:avLst/>
          </a:prstGeom>
          <a:noFill/>
        </p:spPr>
        <p:txBody>
          <a:bodyPr wrap="square" rtlCol="0">
            <a:spAutoFit/>
          </a:bodyPr>
          <a:lstStyle/>
          <a:p>
            <a:r>
              <a:rPr lang="en-GB" sz="3600" b="1" dirty="0"/>
              <a:t>You can also do it this way:</a:t>
            </a:r>
          </a:p>
        </p:txBody>
      </p:sp>
    </p:spTree>
    <p:extLst>
      <p:ext uri="{BB962C8B-B14F-4D97-AF65-F5344CB8AC3E}">
        <p14:creationId xmlns:p14="http://schemas.microsoft.com/office/powerpoint/2010/main" val="3778410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E11E5C-1A07-4249-9308-C45ACCD65571}"/>
              </a:ext>
            </a:extLst>
          </p:cNvPr>
          <p:cNvPicPr>
            <a:picLocks noChangeAspect="1"/>
          </p:cNvPicPr>
          <p:nvPr/>
        </p:nvPicPr>
        <p:blipFill rotWithShape="1">
          <a:blip r:embed="rId2"/>
          <a:srcRect l="1457" t="13463" r="44222" b="7314"/>
          <a:stretch/>
        </p:blipFill>
        <p:spPr>
          <a:xfrm>
            <a:off x="3657600" y="5980"/>
            <a:ext cx="8345010" cy="6846040"/>
          </a:xfrm>
          <a:prstGeom prst="rect">
            <a:avLst/>
          </a:prstGeom>
        </p:spPr>
      </p:pic>
      <p:sp>
        <p:nvSpPr>
          <p:cNvPr id="4" name="TextBox 3">
            <a:extLst>
              <a:ext uri="{FF2B5EF4-FFF2-40B4-BE49-F238E27FC236}">
                <a16:creationId xmlns:a16="http://schemas.microsoft.com/office/drawing/2014/main" id="{B86827CA-225B-4920-936A-9502DBAB928E}"/>
              </a:ext>
            </a:extLst>
          </p:cNvPr>
          <p:cNvSpPr txBox="1"/>
          <p:nvPr/>
        </p:nvSpPr>
        <p:spPr>
          <a:xfrm>
            <a:off x="470517" y="1162975"/>
            <a:ext cx="3764132" cy="1077218"/>
          </a:xfrm>
          <a:prstGeom prst="rect">
            <a:avLst/>
          </a:prstGeom>
          <a:noFill/>
        </p:spPr>
        <p:txBody>
          <a:bodyPr wrap="square" rtlCol="0">
            <a:spAutoFit/>
          </a:bodyPr>
          <a:lstStyle/>
          <a:p>
            <a:r>
              <a:rPr lang="en-GB" sz="3200" b="1" dirty="0"/>
              <a:t>What’s the weather like on Sunday?</a:t>
            </a:r>
          </a:p>
        </p:txBody>
      </p:sp>
    </p:spTree>
    <p:extLst>
      <p:ext uri="{BB962C8B-B14F-4D97-AF65-F5344CB8AC3E}">
        <p14:creationId xmlns:p14="http://schemas.microsoft.com/office/powerpoint/2010/main" val="3814395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61EDE2-245B-40B7-B6C4-711EE8454EB1}"/>
              </a:ext>
            </a:extLst>
          </p:cNvPr>
          <p:cNvSpPr txBox="1"/>
          <p:nvPr/>
        </p:nvSpPr>
        <p:spPr>
          <a:xfrm>
            <a:off x="310718" y="79898"/>
            <a:ext cx="10875145" cy="1477328"/>
          </a:xfrm>
          <a:prstGeom prst="rect">
            <a:avLst/>
          </a:prstGeom>
          <a:noFill/>
        </p:spPr>
        <p:txBody>
          <a:bodyPr wrap="square" rtlCol="0">
            <a:spAutoFit/>
          </a:bodyPr>
          <a:lstStyle/>
          <a:p>
            <a:r>
              <a:rPr lang="en-GB" sz="3600" b="1" dirty="0"/>
              <a:t>You want to find a recipe for a curry</a:t>
            </a:r>
          </a:p>
          <a:p>
            <a:endParaRPr lang="en-GB" sz="3600" dirty="0"/>
          </a:p>
          <a:p>
            <a:endParaRPr lang="en-GB" dirty="0"/>
          </a:p>
        </p:txBody>
      </p:sp>
      <p:pic>
        <p:nvPicPr>
          <p:cNvPr id="4" name="Picture 3">
            <a:extLst>
              <a:ext uri="{FF2B5EF4-FFF2-40B4-BE49-F238E27FC236}">
                <a16:creationId xmlns:a16="http://schemas.microsoft.com/office/drawing/2014/main" id="{2FF43748-4CD8-4BF1-97EB-8381569EB433}"/>
              </a:ext>
            </a:extLst>
          </p:cNvPr>
          <p:cNvPicPr>
            <a:picLocks noChangeAspect="1"/>
          </p:cNvPicPr>
          <p:nvPr/>
        </p:nvPicPr>
        <p:blipFill rotWithShape="1">
          <a:blip r:embed="rId2"/>
          <a:srcRect l="1382" t="13204" r="43569" b="41489"/>
          <a:stretch/>
        </p:blipFill>
        <p:spPr>
          <a:xfrm>
            <a:off x="232243" y="2206101"/>
            <a:ext cx="10048099" cy="4651899"/>
          </a:xfrm>
          <a:prstGeom prst="rect">
            <a:avLst/>
          </a:prstGeom>
        </p:spPr>
      </p:pic>
      <p:sp>
        <p:nvSpPr>
          <p:cNvPr id="5" name="TextBox 4">
            <a:extLst>
              <a:ext uri="{FF2B5EF4-FFF2-40B4-BE49-F238E27FC236}">
                <a16:creationId xmlns:a16="http://schemas.microsoft.com/office/drawing/2014/main" id="{473D8CA0-5A9D-4C6C-8B64-CE74E30A8441}"/>
              </a:ext>
            </a:extLst>
          </p:cNvPr>
          <p:cNvSpPr txBox="1"/>
          <p:nvPr/>
        </p:nvSpPr>
        <p:spPr>
          <a:xfrm>
            <a:off x="9161755" y="710840"/>
            <a:ext cx="2829757" cy="954107"/>
          </a:xfrm>
          <a:prstGeom prst="rect">
            <a:avLst/>
          </a:prstGeom>
          <a:noFill/>
        </p:spPr>
        <p:txBody>
          <a:bodyPr wrap="square" rtlCol="0">
            <a:spAutoFit/>
          </a:bodyPr>
          <a:lstStyle/>
          <a:p>
            <a:r>
              <a:rPr lang="en-GB" sz="2800" dirty="0"/>
              <a:t>Click/press the search icon</a:t>
            </a:r>
          </a:p>
        </p:txBody>
      </p:sp>
      <p:sp>
        <p:nvSpPr>
          <p:cNvPr id="7" name="TextBox 6">
            <a:extLst>
              <a:ext uri="{FF2B5EF4-FFF2-40B4-BE49-F238E27FC236}">
                <a16:creationId xmlns:a16="http://schemas.microsoft.com/office/drawing/2014/main" id="{3DEF7931-1983-488C-89A0-C81D86EC2F30}"/>
              </a:ext>
            </a:extLst>
          </p:cNvPr>
          <p:cNvSpPr txBox="1"/>
          <p:nvPr/>
        </p:nvSpPr>
        <p:spPr>
          <a:xfrm>
            <a:off x="1866529" y="818562"/>
            <a:ext cx="2829757" cy="954107"/>
          </a:xfrm>
          <a:prstGeom prst="rect">
            <a:avLst/>
          </a:prstGeom>
          <a:noFill/>
        </p:spPr>
        <p:txBody>
          <a:bodyPr wrap="square">
            <a:spAutoFit/>
          </a:bodyPr>
          <a:lstStyle/>
          <a:p>
            <a:r>
              <a:rPr lang="en-GB" sz="2800" dirty="0"/>
              <a:t>Type </a:t>
            </a:r>
            <a:r>
              <a:rPr lang="en-GB" sz="2800" b="1" dirty="0">
                <a:solidFill>
                  <a:srgbClr val="FF6600"/>
                </a:solidFill>
              </a:rPr>
              <a:t>curry recipe</a:t>
            </a:r>
            <a:r>
              <a:rPr lang="en-GB" sz="2800" dirty="0"/>
              <a:t> in the search box</a:t>
            </a:r>
          </a:p>
        </p:txBody>
      </p:sp>
      <p:cxnSp>
        <p:nvCxnSpPr>
          <p:cNvPr id="9" name="Straight Arrow Connector 8">
            <a:extLst>
              <a:ext uri="{FF2B5EF4-FFF2-40B4-BE49-F238E27FC236}">
                <a16:creationId xmlns:a16="http://schemas.microsoft.com/office/drawing/2014/main" id="{C3137C72-B979-4265-B405-26104EAB40FC}"/>
              </a:ext>
            </a:extLst>
          </p:cNvPr>
          <p:cNvCxnSpPr>
            <a:cxnSpLocks/>
          </p:cNvCxnSpPr>
          <p:nvPr/>
        </p:nvCxnSpPr>
        <p:spPr>
          <a:xfrm flipH="1">
            <a:off x="3281408" y="1772669"/>
            <a:ext cx="322926" cy="738664"/>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DB3A972-573A-4372-BD01-7AA9A277BC27}"/>
              </a:ext>
            </a:extLst>
          </p:cNvPr>
          <p:cNvCxnSpPr>
            <a:cxnSpLocks/>
          </p:cNvCxnSpPr>
          <p:nvPr/>
        </p:nvCxnSpPr>
        <p:spPr>
          <a:xfrm flipH="1">
            <a:off x="9827581" y="1664947"/>
            <a:ext cx="301841" cy="846386"/>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pic>
        <p:nvPicPr>
          <p:cNvPr id="10242" name="Picture 2" descr="ᐈ Curry clip art stock cliparts, Royalty Free indian curry illustrations |  download on Depositphotos®">
            <a:extLst>
              <a:ext uri="{FF2B5EF4-FFF2-40B4-BE49-F238E27FC236}">
                <a16:creationId xmlns:a16="http://schemas.microsoft.com/office/drawing/2014/main" id="{815CCEAF-D96F-4553-976F-0DC861FE38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23" t="17299" r="5577" b="13393"/>
          <a:stretch/>
        </p:blipFill>
        <p:spPr bwMode="auto">
          <a:xfrm>
            <a:off x="5869249" y="775209"/>
            <a:ext cx="1693416" cy="1323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279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F05B5A-7E5A-4CFD-8865-8C6F8B23350D}"/>
              </a:ext>
            </a:extLst>
          </p:cNvPr>
          <p:cNvPicPr>
            <a:picLocks noChangeAspect="1"/>
          </p:cNvPicPr>
          <p:nvPr/>
        </p:nvPicPr>
        <p:blipFill rotWithShape="1">
          <a:blip r:embed="rId2"/>
          <a:srcRect l="7792" t="18777" r="55218" b="7396"/>
          <a:stretch/>
        </p:blipFill>
        <p:spPr>
          <a:xfrm>
            <a:off x="6128536" y="0"/>
            <a:ext cx="6063464" cy="6807201"/>
          </a:xfrm>
          <a:prstGeom prst="rect">
            <a:avLst/>
          </a:prstGeom>
        </p:spPr>
      </p:pic>
      <p:sp>
        <p:nvSpPr>
          <p:cNvPr id="4" name="TextBox 3">
            <a:extLst>
              <a:ext uri="{FF2B5EF4-FFF2-40B4-BE49-F238E27FC236}">
                <a16:creationId xmlns:a16="http://schemas.microsoft.com/office/drawing/2014/main" id="{33835453-D9C3-4D22-8D8F-5324F9265A38}"/>
              </a:ext>
            </a:extLst>
          </p:cNvPr>
          <p:cNvSpPr txBox="1"/>
          <p:nvPr/>
        </p:nvSpPr>
        <p:spPr>
          <a:xfrm>
            <a:off x="426129" y="807868"/>
            <a:ext cx="4749553" cy="3539430"/>
          </a:xfrm>
          <a:prstGeom prst="rect">
            <a:avLst/>
          </a:prstGeom>
          <a:noFill/>
        </p:spPr>
        <p:txBody>
          <a:bodyPr wrap="square" rtlCol="0">
            <a:spAutoFit/>
          </a:bodyPr>
          <a:lstStyle/>
          <a:p>
            <a:r>
              <a:rPr lang="en-GB" sz="2800" dirty="0"/>
              <a:t>You will see lots of links for websites and videos = these are your </a:t>
            </a:r>
            <a:r>
              <a:rPr lang="en-GB" sz="2800" b="1" dirty="0"/>
              <a:t>search results</a:t>
            </a:r>
          </a:p>
          <a:p>
            <a:endParaRPr lang="en-GB" sz="2800" dirty="0"/>
          </a:p>
          <a:p>
            <a:endParaRPr lang="en-GB" sz="2800" dirty="0"/>
          </a:p>
          <a:p>
            <a:r>
              <a:rPr lang="en-GB" sz="2800" dirty="0"/>
              <a:t>Choose the one you want and click/press on the </a:t>
            </a:r>
            <a:r>
              <a:rPr lang="en-GB" sz="2800" b="1" u="sng" dirty="0">
                <a:solidFill>
                  <a:srgbClr val="0070C0"/>
                </a:solidFill>
              </a:rPr>
              <a:t>blue</a:t>
            </a:r>
            <a:r>
              <a:rPr lang="en-GB" sz="2800" u="sng" dirty="0"/>
              <a:t> link  </a:t>
            </a:r>
          </a:p>
          <a:p>
            <a:r>
              <a:rPr lang="en-GB" sz="2800" dirty="0"/>
              <a:t>to open it</a:t>
            </a:r>
          </a:p>
        </p:txBody>
      </p:sp>
      <p:cxnSp>
        <p:nvCxnSpPr>
          <p:cNvPr id="8" name="Straight Arrow Connector 7">
            <a:extLst>
              <a:ext uri="{FF2B5EF4-FFF2-40B4-BE49-F238E27FC236}">
                <a16:creationId xmlns:a16="http://schemas.microsoft.com/office/drawing/2014/main" id="{CF2090BC-C231-46C7-97A4-BA5678EF131E}"/>
              </a:ext>
            </a:extLst>
          </p:cNvPr>
          <p:cNvCxnSpPr>
            <a:cxnSpLocks/>
          </p:cNvCxnSpPr>
          <p:nvPr/>
        </p:nvCxnSpPr>
        <p:spPr>
          <a:xfrm>
            <a:off x="4935984" y="3311371"/>
            <a:ext cx="1399713" cy="0"/>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B09091F-D1C4-4045-875E-524561DAEBA4}"/>
              </a:ext>
            </a:extLst>
          </p:cNvPr>
          <p:cNvCxnSpPr>
            <a:cxnSpLocks/>
          </p:cNvCxnSpPr>
          <p:nvPr/>
        </p:nvCxnSpPr>
        <p:spPr>
          <a:xfrm flipH="1">
            <a:off x="10005136" y="4634144"/>
            <a:ext cx="1171851" cy="0"/>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938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6E0B35-C9C8-40EE-89D9-32462AAD3A39}"/>
              </a:ext>
            </a:extLst>
          </p:cNvPr>
          <p:cNvPicPr>
            <a:picLocks noChangeAspect="1"/>
          </p:cNvPicPr>
          <p:nvPr/>
        </p:nvPicPr>
        <p:blipFill rotWithShape="1">
          <a:blip r:embed="rId2"/>
          <a:srcRect t="4530" r="34175" b="8737"/>
          <a:stretch/>
        </p:blipFill>
        <p:spPr>
          <a:xfrm>
            <a:off x="4002897" y="798991"/>
            <a:ext cx="8175142" cy="6059010"/>
          </a:xfrm>
          <a:prstGeom prst="rect">
            <a:avLst/>
          </a:prstGeom>
        </p:spPr>
      </p:pic>
      <p:pic>
        <p:nvPicPr>
          <p:cNvPr id="5" name="Picture 4">
            <a:extLst>
              <a:ext uri="{FF2B5EF4-FFF2-40B4-BE49-F238E27FC236}">
                <a16:creationId xmlns:a16="http://schemas.microsoft.com/office/drawing/2014/main" id="{720A4DB2-DECD-4A7F-84B2-BA466218E60B}"/>
              </a:ext>
            </a:extLst>
          </p:cNvPr>
          <p:cNvPicPr>
            <a:picLocks noChangeAspect="1"/>
          </p:cNvPicPr>
          <p:nvPr/>
        </p:nvPicPr>
        <p:blipFill rotWithShape="1">
          <a:blip r:embed="rId3"/>
          <a:srcRect l="18135" t="16879" r="74830" b="67547"/>
          <a:stretch/>
        </p:blipFill>
        <p:spPr>
          <a:xfrm>
            <a:off x="574922" y="2682577"/>
            <a:ext cx="2629917" cy="3275861"/>
          </a:xfrm>
          <a:prstGeom prst="rect">
            <a:avLst/>
          </a:prstGeom>
        </p:spPr>
      </p:pic>
      <p:sp>
        <p:nvSpPr>
          <p:cNvPr id="6" name="TextBox 5">
            <a:extLst>
              <a:ext uri="{FF2B5EF4-FFF2-40B4-BE49-F238E27FC236}">
                <a16:creationId xmlns:a16="http://schemas.microsoft.com/office/drawing/2014/main" id="{76C5BE96-B0A7-41F0-97BD-A4DC810F2DF3}"/>
              </a:ext>
            </a:extLst>
          </p:cNvPr>
          <p:cNvSpPr txBox="1"/>
          <p:nvPr/>
        </p:nvSpPr>
        <p:spPr>
          <a:xfrm>
            <a:off x="837876" y="5768963"/>
            <a:ext cx="2104007" cy="769441"/>
          </a:xfrm>
          <a:prstGeom prst="rect">
            <a:avLst/>
          </a:prstGeom>
          <a:noFill/>
        </p:spPr>
        <p:txBody>
          <a:bodyPr wrap="square" rtlCol="0">
            <a:spAutoFit/>
          </a:bodyPr>
          <a:lstStyle/>
          <a:p>
            <a:r>
              <a:rPr lang="en-GB" sz="4400" dirty="0"/>
              <a:t>go back </a:t>
            </a:r>
          </a:p>
        </p:txBody>
      </p:sp>
      <p:sp>
        <p:nvSpPr>
          <p:cNvPr id="7" name="TextBox 6">
            <a:extLst>
              <a:ext uri="{FF2B5EF4-FFF2-40B4-BE49-F238E27FC236}">
                <a16:creationId xmlns:a16="http://schemas.microsoft.com/office/drawing/2014/main" id="{DE229AC9-F128-4C8C-91D0-0BE3B60938F0}"/>
              </a:ext>
            </a:extLst>
          </p:cNvPr>
          <p:cNvSpPr txBox="1"/>
          <p:nvPr/>
        </p:nvSpPr>
        <p:spPr>
          <a:xfrm>
            <a:off x="177553" y="115410"/>
            <a:ext cx="2974020" cy="1815882"/>
          </a:xfrm>
          <a:prstGeom prst="rect">
            <a:avLst/>
          </a:prstGeom>
          <a:noFill/>
        </p:spPr>
        <p:txBody>
          <a:bodyPr wrap="square" rtlCol="0">
            <a:spAutoFit/>
          </a:bodyPr>
          <a:lstStyle/>
          <a:p>
            <a:r>
              <a:rPr lang="en-GB" sz="2800" dirty="0"/>
              <a:t>To </a:t>
            </a:r>
            <a:r>
              <a:rPr lang="en-GB" sz="2800" b="1" dirty="0"/>
              <a:t>go</a:t>
            </a:r>
            <a:r>
              <a:rPr lang="en-GB" sz="2800" dirty="0"/>
              <a:t> </a:t>
            </a:r>
            <a:r>
              <a:rPr lang="en-GB" sz="2800" b="1" dirty="0"/>
              <a:t>back</a:t>
            </a:r>
            <a:r>
              <a:rPr lang="en-GB" sz="2800" dirty="0"/>
              <a:t> to the search results, click/press the </a:t>
            </a:r>
            <a:r>
              <a:rPr lang="en-GB" sz="2800" b="1" dirty="0"/>
              <a:t>back button</a:t>
            </a:r>
          </a:p>
        </p:txBody>
      </p:sp>
      <p:sp>
        <p:nvSpPr>
          <p:cNvPr id="8" name="Flowchart: Connector 7">
            <a:extLst>
              <a:ext uri="{FF2B5EF4-FFF2-40B4-BE49-F238E27FC236}">
                <a16:creationId xmlns:a16="http://schemas.microsoft.com/office/drawing/2014/main" id="{92EED62A-AE64-4243-80EE-86E0D98EB644}"/>
              </a:ext>
            </a:extLst>
          </p:cNvPr>
          <p:cNvSpPr/>
          <p:nvPr/>
        </p:nvSpPr>
        <p:spPr>
          <a:xfrm>
            <a:off x="3835153" y="678743"/>
            <a:ext cx="541538" cy="490691"/>
          </a:xfrm>
          <a:prstGeom prst="flowChartConnector">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5235BA9F-87A4-4277-B884-202CCAED1E01}"/>
              </a:ext>
            </a:extLst>
          </p:cNvPr>
          <p:cNvCxnSpPr>
            <a:cxnSpLocks/>
          </p:cNvCxnSpPr>
          <p:nvPr/>
        </p:nvCxnSpPr>
        <p:spPr>
          <a:xfrm flipV="1">
            <a:off x="2171056" y="1127465"/>
            <a:ext cx="1580225" cy="565752"/>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798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CDA6C03A-1651-4F41-B96D-9A6AADD1AC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30822"/>
            <a:ext cx="3044471" cy="6596353"/>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E6B5BA58-B2C0-4665-B4AC-EF42A0986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879" y="130823"/>
            <a:ext cx="3044471" cy="6596353"/>
          </a:xfrm>
          <a:prstGeom prst="rect">
            <a:avLst/>
          </a:prstGeom>
        </p:spPr>
      </p:pic>
      <p:sp>
        <p:nvSpPr>
          <p:cNvPr id="6" name="TextBox 5">
            <a:extLst>
              <a:ext uri="{FF2B5EF4-FFF2-40B4-BE49-F238E27FC236}">
                <a16:creationId xmlns:a16="http://schemas.microsoft.com/office/drawing/2014/main" id="{89342BAC-8E88-4870-839A-CAC9D2AD0AB7}"/>
              </a:ext>
            </a:extLst>
          </p:cNvPr>
          <p:cNvSpPr txBox="1"/>
          <p:nvPr/>
        </p:nvSpPr>
        <p:spPr>
          <a:xfrm>
            <a:off x="9394170" y="3126063"/>
            <a:ext cx="2599562" cy="1200329"/>
          </a:xfrm>
          <a:prstGeom prst="rect">
            <a:avLst/>
          </a:prstGeom>
          <a:noFill/>
        </p:spPr>
        <p:txBody>
          <a:bodyPr wrap="square" rtlCol="0">
            <a:spAutoFit/>
          </a:bodyPr>
          <a:lstStyle/>
          <a:p>
            <a:r>
              <a:rPr lang="en-GB" sz="2400" dirty="0"/>
              <a:t>To go back to your home screen, press the </a:t>
            </a:r>
            <a:r>
              <a:rPr lang="en-GB" sz="2400" b="1" dirty="0"/>
              <a:t>home</a:t>
            </a:r>
            <a:r>
              <a:rPr lang="en-GB" sz="2400" dirty="0"/>
              <a:t> button </a:t>
            </a:r>
          </a:p>
        </p:txBody>
      </p:sp>
      <p:pic>
        <p:nvPicPr>
          <p:cNvPr id="7" name="Picture 4" descr="No description available.">
            <a:extLst>
              <a:ext uri="{FF2B5EF4-FFF2-40B4-BE49-F238E27FC236}">
                <a16:creationId xmlns:a16="http://schemas.microsoft.com/office/drawing/2014/main" id="{78403845-C497-479E-AC1E-26C0F75FA7F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548715" y="31767"/>
            <a:ext cx="1445017" cy="313062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EC983BB-BCB0-499B-BFDF-AC07D912789C}"/>
              </a:ext>
            </a:extLst>
          </p:cNvPr>
          <p:cNvSpPr txBox="1"/>
          <p:nvPr/>
        </p:nvSpPr>
        <p:spPr>
          <a:xfrm>
            <a:off x="3623684" y="2045769"/>
            <a:ext cx="2360207" cy="1938992"/>
          </a:xfrm>
          <a:prstGeom prst="rect">
            <a:avLst/>
          </a:prstGeom>
          <a:noFill/>
        </p:spPr>
        <p:txBody>
          <a:bodyPr wrap="square" rtlCol="0">
            <a:spAutoFit/>
          </a:bodyPr>
          <a:lstStyle/>
          <a:p>
            <a:r>
              <a:rPr lang="en-GB" sz="4000" b="1" dirty="0"/>
              <a:t>Searching </a:t>
            </a:r>
          </a:p>
          <a:p>
            <a:r>
              <a:rPr lang="en-GB" sz="4000" b="1" dirty="0"/>
              <a:t>on your phone </a:t>
            </a:r>
          </a:p>
        </p:txBody>
      </p:sp>
      <p:sp>
        <p:nvSpPr>
          <p:cNvPr id="9" name="TextBox 8">
            <a:extLst>
              <a:ext uri="{FF2B5EF4-FFF2-40B4-BE49-F238E27FC236}">
                <a16:creationId xmlns:a16="http://schemas.microsoft.com/office/drawing/2014/main" id="{F500A6F4-08F6-432F-8824-9B58F05C5402}"/>
              </a:ext>
            </a:extLst>
          </p:cNvPr>
          <p:cNvSpPr txBox="1"/>
          <p:nvPr/>
        </p:nvSpPr>
        <p:spPr>
          <a:xfrm>
            <a:off x="3844202" y="852256"/>
            <a:ext cx="1775190" cy="523220"/>
          </a:xfrm>
          <a:prstGeom prst="rect">
            <a:avLst/>
          </a:prstGeom>
          <a:noFill/>
        </p:spPr>
        <p:txBody>
          <a:bodyPr wrap="square" rtlCol="0">
            <a:spAutoFit/>
          </a:bodyPr>
          <a:lstStyle/>
          <a:p>
            <a:r>
              <a:rPr lang="en-GB" sz="2800" dirty="0"/>
              <a:t>type here</a:t>
            </a:r>
          </a:p>
        </p:txBody>
      </p:sp>
      <p:sp>
        <p:nvSpPr>
          <p:cNvPr id="10" name="TextBox 9">
            <a:extLst>
              <a:ext uri="{FF2B5EF4-FFF2-40B4-BE49-F238E27FC236}">
                <a16:creationId xmlns:a16="http://schemas.microsoft.com/office/drawing/2014/main" id="{5DA3E2B9-BABC-4C41-AB1B-987BD3A3EB3E}"/>
              </a:ext>
            </a:extLst>
          </p:cNvPr>
          <p:cNvSpPr txBox="1"/>
          <p:nvPr/>
        </p:nvSpPr>
        <p:spPr>
          <a:xfrm>
            <a:off x="3945500" y="4934262"/>
            <a:ext cx="1994201" cy="1692771"/>
          </a:xfrm>
          <a:prstGeom prst="rect">
            <a:avLst/>
          </a:prstGeom>
          <a:noFill/>
        </p:spPr>
        <p:txBody>
          <a:bodyPr wrap="square" rtlCol="0">
            <a:spAutoFit/>
          </a:bodyPr>
          <a:lstStyle/>
          <a:p>
            <a:r>
              <a:rPr lang="en-GB" sz="2800" dirty="0"/>
              <a:t>press </a:t>
            </a:r>
            <a:r>
              <a:rPr lang="en-GB" sz="2800" b="1" dirty="0"/>
              <a:t>go</a:t>
            </a:r>
          </a:p>
          <a:p>
            <a:r>
              <a:rPr lang="en-GB" sz="2400" i="1" dirty="0"/>
              <a:t>on an iPhone press:</a:t>
            </a:r>
          </a:p>
          <a:p>
            <a:endParaRPr lang="en-GB" sz="2800" b="1" dirty="0"/>
          </a:p>
        </p:txBody>
      </p:sp>
      <p:sp>
        <p:nvSpPr>
          <p:cNvPr id="11" name="TextBox 10">
            <a:extLst>
              <a:ext uri="{FF2B5EF4-FFF2-40B4-BE49-F238E27FC236}">
                <a16:creationId xmlns:a16="http://schemas.microsoft.com/office/drawing/2014/main" id="{8F5B8BB4-62DD-4F19-8C57-4094E4FAFC87}"/>
              </a:ext>
            </a:extLst>
          </p:cNvPr>
          <p:cNvSpPr txBox="1"/>
          <p:nvPr/>
        </p:nvSpPr>
        <p:spPr>
          <a:xfrm>
            <a:off x="10733103" y="-62392"/>
            <a:ext cx="1260629" cy="954107"/>
          </a:xfrm>
          <a:prstGeom prst="rect">
            <a:avLst/>
          </a:prstGeom>
          <a:noFill/>
        </p:spPr>
        <p:txBody>
          <a:bodyPr wrap="square" rtlCol="0">
            <a:spAutoFit/>
          </a:bodyPr>
          <a:lstStyle/>
          <a:p>
            <a:r>
              <a:rPr lang="en-GB" sz="2800" b="1" dirty="0">
                <a:solidFill>
                  <a:srgbClr val="FFFF00"/>
                </a:solidFill>
              </a:rPr>
              <a:t>home screen</a:t>
            </a:r>
          </a:p>
        </p:txBody>
      </p:sp>
      <p:graphicFrame>
        <p:nvGraphicFramePr>
          <p:cNvPr id="12" name="Table 11">
            <a:extLst>
              <a:ext uri="{FF2B5EF4-FFF2-40B4-BE49-F238E27FC236}">
                <a16:creationId xmlns:a16="http://schemas.microsoft.com/office/drawing/2014/main" id="{F745186D-239C-428D-9CB4-22A497691BA1}"/>
              </a:ext>
            </a:extLst>
          </p:cNvPr>
          <p:cNvGraphicFramePr>
            <a:graphicFrameLocks noGrp="1"/>
          </p:cNvGraphicFramePr>
          <p:nvPr>
            <p:extLst>
              <p:ext uri="{D42A27DB-BD31-4B8C-83A1-F6EECF244321}">
                <p14:modId xmlns:p14="http://schemas.microsoft.com/office/powerpoint/2010/main" val="1611880144"/>
              </p:ext>
            </p:extLst>
          </p:nvPr>
        </p:nvGraphicFramePr>
        <p:xfrm>
          <a:off x="337920" y="130822"/>
          <a:ext cx="3044472" cy="6625085"/>
        </p:xfrm>
        <a:graphic>
          <a:graphicData uri="http://schemas.openxmlformats.org/drawingml/2006/table">
            <a:tbl>
              <a:tblPr/>
              <a:tblGrid>
                <a:gridCol w="3044472">
                  <a:extLst>
                    <a:ext uri="{9D8B030D-6E8A-4147-A177-3AD203B41FA5}">
                      <a16:colId xmlns:a16="http://schemas.microsoft.com/office/drawing/2014/main" val="1783975955"/>
                    </a:ext>
                  </a:extLst>
                </a:gridCol>
              </a:tblGrid>
              <a:tr h="6625085">
                <a:tc>
                  <a:txBody>
                    <a:bodyPr/>
                    <a:lstStyle/>
                    <a:p>
                      <a:endParaRPr lang="en-GB"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62001892"/>
                  </a:ext>
                </a:extLst>
              </a:tr>
            </a:tbl>
          </a:graphicData>
        </a:graphic>
      </p:graphicFrame>
      <p:graphicFrame>
        <p:nvGraphicFramePr>
          <p:cNvPr id="13" name="Table 12">
            <a:extLst>
              <a:ext uri="{FF2B5EF4-FFF2-40B4-BE49-F238E27FC236}">
                <a16:creationId xmlns:a16="http://schemas.microsoft.com/office/drawing/2014/main" id="{B8C9D032-17DD-463E-91DD-DBDA3DF97091}"/>
              </a:ext>
            </a:extLst>
          </p:cNvPr>
          <p:cNvGraphicFramePr>
            <a:graphicFrameLocks noGrp="1"/>
          </p:cNvGraphicFramePr>
          <p:nvPr>
            <p:extLst>
              <p:ext uri="{D42A27DB-BD31-4B8C-83A1-F6EECF244321}">
                <p14:modId xmlns:p14="http://schemas.microsoft.com/office/powerpoint/2010/main" val="2092064499"/>
              </p:ext>
            </p:extLst>
          </p:nvPr>
        </p:nvGraphicFramePr>
        <p:xfrm>
          <a:off x="6090082" y="104191"/>
          <a:ext cx="3062796" cy="6625084"/>
        </p:xfrm>
        <a:graphic>
          <a:graphicData uri="http://schemas.openxmlformats.org/drawingml/2006/table">
            <a:tbl>
              <a:tblPr/>
              <a:tblGrid>
                <a:gridCol w="3062796">
                  <a:extLst>
                    <a:ext uri="{9D8B030D-6E8A-4147-A177-3AD203B41FA5}">
                      <a16:colId xmlns:a16="http://schemas.microsoft.com/office/drawing/2014/main" val="944986947"/>
                    </a:ext>
                  </a:extLst>
                </a:gridCol>
              </a:tblGrid>
              <a:tr h="6625084">
                <a:tc>
                  <a:txBody>
                    <a:bodyPr/>
                    <a:lstStyle/>
                    <a:p>
                      <a:endParaRPr lang="en-GB"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64319213"/>
                  </a:ext>
                </a:extLst>
              </a:tr>
            </a:tbl>
          </a:graphicData>
        </a:graphic>
      </p:graphicFrame>
      <p:cxnSp>
        <p:nvCxnSpPr>
          <p:cNvPr id="15" name="Straight Arrow Connector 14">
            <a:extLst>
              <a:ext uri="{FF2B5EF4-FFF2-40B4-BE49-F238E27FC236}">
                <a16:creationId xmlns:a16="http://schemas.microsoft.com/office/drawing/2014/main" id="{BA0B1985-04D9-4B18-A8D9-22E28C787004}"/>
              </a:ext>
            </a:extLst>
          </p:cNvPr>
          <p:cNvCxnSpPr>
            <a:stCxn id="9" idx="1"/>
          </p:cNvCxnSpPr>
          <p:nvPr/>
        </p:nvCxnSpPr>
        <p:spPr>
          <a:xfrm flipH="1" flipV="1">
            <a:off x="1917577" y="615994"/>
            <a:ext cx="1926625" cy="497872"/>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6" name="Flowchart: Connector 15">
            <a:extLst>
              <a:ext uri="{FF2B5EF4-FFF2-40B4-BE49-F238E27FC236}">
                <a16:creationId xmlns:a16="http://schemas.microsoft.com/office/drawing/2014/main" id="{9B819FE3-1C20-4D16-A605-F62809C780E8}"/>
              </a:ext>
            </a:extLst>
          </p:cNvPr>
          <p:cNvSpPr/>
          <p:nvPr/>
        </p:nvSpPr>
        <p:spPr>
          <a:xfrm>
            <a:off x="2929632" y="5780648"/>
            <a:ext cx="558952" cy="523220"/>
          </a:xfrm>
          <a:prstGeom prst="flowChartConnector">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8063CA30-D45E-4952-8198-40C7F43DD68E}"/>
              </a:ext>
            </a:extLst>
          </p:cNvPr>
          <p:cNvCxnSpPr>
            <a:cxnSpLocks/>
          </p:cNvCxnSpPr>
          <p:nvPr/>
        </p:nvCxnSpPr>
        <p:spPr>
          <a:xfrm flipH="1">
            <a:off x="3503750" y="5379868"/>
            <a:ext cx="544984" cy="464946"/>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24" name="Flowchart: Connector 23">
            <a:extLst>
              <a:ext uri="{FF2B5EF4-FFF2-40B4-BE49-F238E27FC236}">
                <a16:creationId xmlns:a16="http://schemas.microsoft.com/office/drawing/2014/main" id="{17CB403B-100E-4C7F-A0F8-B1A5F1F3DAFC}"/>
              </a:ext>
            </a:extLst>
          </p:cNvPr>
          <p:cNvSpPr/>
          <p:nvPr/>
        </p:nvSpPr>
        <p:spPr>
          <a:xfrm>
            <a:off x="7315200" y="6223247"/>
            <a:ext cx="630315" cy="530559"/>
          </a:xfrm>
          <a:prstGeom prst="flowChartConnector">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80435C50-F9C3-4A48-B39F-BE62F30F6FA6}"/>
              </a:ext>
            </a:extLst>
          </p:cNvPr>
          <p:cNvCxnSpPr>
            <a:cxnSpLocks/>
          </p:cNvCxnSpPr>
          <p:nvPr/>
        </p:nvCxnSpPr>
        <p:spPr>
          <a:xfrm flipH="1">
            <a:off x="7830105" y="4353023"/>
            <a:ext cx="2157275" cy="1870224"/>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 descr="No description available.">
            <a:extLst>
              <a:ext uri="{FF2B5EF4-FFF2-40B4-BE49-F238E27FC236}">
                <a16:creationId xmlns:a16="http://schemas.microsoft.com/office/drawing/2014/main" id="{6725944E-A6BB-45C1-8A85-514A488F51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5869" t="86214" r="1564" b="9255"/>
          <a:stretch/>
        </p:blipFill>
        <p:spPr bwMode="auto">
          <a:xfrm>
            <a:off x="4252152" y="6129408"/>
            <a:ext cx="1145220" cy="49762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C666634E-CF87-4900-AAF5-E886370E58FC}"/>
              </a:ext>
            </a:extLst>
          </p:cNvPr>
          <p:cNvSpPr txBox="1"/>
          <p:nvPr/>
        </p:nvSpPr>
        <p:spPr>
          <a:xfrm>
            <a:off x="10020184" y="5612341"/>
            <a:ext cx="1855433" cy="830997"/>
          </a:xfrm>
          <a:prstGeom prst="rect">
            <a:avLst/>
          </a:prstGeom>
          <a:noFill/>
        </p:spPr>
        <p:txBody>
          <a:bodyPr wrap="square" rtlCol="0">
            <a:spAutoFit/>
          </a:bodyPr>
          <a:lstStyle/>
          <a:p>
            <a:r>
              <a:rPr lang="en-GB" sz="2400" dirty="0"/>
              <a:t>To go </a:t>
            </a:r>
            <a:r>
              <a:rPr lang="en-GB" sz="2400" b="1" dirty="0"/>
              <a:t>back</a:t>
            </a:r>
            <a:r>
              <a:rPr lang="en-GB" sz="2400" dirty="0"/>
              <a:t> to the last page</a:t>
            </a:r>
          </a:p>
        </p:txBody>
      </p:sp>
      <p:cxnSp>
        <p:nvCxnSpPr>
          <p:cNvPr id="34" name="Straight Arrow Connector 33">
            <a:extLst>
              <a:ext uri="{FF2B5EF4-FFF2-40B4-BE49-F238E27FC236}">
                <a16:creationId xmlns:a16="http://schemas.microsoft.com/office/drawing/2014/main" id="{6810197E-8F6E-40A7-BB99-99FCCFE6110C}"/>
              </a:ext>
            </a:extLst>
          </p:cNvPr>
          <p:cNvCxnSpPr>
            <a:cxnSpLocks/>
          </p:cNvCxnSpPr>
          <p:nvPr/>
        </p:nvCxnSpPr>
        <p:spPr>
          <a:xfrm flipH="1">
            <a:off x="8851037" y="6275823"/>
            <a:ext cx="1136342" cy="265279"/>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35" name="Flowchart: Connector 34">
            <a:extLst>
              <a:ext uri="{FF2B5EF4-FFF2-40B4-BE49-F238E27FC236}">
                <a16:creationId xmlns:a16="http://schemas.microsoft.com/office/drawing/2014/main" id="{1B40E3C4-EE8E-47B0-9FA8-270108B51B19}"/>
              </a:ext>
            </a:extLst>
          </p:cNvPr>
          <p:cNvSpPr/>
          <p:nvPr/>
        </p:nvSpPr>
        <p:spPr>
          <a:xfrm>
            <a:off x="8309499" y="6303869"/>
            <a:ext cx="488273" cy="449938"/>
          </a:xfrm>
          <a:prstGeom prst="flowChartConnector">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6988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47DBDA-943E-4383-8D54-0F64205519EC}"/>
              </a:ext>
            </a:extLst>
          </p:cNvPr>
          <p:cNvSpPr txBox="1"/>
          <p:nvPr/>
        </p:nvSpPr>
        <p:spPr>
          <a:xfrm>
            <a:off x="506027" y="506027"/>
            <a:ext cx="10511161" cy="3970318"/>
          </a:xfrm>
          <a:prstGeom prst="rect">
            <a:avLst/>
          </a:prstGeom>
          <a:noFill/>
        </p:spPr>
        <p:txBody>
          <a:bodyPr wrap="square" rtlCol="0">
            <a:spAutoFit/>
          </a:bodyPr>
          <a:lstStyle/>
          <a:p>
            <a:r>
              <a:rPr lang="en-GB" sz="3600" b="1" dirty="0"/>
              <a:t>What can you remember from the last lesson?</a:t>
            </a:r>
          </a:p>
          <a:p>
            <a:endParaRPr lang="en-GB" sz="3600" dirty="0"/>
          </a:p>
          <a:p>
            <a:pPr marL="342900" indent="-342900">
              <a:buAutoNum type="arabicPeriod"/>
            </a:pPr>
            <a:r>
              <a:rPr lang="en-GB" sz="3600" dirty="0"/>
              <a:t>What is an </a:t>
            </a:r>
            <a:r>
              <a:rPr lang="en-GB" sz="3600" b="1" dirty="0">
                <a:highlight>
                  <a:srgbClr val="FFFF00"/>
                </a:highlight>
              </a:rPr>
              <a:t>icon</a:t>
            </a:r>
            <a:r>
              <a:rPr lang="en-GB" sz="3600" dirty="0"/>
              <a:t>?</a:t>
            </a:r>
          </a:p>
          <a:p>
            <a:endParaRPr lang="en-GB" sz="3600" dirty="0"/>
          </a:p>
          <a:p>
            <a:pPr marL="342900" indent="-342900">
              <a:buAutoNum type="arabicPeriod"/>
            </a:pPr>
            <a:r>
              <a:rPr lang="en-GB" sz="3600" dirty="0"/>
              <a:t>What is a </a:t>
            </a:r>
            <a:r>
              <a:rPr lang="en-GB" sz="3600" b="1" dirty="0">
                <a:highlight>
                  <a:srgbClr val="FFFF00"/>
                </a:highlight>
              </a:rPr>
              <a:t>device</a:t>
            </a:r>
            <a:r>
              <a:rPr lang="en-GB" sz="3600" dirty="0"/>
              <a:t>? Can you give examples?</a:t>
            </a:r>
          </a:p>
          <a:p>
            <a:pPr marL="342900" indent="-342900">
              <a:buAutoNum type="arabicPeriod"/>
            </a:pPr>
            <a:endParaRPr lang="en-GB" sz="3600" dirty="0"/>
          </a:p>
          <a:p>
            <a:pPr marL="342900" indent="-342900">
              <a:buAutoNum type="arabicPeriod"/>
            </a:pPr>
            <a:r>
              <a:rPr lang="en-GB" sz="3600" dirty="0"/>
              <a:t>What does it mean to </a:t>
            </a:r>
            <a:r>
              <a:rPr lang="en-GB" sz="3600" b="1" dirty="0">
                <a:highlight>
                  <a:srgbClr val="FFFF00"/>
                </a:highlight>
              </a:rPr>
              <a:t>mute</a:t>
            </a:r>
            <a:r>
              <a:rPr lang="en-GB" sz="3600" dirty="0"/>
              <a:t> your microphone?</a:t>
            </a:r>
          </a:p>
        </p:txBody>
      </p:sp>
    </p:spTree>
    <p:extLst>
      <p:ext uri="{BB962C8B-B14F-4D97-AF65-F5344CB8AC3E}">
        <p14:creationId xmlns:p14="http://schemas.microsoft.com/office/powerpoint/2010/main" val="30610881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FC9B6C-1935-4746-8A64-96E360C94934}"/>
              </a:ext>
            </a:extLst>
          </p:cNvPr>
          <p:cNvPicPr>
            <a:picLocks noChangeAspect="1"/>
          </p:cNvPicPr>
          <p:nvPr/>
        </p:nvPicPr>
        <p:blipFill rotWithShape="1">
          <a:blip r:embed="rId2"/>
          <a:srcRect l="30947" t="28867" r="30680" b="5243"/>
          <a:stretch/>
        </p:blipFill>
        <p:spPr>
          <a:xfrm>
            <a:off x="3311371" y="1437598"/>
            <a:ext cx="5602551" cy="5411192"/>
          </a:xfrm>
          <a:prstGeom prst="rect">
            <a:avLst/>
          </a:prstGeom>
        </p:spPr>
      </p:pic>
      <p:sp>
        <p:nvSpPr>
          <p:cNvPr id="5" name="TextBox 4">
            <a:extLst>
              <a:ext uri="{FF2B5EF4-FFF2-40B4-BE49-F238E27FC236}">
                <a16:creationId xmlns:a16="http://schemas.microsoft.com/office/drawing/2014/main" id="{4C6C72C9-58C7-4B84-B361-AD6F97E43406}"/>
              </a:ext>
            </a:extLst>
          </p:cNvPr>
          <p:cNvSpPr txBox="1"/>
          <p:nvPr/>
        </p:nvSpPr>
        <p:spPr>
          <a:xfrm>
            <a:off x="8205186" y="1266831"/>
            <a:ext cx="2021890" cy="954107"/>
          </a:xfrm>
          <a:prstGeom prst="rect">
            <a:avLst/>
          </a:prstGeom>
          <a:noFill/>
        </p:spPr>
        <p:txBody>
          <a:bodyPr wrap="square">
            <a:spAutoFit/>
          </a:bodyPr>
          <a:lstStyle/>
          <a:p>
            <a:r>
              <a:rPr lang="en-GB" sz="2800" b="1" dirty="0">
                <a:solidFill>
                  <a:srgbClr val="FF0000"/>
                </a:solidFill>
              </a:rPr>
              <a:t>Type in the search box</a:t>
            </a:r>
          </a:p>
        </p:txBody>
      </p:sp>
      <p:sp>
        <p:nvSpPr>
          <p:cNvPr id="6" name="TextBox 5">
            <a:extLst>
              <a:ext uri="{FF2B5EF4-FFF2-40B4-BE49-F238E27FC236}">
                <a16:creationId xmlns:a16="http://schemas.microsoft.com/office/drawing/2014/main" id="{EC7763B4-C8E8-42B5-900D-E5F63828F2F0}"/>
              </a:ext>
            </a:extLst>
          </p:cNvPr>
          <p:cNvSpPr txBox="1"/>
          <p:nvPr/>
        </p:nvSpPr>
        <p:spPr>
          <a:xfrm>
            <a:off x="239697" y="66502"/>
            <a:ext cx="11549849" cy="1200329"/>
          </a:xfrm>
          <a:prstGeom prst="rect">
            <a:avLst/>
          </a:prstGeom>
          <a:noFill/>
        </p:spPr>
        <p:txBody>
          <a:bodyPr wrap="square" rtlCol="0">
            <a:spAutoFit/>
          </a:bodyPr>
          <a:lstStyle/>
          <a:p>
            <a:r>
              <a:rPr lang="en-GB" sz="3600" b="1" dirty="0"/>
              <a:t>Using an online dictionary, for example the </a:t>
            </a:r>
            <a:r>
              <a:rPr lang="en-GB" sz="3600" b="1" dirty="0">
                <a:solidFill>
                  <a:srgbClr val="6600CC"/>
                </a:solidFill>
              </a:rPr>
              <a:t>Cambridge learner’s dictionary</a:t>
            </a:r>
          </a:p>
        </p:txBody>
      </p:sp>
      <p:cxnSp>
        <p:nvCxnSpPr>
          <p:cNvPr id="8" name="Straight Arrow Connector 7">
            <a:extLst>
              <a:ext uri="{FF2B5EF4-FFF2-40B4-BE49-F238E27FC236}">
                <a16:creationId xmlns:a16="http://schemas.microsoft.com/office/drawing/2014/main" id="{F2B67CB2-C190-4F4A-8ED3-31B8D1050DC6}"/>
              </a:ext>
            </a:extLst>
          </p:cNvPr>
          <p:cNvCxnSpPr/>
          <p:nvPr/>
        </p:nvCxnSpPr>
        <p:spPr>
          <a:xfrm flipH="1">
            <a:off x="6649375" y="2139518"/>
            <a:ext cx="1555811" cy="887767"/>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A12A5B2-7AA3-46D2-B626-285953496D71}"/>
              </a:ext>
            </a:extLst>
          </p:cNvPr>
          <p:cNvSpPr txBox="1"/>
          <p:nvPr/>
        </p:nvSpPr>
        <p:spPr>
          <a:xfrm>
            <a:off x="142042" y="1574607"/>
            <a:ext cx="4412202" cy="646331"/>
          </a:xfrm>
          <a:prstGeom prst="rect">
            <a:avLst/>
          </a:prstGeom>
          <a:noFill/>
        </p:spPr>
        <p:txBody>
          <a:bodyPr wrap="square" rtlCol="0">
            <a:spAutoFit/>
          </a:bodyPr>
          <a:lstStyle/>
          <a:p>
            <a:r>
              <a:rPr lang="en-GB" sz="3600" dirty="0"/>
              <a:t>To find the dictionary:</a:t>
            </a:r>
          </a:p>
        </p:txBody>
      </p:sp>
    </p:spTree>
    <p:extLst>
      <p:ext uri="{BB962C8B-B14F-4D97-AF65-F5344CB8AC3E}">
        <p14:creationId xmlns:p14="http://schemas.microsoft.com/office/powerpoint/2010/main" val="2047193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7FE931-BB0B-490B-A151-2DD53A2EE646}"/>
              </a:ext>
            </a:extLst>
          </p:cNvPr>
          <p:cNvPicPr>
            <a:picLocks noChangeAspect="1"/>
          </p:cNvPicPr>
          <p:nvPr/>
        </p:nvPicPr>
        <p:blipFill rotWithShape="1">
          <a:blip r:embed="rId2"/>
          <a:srcRect l="1515" t="13204" r="44147" b="36789"/>
          <a:stretch/>
        </p:blipFill>
        <p:spPr>
          <a:xfrm>
            <a:off x="0" y="2261587"/>
            <a:ext cx="8913181" cy="4614168"/>
          </a:xfrm>
          <a:prstGeom prst="rect">
            <a:avLst/>
          </a:prstGeom>
        </p:spPr>
      </p:pic>
      <p:sp>
        <p:nvSpPr>
          <p:cNvPr id="5" name="TextBox 4">
            <a:extLst>
              <a:ext uri="{FF2B5EF4-FFF2-40B4-BE49-F238E27FC236}">
                <a16:creationId xmlns:a16="http://schemas.microsoft.com/office/drawing/2014/main" id="{7FE5F217-B34F-4A99-BFA2-01D6F5C369BF}"/>
              </a:ext>
            </a:extLst>
          </p:cNvPr>
          <p:cNvSpPr txBox="1"/>
          <p:nvPr/>
        </p:nvSpPr>
        <p:spPr>
          <a:xfrm>
            <a:off x="1601677" y="847241"/>
            <a:ext cx="2288220" cy="954107"/>
          </a:xfrm>
          <a:prstGeom prst="rect">
            <a:avLst/>
          </a:prstGeom>
          <a:noFill/>
        </p:spPr>
        <p:txBody>
          <a:bodyPr wrap="square">
            <a:spAutoFit/>
          </a:bodyPr>
          <a:lstStyle/>
          <a:p>
            <a:r>
              <a:rPr lang="en-GB" sz="2800" dirty="0"/>
              <a:t>1 </a:t>
            </a:r>
            <a:r>
              <a:rPr lang="en-GB" sz="2800" b="1" dirty="0"/>
              <a:t>Type</a:t>
            </a:r>
            <a:r>
              <a:rPr lang="en-GB" sz="2800" dirty="0"/>
              <a:t> in the search box</a:t>
            </a:r>
          </a:p>
        </p:txBody>
      </p:sp>
      <p:sp>
        <p:nvSpPr>
          <p:cNvPr id="7" name="TextBox 6">
            <a:extLst>
              <a:ext uri="{FF2B5EF4-FFF2-40B4-BE49-F238E27FC236}">
                <a16:creationId xmlns:a16="http://schemas.microsoft.com/office/drawing/2014/main" id="{2973C8B8-173E-4379-B2F1-CAE5550676D2}"/>
              </a:ext>
            </a:extLst>
          </p:cNvPr>
          <p:cNvSpPr txBox="1"/>
          <p:nvPr/>
        </p:nvSpPr>
        <p:spPr>
          <a:xfrm>
            <a:off x="8753382" y="750406"/>
            <a:ext cx="2123982" cy="954107"/>
          </a:xfrm>
          <a:prstGeom prst="rect">
            <a:avLst/>
          </a:prstGeom>
          <a:noFill/>
        </p:spPr>
        <p:txBody>
          <a:bodyPr wrap="square">
            <a:spAutoFit/>
          </a:bodyPr>
          <a:lstStyle/>
          <a:p>
            <a:r>
              <a:rPr lang="en-GB" sz="2800" dirty="0"/>
              <a:t>2 Click/press </a:t>
            </a:r>
            <a:r>
              <a:rPr lang="en-GB" sz="2800" b="1" dirty="0"/>
              <a:t>search</a:t>
            </a:r>
          </a:p>
        </p:txBody>
      </p:sp>
      <p:sp>
        <p:nvSpPr>
          <p:cNvPr id="8" name="TextBox 7">
            <a:extLst>
              <a:ext uri="{FF2B5EF4-FFF2-40B4-BE49-F238E27FC236}">
                <a16:creationId xmlns:a16="http://schemas.microsoft.com/office/drawing/2014/main" id="{0518A295-1C25-4C19-9BF0-81A2C3CF9668}"/>
              </a:ext>
            </a:extLst>
          </p:cNvPr>
          <p:cNvSpPr txBox="1"/>
          <p:nvPr/>
        </p:nvSpPr>
        <p:spPr>
          <a:xfrm>
            <a:off x="8815526" y="3937945"/>
            <a:ext cx="2805344" cy="954107"/>
          </a:xfrm>
          <a:prstGeom prst="rect">
            <a:avLst/>
          </a:prstGeom>
          <a:noFill/>
        </p:spPr>
        <p:txBody>
          <a:bodyPr wrap="square" rtlCol="0">
            <a:spAutoFit/>
          </a:bodyPr>
          <a:lstStyle/>
          <a:p>
            <a:r>
              <a:rPr lang="en-GB" sz="2800" dirty="0"/>
              <a:t>3 Click/press on the </a:t>
            </a:r>
            <a:r>
              <a:rPr lang="en-GB" sz="2800" b="1" dirty="0">
                <a:solidFill>
                  <a:srgbClr val="0070C0"/>
                </a:solidFill>
              </a:rPr>
              <a:t>link</a:t>
            </a:r>
            <a:r>
              <a:rPr lang="en-GB" sz="2800" dirty="0"/>
              <a:t> to </a:t>
            </a:r>
            <a:r>
              <a:rPr lang="en-GB" sz="2800" b="1" dirty="0"/>
              <a:t>open</a:t>
            </a:r>
            <a:r>
              <a:rPr lang="en-GB" sz="2800" dirty="0"/>
              <a:t> it</a:t>
            </a:r>
          </a:p>
        </p:txBody>
      </p:sp>
      <p:cxnSp>
        <p:nvCxnSpPr>
          <p:cNvPr id="10" name="Straight Arrow Connector 9">
            <a:extLst>
              <a:ext uri="{FF2B5EF4-FFF2-40B4-BE49-F238E27FC236}">
                <a16:creationId xmlns:a16="http://schemas.microsoft.com/office/drawing/2014/main" id="{F6D07C85-F121-487D-8612-E46CE4BED9A7}"/>
              </a:ext>
            </a:extLst>
          </p:cNvPr>
          <p:cNvCxnSpPr>
            <a:cxnSpLocks/>
          </p:cNvCxnSpPr>
          <p:nvPr/>
        </p:nvCxnSpPr>
        <p:spPr>
          <a:xfrm>
            <a:off x="1970843" y="1791771"/>
            <a:ext cx="150920" cy="682880"/>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A729D48-6965-46E9-A19E-5290CD125E54}"/>
              </a:ext>
            </a:extLst>
          </p:cNvPr>
          <p:cNvCxnSpPr/>
          <p:nvPr/>
        </p:nvCxnSpPr>
        <p:spPr>
          <a:xfrm flipH="1">
            <a:off x="8593584" y="1704513"/>
            <a:ext cx="319597" cy="770138"/>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0853F90-1D72-4176-A9E4-E4CD83372941}"/>
              </a:ext>
            </a:extLst>
          </p:cNvPr>
          <p:cNvCxnSpPr>
            <a:cxnSpLocks/>
          </p:cNvCxnSpPr>
          <p:nvPr/>
        </p:nvCxnSpPr>
        <p:spPr>
          <a:xfrm flipH="1">
            <a:off x="7164280" y="4332303"/>
            <a:ext cx="1589102" cy="0"/>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8212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712B94-9F83-4188-BA40-A9311CC748AD}"/>
              </a:ext>
            </a:extLst>
          </p:cNvPr>
          <p:cNvPicPr>
            <a:picLocks noChangeAspect="1"/>
          </p:cNvPicPr>
          <p:nvPr/>
        </p:nvPicPr>
        <p:blipFill rotWithShape="1">
          <a:blip r:embed="rId2"/>
          <a:srcRect l="4295" t="12039" r="4467" b="53645"/>
          <a:stretch/>
        </p:blipFill>
        <p:spPr>
          <a:xfrm>
            <a:off x="63984" y="2836417"/>
            <a:ext cx="12064032" cy="2552330"/>
          </a:xfrm>
          <a:prstGeom prst="rect">
            <a:avLst/>
          </a:prstGeom>
        </p:spPr>
      </p:pic>
      <p:sp>
        <p:nvSpPr>
          <p:cNvPr id="5" name="TextBox 4">
            <a:extLst>
              <a:ext uri="{FF2B5EF4-FFF2-40B4-BE49-F238E27FC236}">
                <a16:creationId xmlns:a16="http://schemas.microsoft.com/office/drawing/2014/main" id="{D2E299C3-C0E3-4283-8947-181AC0570A71}"/>
              </a:ext>
            </a:extLst>
          </p:cNvPr>
          <p:cNvSpPr txBox="1"/>
          <p:nvPr/>
        </p:nvSpPr>
        <p:spPr>
          <a:xfrm>
            <a:off x="2646655" y="1421006"/>
            <a:ext cx="2891901" cy="954107"/>
          </a:xfrm>
          <a:prstGeom prst="rect">
            <a:avLst/>
          </a:prstGeom>
          <a:noFill/>
        </p:spPr>
        <p:txBody>
          <a:bodyPr wrap="square">
            <a:spAutoFit/>
          </a:bodyPr>
          <a:lstStyle/>
          <a:p>
            <a:r>
              <a:rPr lang="en-GB" sz="2800" dirty="0"/>
              <a:t>Type your word in the search box</a:t>
            </a:r>
          </a:p>
        </p:txBody>
      </p:sp>
      <p:sp>
        <p:nvSpPr>
          <p:cNvPr id="7" name="TextBox 6">
            <a:extLst>
              <a:ext uri="{FF2B5EF4-FFF2-40B4-BE49-F238E27FC236}">
                <a16:creationId xmlns:a16="http://schemas.microsoft.com/office/drawing/2014/main" id="{2659C33B-9650-4FA5-A4F2-08E9A0347D18}"/>
              </a:ext>
            </a:extLst>
          </p:cNvPr>
          <p:cNvSpPr txBox="1"/>
          <p:nvPr/>
        </p:nvSpPr>
        <p:spPr>
          <a:xfrm>
            <a:off x="10157353" y="1181854"/>
            <a:ext cx="2232174" cy="954107"/>
          </a:xfrm>
          <a:prstGeom prst="rect">
            <a:avLst/>
          </a:prstGeom>
          <a:noFill/>
        </p:spPr>
        <p:txBody>
          <a:bodyPr wrap="square">
            <a:spAutoFit/>
          </a:bodyPr>
          <a:lstStyle/>
          <a:p>
            <a:r>
              <a:rPr lang="en-GB" sz="2800" dirty="0"/>
              <a:t>Click/press search</a:t>
            </a:r>
          </a:p>
        </p:txBody>
      </p:sp>
      <p:cxnSp>
        <p:nvCxnSpPr>
          <p:cNvPr id="9" name="Straight Arrow Connector 8">
            <a:extLst>
              <a:ext uri="{FF2B5EF4-FFF2-40B4-BE49-F238E27FC236}">
                <a16:creationId xmlns:a16="http://schemas.microsoft.com/office/drawing/2014/main" id="{5F374614-4C0A-461F-A3C8-A9A158B87E7D}"/>
              </a:ext>
            </a:extLst>
          </p:cNvPr>
          <p:cNvCxnSpPr>
            <a:cxnSpLocks/>
          </p:cNvCxnSpPr>
          <p:nvPr/>
        </p:nvCxnSpPr>
        <p:spPr>
          <a:xfrm>
            <a:off x="4092606" y="2364533"/>
            <a:ext cx="0" cy="1882764"/>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B007929-9F08-4637-ADC2-87E85A94C732}"/>
              </a:ext>
            </a:extLst>
          </p:cNvPr>
          <p:cNvCxnSpPr>
            <a:cxnSpLocks/>
          </p:cNvCxnSpPr>
          <p:nvPr/>
        </p:nvCxnSpPr>
        <p:spPr>
          <a:xfrm>
            <a:off x="10860628" y="2135961"/>
            <a:ext cx="825624" cy="1954425"/>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1A59CD3-3E71-447F-91E8-5E457B39ECA7}"/>
              </a:ext>
            </a:extLst>
          </p:cNvPr>
          <p:cNvSpPr txBox="1"/>
          <p:nvPr/>
        </p:nvSpPr>
        <p:spPr>
          <a:xfrm>
            <a:off x="230819" y="122645"/>
            <a:ext cx="11730361" cy="646331"/>
          </a:xfrm>
          <a:prstGeom prst="rect">
            <a:avLst/>
          </a:prstGeom>
          <a:noFill/>
        </p:spPr>
        <p:txBody>
          <a:bodyPr wrap="square" rtlCol="0">
            <a:spAutoFit/>
          </a:bodyPr>
          <a:lstStyle/>
          <a:p>
            <a:r>
              <a:rPr lang="en-GB" sz="3600" b="1" dirty="0"/>
              <a:t>You can now search in the dictionary</a:t>
            </a:r>
          </a:p>
        </p:txBody>
      </p:sp>
    </p:spTree>
    <p:extLst>
      <p:ext uri="{BB962C8B-B14F-4D97-AF65-F5344CB8AC3E}">
        <p14:creationId xmlns:p14="http://schemas.microsoft.com/office/powerpoint/2010/main" val="19933376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122E3E-081E-4E6E-98CC-DFAC175DE488}"/>
              </a:ext>
            </a:extLst>
          </p:cNvPr>
          <p:cNvSpPr txBox="1"/>
          <p:nvPr/>
        </p:nvSpPr>
        <p:spPr>
          <a:xfrm>
            <a:off x="443883" y="310718"/>
            <a:ext cx="10440140" cy="2800767"/>
          </a:xfrm>
          <a:prstGeom prst="rect">
            <a:avLst/>
          </a:prstGeom>
          <a:noFill/>
        </p:spPr>
        <p:txBody>
          <a:bodyPr wrap="square" rtlCol="0">
            <a:spAutoFit/>
          </a:bodyPr>
          <a:lstStyle/>
          <a:p>
            <a:r>
              <a:rPr lang="en-GB" sz="4000" dirty="0"/>
              <a:t>Let’s check the meaning and pronunciation of the word “</a:t>
            </a:r>
            <a:r>
              <a:rPr lang="en-GB" sz="4000" b="1" dirty="0"/>
              <a:t>search</a:t>
            </a:r>
            <a:r>
              <a:rPr lang="en-GB" sz="4000" dirty="0"/>
              <a:t>”</a:t>
            </a:r>
          </a:p>
          <a:p>
            <a:endParaRPr lang="en-GB" sz="3200" dirty="0"/>
          </a:p>
          <a:p>
            <a:r>
              <a:rPr lang="en-GB" sz="3200" dirty="0">
                <a:hlinkClick r:id="rId2"/>
              </a:rPr>
              <a:t>https://dictionary.cambridge.org/dictionary/learner-english/</a:t>
            </a:r>
            <a:endParaRPr lang="en-GB" sz="3200" dirty="0"/>
          </a:p>
          <a:p>
            <a:r>
              <a:rPr lang="en-GB" sz="3200" dirty="0"/>
              <a:t> </a:t>
            </a:r>
          </a:p>
        </p:txBody>
      </p:sp>
    </p:spTree>
    <p:extLst>
      <p:ext uri="{BB962C8B-B14F-4D97-AF65-F5344CB8AC3E}">
        <p14:creationId xmlns:p14="http://schemas.microsoft.com/office/powerpoint/2010/main" val="3742462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525125-23B9-46D7-8656-87A3088685BD}"/>
              </a:ext>
            </a:extLst>
          </p:cNvPr>
          <p:cNvPicPr>
            <a:picLocks noChangeAspect="1"/>
          </p:cNvPicPr>
          <p:nvPr/>
        </p:nvPicPr>
        <p:blipFill rotWithShape="1">
          <a:blip r:embed="rId2"/>
          <a:srcRect l="24320" t="41934" r="45534" b="10033"/>
          <a:stretch/>
        </p:blipFill>
        <p:spPr>
          <a:xfrm>
            <a:off x="2570967" y="269658"/>
            <a:ext cx="7050066" cy="6318683"/>
          </a:xfrm>
          <a:prstGeom prst="rect">
            <a:avLst/>
          </a:prstGeom>
        </p:spPr>
      </p:pic>
      <p:sp>
        <p:nvSpPr>
          <p:cNvPr id="4" name="TextBox 3">
            <a:extLst>
              <a:ext uri="{FF2B5EF4-FFF2-40B4-BE49-F238E27FC236}">
                <a16:creationId xmlns:a16="http://schemas.microsoft.com/office/drawing/2014/main" id="{96C2D5C4-D3F7-4CE6-8591-5CA3C53C7329}"/>
              </a:ext>
            </a:extLst>
          </p:cNvPr>
          <p:cNvSpPr txBox="1"/>
          <p:nvPr/>
        </p:nvSpPr>
        <p:spPr>
          <a:xfrm>
            <a:off x="9848296" y="166454"/>
            <a:ext cx="2352582" cy="2708434"/>
          </a:xfrm>
          <a:prstGeom prst="rect">
            <a:avLst/>
          </a:prstGeom>
          <a:noFill/>
        </p:spPr>
        <p:txBody>
          <a:bodyPr wrap="square" rtlCol="0">
            <a:spAutoFit/>
          </a:bodyPr>
          <a:lstStyle/>
          <a:p>
            <a:r>
              <a:rPr lang="en-GB" sz="1600" dirty="0"/>
              <a:t>Open page in browser with audio to play sound</a:t>
            </a:r>
          </a:p>
          <a:p>
            <a:r>
              <a:rPr lang="en-GB" sz="1600" dirty="0">
                <a:hlinkClick r:id="rId3"/>
              </a:rPr>
              <a:t>https://dictionary.cambridge.org/dictionary/learner-english/search_1</a:t>
            </a:r>
            <a:endParaRPr lang="en-GB" sz="1600" dirty="0"/>
          </a:p>
          <a:p>
            <a:endParaRPr lang="en-GB" dirty="0"/>
          </a:p>
          <a:p>
            <a:endParaRPr lang="en-GB" dirty="0"/>
          </a:p>
          <a:p>
            <a:endParaRPr lang="en-GB" dirty="0"/>
          </a:p>
          <a:p>
            <a:endParaRPr lang="en-GB" dirty="0"/>
          </a:p>
          <a:p>
            <a:endParaRPr lang="en-GB" dirty="0"/>
          </a:p>
        </p:txBody>
      </p:sp>
      <p:sp>
        <p:nvSpPr>
          <p:cNvPr id="5" name="TextBox 4">
            <a:extLst>
              <a:ext uri="{FF2B5EF4-FFF2-40B4-BE49-F238E27FC236}">
                <a16:creationId xmlns:a16="http://schemas.microsoft.com/office/drawing/2014/main" id="{478978F2-D009-446C-B537-A88AE98297CB}"/>
              </a:ext>
            </a:extLst>
          </p:cNvPr>
          <p:cNvSpPr txBox="1"/>
          <p:nvPr/>
        </p:nvSpPr>
        <p:spPr>
          <a:xfrm>
            <a:off x="692457" y="3595457"/>
            <a:ext cx="1651247" cy="523220"/>
          </a:xfrm>
          <a:prstGeom prst="rect">
            <a:avLst/>
          </a:prstGeom>
          <a:noFill/>
        </p:spPr>
        <p:txBody>
          <a:bodyPr wrap="square" rtlCol="0">
            <a:spAutoFit/>
          </a:bodyPr>
          <a:lstStyle/>
          <a:p>
            <a:r>
              <a:rPr lang="en-GB" sz="2800" b="1" dirty="0">
                <a:solidFill>
                  <a:srgbClr val="009900"/>
                </a:solidFill>
              </a:rPr>
              <a:t>meaning</a:t>
            </a:r>
            <a:r>
              <a:rPr lang="en-GB" dirty="0"/>
              <a:t> </a:t>
            </a:r>
          </a:p>
        </p:txBody>
      </p:sp>
      <p:sp>
        <p:nvSpPr>
          <p:cNvPr id="6" name="TextBox 5">
            <a:extLst>
              <a:ext uri="{FF2B5EF4-FFF2-40B4-BE49-F238E27FC236}">
                <a16:creationId xmlns:a16="http://schemas.microsoft.com/office/drawing/2014/main" id="{DB74BC2C-E46B-4A42-B8C5-DF005820D23E}"/>
              </a:ext>
            </a:extLst>
          </p:cNvPr>
          <p:cNvSpPr txBox="1"/>
          <p:nvPr/>
        </p:nvSpPr>
        <p:spPr>
          <a:xfrm>
            <a:off x="470516" y="4625266"/>
            <a:ext cx="1740024" cy="523220"/>
          </a:xfrm>
          <a:prstGeom prst="rect">
            <a:avLst/>
          </a:prstGeom>
          <a:noFill/>
        </p:spPr>
        <p:txBody>
          <a:bodyPr wrap="square" rtlCol="0">
            <a:spAutoFit/>
          </a:bodyPr>
          <a:lstStyle/>
          <a:p>
            <a:r>
              <a:rPr lang="en-GB" sz="2800" b="1" dirty="0">
                <a:solidFill>
                  <a:srgbClr val="009900"/>
                </a:solidFill>
              </a:rPr>
              <a:t>examples</a:t>
            </a:r>
          </a:p>
        </p:txBody>
      </p:sp>
      <p:sp>
        <p:nvSpPr>
          <p:cNvPr id="7" name="TextBox 6">
            <a:extLst>
              <a:ext uri="{FF2B5EF4-FFF2-40B4-BE49-F238E27FC236}">
                <a16:creationId xmlns:a16="http://schemas.microsoft.com/office/drawing/2014/main" id="{270300B2-8E23-48D1-957E-BA22CF25D605}"/>
              </a:ext>
            </a:extLst>
          </p:cNvPr>
          <p:cNvSpPr txBox="1"/>
          <p:nvPr/>
        </p:nvSpPr>
        <p:spPr>
          <a:xfrm>
            <a:off x="5450889" y="479395"/>
            <a:ext cx="2441359" cy="1384995"/>
          </a:xfrm>
          <a:prstGeom prst="rect">
            <a:avLst/>
          </a:prstGeom>
          <a:noFill/>
        </p:spPr>
        <p:txBody>
          <a:bodyPr wrap="square" rtlCol="0">
            <a:spAutoFit/>
          </a:bodyPr>
          <a:lstStyle/>
          <a:p>
            <a:r>
              <a:rPr lang="en-GB" sz="2800" b="1" dirty="0">
                <a:solidFill>
                  <a:srgbClr val="009900"/>
                </a:solidFill>
              </a:rPr>
              <a:t>click/press here to </a:t>
            </a:r>
            <a:r>
              <a:rPr lang="en-GB" sz="2800" b="1" u="sng" dirty="0">
                <a:solidFill>
                  <a:srgbClr val="009900"/>
                </a:solidFill>
              </a:rPr>
              <a:t>listen </a:t>
            </a:r>
            <a:r>
              <a:rPr lang="en-GB" sz="2800" b="1" dirty="0">
                <a:solidFill>
                  <a:srgbClr val="009900"/>
                </a:solidFill>
              </a:rPr>
              <a:t>to the word</a:t>
            </a:r>
          </a:p>
        </p:txBody>
      </p:sp>
      <p:graphicFrame>
        <p:nvGraphicFramePr>
          <p:cNvPr id="8" name="Table 7">
            <a:extLst>
              <a:ext uri="{FF2B5EF4-FFF2-40B4-BE49-F238E27FC236}">
                <a16:creationId xmlns:a16="http://schemas.microsoft.com/office/drawing/2014/main" id="{3D45DB11-5BF0-4218-B515-F13B3C30A2F9}"/>
              </a:ext>
            </a:extLst>
          </p:cNvPr>
          <p:cNvGraphicFramePr>
            <a:graphicFrameLocks noGrp="1"/>
          </p:cNvGraphicFramePr>
          <p:nvPr>
            <p:extLst>
              <p:ext uri="{D42A27DB-BD31-4B8C-83A1-F6EECF244321}">
                <p14:modId xmlns:p14="http://schemas.microsoft.com/office/powerpoint/2010/main" val="711647421"/>
              </p:ext>
            </p:extLst>
          </p:nvPr>
        </p:nvGraphicFramePr>
        <p:xfrm>
          <a:off x="692457" y="3559946"/>
          <a:ext cx="1535838" cy="603681"/>
        </p:xfrm>
        <a:graphic>
          <a:graphicData uri="http://schemas.openxmlformats.org/drawingml/2006/table">
            <a:tbl>
              <a:tblPr/>
              <a:tblGrid>
                <a:gridCol w="1535838">
                  <a:extLst>
                    <a:ext uri="{9D8B030D-6E8A-4147-A177-3AD203B41FA5}">
                      <a16:colId xmlns:a16="http://schemas.microsoft.com/office/drawing/2014/main" val="939679461"/>
                    </a:ext>
                  </a:extLst>
                </a:gridCol>
              </a:tblGrid>
              <a:tr h="603681">
                <a:tc>
                  <a:txBody>
                    <a:bodyPr/>
                    <a:lstStyle/>
                    <a:p>
                      <a:endParaRPr lang="en-GB"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691861899"/>
                  </a:ext>
                </a:extLst>
              </a:tr>
            </a:tbl>
          </a:graphicData>
        </a:graphic>
      </p:graphicFrame>
      <p:graphicFrame>
        <p:nvGraphicFramePr>
          <p:cNvPr id="9" name="Table 8">
            <a:extLst>
              <a:ext uri="{FF2B5EF4-FFF2-40B4-BE49-F238E27FC236}">
                <a16:creationId xmlns:a16="http://schemas.microsoft.com/office/drawing/2014/main" id="{DFA6970D-F8F6-4BC2-975D-6D1FE1714367}"/>
              </a:ext>
            </a:extLst>
          </p:cNvPr>
          <p:cNvGraphicFramePr>
            <a:graphicFrameLocks noGrp="1"/>
          </p:cNvGraphicFramePr>
          <p:nvPr/>
        </p:nvGraphicFramePr>
        <p:xfrm>
          <a:off x="435006" y="4598633"/>
          <a:ext cx="1740023" cy="603682"/>
        </p:xfrm>
        <a:graphic>
          <a:graphicData uri="http://schemas.openxmlformats.org/drawingml/2006/table">
            <a:tbl>
              <a:tblPr/>
              <a:tblGrid>
                <a:gridCol w="1740023">
                  <a:extLst>
                    <a:ext uri="{9D8B030D-6E8A-4147-A177-3AD203B41FA5}">
                      <a16:colId xmlns:a16="http://schemas.microsoft.com/office/drawing/2014/main" val="143133121"/>
                    </a:ext>
                  </a:extLst>
                </a:gridCol>
              </a:tblGrid>
              <a:tr h="603682">
                <a:tc>
                  <a:txBody>
                    <a:bodyPr/>
                    <a:lstStyle/>
                    <a:p>
                      <a:endParaRPr lang="en-GB"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856679633"/>
                  </a:ext>
                </a:extLst>
              </a:tr>
            </a:tbl>
          </a:graphicData>
        </a:graphic>
      </p:graphicFrame>
      <p:graphicFrame>
        <p:nvGraphicFramePr>
          <p:cNvPr id="10" name="Table 9">
            <a:extLst>
              <a:ext uri="{FF2B5EF4-FFF2-40B4-BE49-F238E27FC236}">
                <a16:creationId xmlns:a16="http://schemas.microsoft.com/office/drawing/2014/main" id="{6C4C7EE6-175C-49B6-AEFC-50EE693352A4}"/>
              </a:ext>
            </a:extLst>
          </p:cNvPr>
          <p:cNvGraphicFramePr>
            <a:graphicFrameLocks noGrp="1"/>
          </p:cNvGraphicFramePr>
          <p:nvPr>
            <p:extLst>
              <p:ext uri="{D42A27DB-BD31-4B8C-83A1-F6EECF244321}">
                <p14:modId xmlns:p14="http://schemas.microsoft.com/office/powerpoint/2010/main" val="3725082399"/>
              </p:ext>
            </p:extLst>
          </p:nvPr>
        </p:nvGraphicFramePr>
        <p:xfrm>
          <a:off x="5379868" y="479395"/>
          <a:ext cx="2254928" cy="1411549"/>
        </p:xfrm>
        <a:graphic>
          <a:graphicData uri="http://schemas.openxmlformats.org/drawingml/2006/table">
            <a:tbl>
              <a:tblPr/>
              <a:tblGrid>
                <a:gridCol w="2254928">
                  <a:extLst>
                    <a:ext uri="{9D8B030D-6E8A-4147-A177-3AD203B41FA5}">
                      <a16:colId xmlns:a16="http://schemas.microsoft.com/office/drawing/2014/main" val="1715541964"/>
                    </a:ext>
                  </a:extLst>
                </a:gridCol>
              </a:tblGrid>
              <a:tr h="1411549">
                <a:tc>
                  <a:txBody>
                    <a:bodyPr/>
                    <a:lstStyle/>
                    <a:p>
                      <a:endParaRPr lang="en-GB"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66949384"/>
                  </a:ext>
                </a:extLst>
              </a:tr>
            </a:tbl>
          </a:graphicData>
        </a:graphic>
      </p:graphicFrame>
      <p:cxnSp>
        <p:nvCxnSpPr>
          <p:cNvPr id="12" name="Straight Arrow Connector 11">
            <a:extLst>
              <a:ext uri="{FF2B5EF4-FFF2-40B4-BE49-F238E27FC236}">
                <a16:creationId xmlns:a16="http://schemas.microsoft.com/office/drawing/2014/main" id="{C4627CCA-B12E-4F8B-AA94-D5FCF1E1BD45}"/>
              </a:ext>
            </a:extLst>
          </p:cNvPr>
          <p:cNvCxnSpPr>
            <a:stCxn id="5" idx="3"/>
          </p:cNvCxnSpPr>
          <p:nvPr/>
        </p:nvCxnSpPr>
        <p:spPr>
          <a:xfrm flipV="1">
            <a:off x="2343704" y="3844031"/>
            <a:ext cx="470517" cy="13036"/>
          </a:xfrm>
          <a:prstGeom prst="straightConnector1">
            <a:avLst/>
          </a:prstGeom>
          <a:ln w="57150">
            <a:solidFill>
              <a:srgbClr val="0099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2284D7D-AED3-4843-85CA-F3EF21D76B7A}"/>
              </a:ext>
            </a:extLst>
          </p:cNvPr>
          <p:cNvCxnSpPr>
            <a:cxnSpLocks/>
            <a:stCxn id="9" idx="3"/>
          </p:cNvCxnSpPr>
          <p:nvPr/>
        </p:nvCxnSpPr>
        <p:spPr>
          <a:xfrm>
            <a:off x="2175029" y="4900474"/>
            <a:ext cx="497150" cy="8877"/>
          </a:xfrm>
          <a:prstGeom prst="straightConnector1">
            <a:avLst/>
          </a:prstGeom>
          <a:ln w="57150">
            <a:solidFill>
              <a:srgbClr val="0099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D24A999-223B-47C6-9C19-A7CE2EE1D316}"/>
              </a:ext>
            </a:extLst>
          </p:cNvPr>
          <p:cNvCxnSpPr/>
          <p:nvPr/>
        </p:nvCxnSpPr>
        <p:spPr>
          <a:xfrm flipH="1">
            <a:off x="4181383" y="870012"/>
            <a:ext cx="1100831" cy="719091"/>
          </a:xfrm>
          <a:prstGeom prst="straightConnector1">
            <a:avLst/>
          </a:prstGeom>
          <a:ln w="57150">
            <a:solidFill>
              <a:srgbClr val="0099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7906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A22E4C-B30C-4582-B868-8B873E4EE7AF}"/>
              </a:ext>
            </a:extLst>
          </p:cNvPr>
          <p:cNvPicPr>
            <a:picLocks noChangeAspect="1"/>
          </p:cNvPicPr>
          <p:nvPr/>
        </p:nvPicPr>
        <p:blipFill rotWithShape="1">
          <a:blip r:embed="rId2"/>
          <a:srcRect l="8957" t="19676" r="10072" b="11974"/>
          <a:stretch/>
        </p:blipFill>
        <p:spPr>
          <a:xfrm>
            <a:off x="861133" y="1802167"/>
            <a:ext cx="9871970" cy="4687410"/>
          </a:xfrm>
          <a:prstGeom prst="rect">
            <a:avLst/>
          </a:prstGeom>
        </p:spPr>
      </p:pic>
      <p:sp>
        <p:nvSpPr>
          <p:cNvPr id="4" name="TextBox 3">
            <a:extLst>
              <a:ext uri="{FF2B5EF4-FFF2-40B4-BE49-F238E27FC236}">
                <a16:creationId xmlns:a16="http://schemas.microsoft.com/office/drawing/2014/main" id="{4D268B2C-939C-4117-AA7D-6752601BF8AE}"/>
              </a:ext>
            </a:extLst>
          </p:cNvPr>
          <p:cNvSpPr txBox="1"/>
          <p:nvPr/>
        </p:nvSpPr>
        <p:spPr>
          <a:xfrm>
            <a:off x="142041" y="368423"/>
            <a:ext cx="11310154" cy="646331"/>
          </a:xfrm>
          <a:prstGeom prst="rect">
            <a:avLst/>
          </a:prstGeom>
          <a:noFill/>
        </p:spPr>
        <p:txBody>
          <a:bodyPr wrap="square" rtlCol="0">
            <a:spAutoFit/>
          </a:bodyPr>
          <a:lstStyle/>
          <a:p>
            <a:r>
              <a:rPr lang="en-GB" sz="3600" dirty="0"/>
              <a:t>If you see this page, click the close button        to close it</a:t>
            </a:r>
          </a:p>
        </p:txBody>
      </p:sp>
      <p:cxnSp>
        <p:nvCxnSpPr>
          <p:cNvPr id="6" name="Straight Arrow Connector 5">
            <a:extLst>
              <a:ext uri="{FF2B5EF4-FFF2-40B4-BE49-F238E27FC236}">
                <a16:creationId xmlns:a16="http://schemas.microsoft.com/office/drawing/2014/main" id="{4FF58368-58C5-41E3-AAC8-0F819078C842}"/>
              </a:ext>
            </a:extLst>
          </p:cNvPr>
          <p:cNvCxnSpPr>
            <a:cxnSpLocks/>
          </p:cNvCxnSpPr>
          <p:nvPr/>
        </p:nvCxnSpPr>
        <p:spPr>
          <a:xfrm>
            <a:off x="9738804" y="1014754"/>
            <a:ext cx="381740" cy="117803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122" name="Picture 2" descr="High Contrast Dialog Close - Close Button Png Icon Transparent PNG -  768x768 - Free Download on NicePNG">
            <a:extLst>
              <a:ext uri="{FF2B5EF4-FFF2-40B4-BE49-F238E27FC236}">
                <a16:creationId xmlns:a16="http://schemas.microsoft.com/office/drawing/2014/main" id="{08A8DFBF-2F34-4EAC-B6A2-A47C08B900EA}"/>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8789" t="11350" r="8768" b="9176"/>
          <a:stretch/>
        </p:blipFill>
        <p:spPr bwMode="auto">
          <a:xfrm>
            <a:off x="8060924" y="386463"/>
            <a:ext cx="621437" cy="628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006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6FFC67-F58E-481E-9200-04D115B88DB4}"/>
              </a:ext>
            </a:extLst>
          </p:cNvPr>
          <p:cNvSpPr txBox="1"/>
          <p:nvPr/>
        </p:nvSpPr>
        <p:spPr>
          <a:xfrm>
            <a:off x="230819" y="266330"/>
            <a:ext cx="6738152" cy="5570756"/>
          </a:xfrm>
          <a:prstGeom prst="rect">
            <a:avLst/>
          </a:prstGeom>
          <a:noFill/>
        </p:spPr>
        <p:txBody>
          <a:bodyPr wrap="square" rtlCol="0">
            <a:spAutoFit/>
          </a:bodyPr>
          <a:lstStyle/>
          <a:p>
            <a:r>
              <a:rPr lang="en-GB" sz="3200" b="1" dirty="0"/>
              <a:t>VOCABULARY QUIZ</a:t>
            </a:r>
          </a:p>
          <a:p>
            <a:endParaRPr lang="en-GB" sz="3200" b="1" dirty="0"/>
          </a:p>
          <a:p>
            <a:r>
              <a:rPr lang="en-GB" sz="3200" b="1" dirty="0"/>
              <a:t>Match the words and their meaning.</a:t>
            </a:r>
          </a:p>
          <a:p>
            <a:r>
              <a:rPr lang="en-GB" sz="3200" b="1" dirty="0"/>
              <a:t> </a:t>
            </a:r>
          </a:p>
          <a:p>
            <a:endParaRPr lang="en-GB" sz="3200" dirty="0"/>
          </a:p>
          <a:p>
            <a:r>
              <a:rPr lang="en-GB" sz="3200" b="1" dirty="0"/>
              <a:t>1. </a:t>
            </a:r>
            <a:r>
              <a:rPr lang="en-GB" sz="3200" dirty="0"/>
              <a:t>to search</a:t>
            </a:r>
          </a:p>
          <a:p>
            <a:endParaRPr lang="en-GB" sz="3200" dirty="0"/>
          </a:p>
          <a:p>
            <a:r>
              <a:rPr lang="en-GB" sz="3200" b="1" dirty="0"/>
              <a:t>2. </a:t>
            </a:r>
            <a:r>
              <a:rPr lang="en-GB" sz="3200" dirty="0"/>
              <a:t>website </a:t>
            </a:r>
          </a:p>
          <a:p>
            <a:endParaRPr lang="en-GB" sz="3200" dirty="0"/>
          </a:p>
          <a:p>
            <a:r>
              <a:rPr lang="en-GB" sz="3200" b="1" dirty="0"/>
              <a:t>3. </a:t>
            </a:r>
            <a:r>
              <a:rPr lang="en-GB" sz="3200" dirty="0"/>
              <a:t>search engine</a:t>
            </a:r>
          </a:p>
          <a:p>
            <a:endParaRPr lang="en-GB" dirty="0"/>
          </a:p>
          <a:p>
            <a:endParaRPr lang="en-GB" dirty="0"/>
          </a:p>
        </p:txBody>
      </p:sp>
      <p:sp>
        <p:nvSpPr>
          <p:cNvPr id="5" name="TextBox 4">
            <a:extLst>
              <a:ext uri="{FF2B5EF4-FFF2-40B4-BE49-F238E27FC236}">
                <a16:creationId xmlns:a16="http://schemas.microsoft.com/office/drawing/2014/main" id="{69EC0BE7-9B74-47DC-965F-363CBECF0FB4}"/>
              </a:ext>
            </a:extLst>
          </p:cNvPr>
          <p:cNvSpPr txBox="1"/>
          <p:nvPr/>
        </p:nvSpPr>
        <p:spPr>
          <a:xfrm>
            <a:off x="5437574" y="3661269"/>
            <a:ext cx="5208972" cy="954107"/>
          </a:xfrm>
          <a:prstGeom prst="rect">
            <a:avLst/>
          </a:prstGeom>
          <a:noFill/>
        </p:spPr>
        <p:txBody>
          <a:bodyPr wrap="square">
            <a:spAutoFit/>
          </a:bodyPr>
          <a:lstStyle/>
          <a:p>
            <a:r>
              <a:rPr lang="en-GB" sz="2800" b="1" dirty="0">
                <a:solidFill>
                  <a:srgbClr val="FF0066"/>
                </a:solidFill>
              </a:rPr>
              <a:t>B</a:t>
            </a:r>
            <a:r>
              <a:rPr lang="en-GB" sz="2800" dirty="0"/>
              <a:t> to try to find something, to look for something</a:t>
            </a:r>
          </a:p>
        </p:txBody>
      </p:sp>
      <p:sp>
        <p:nvSpPr>
          <p:cNvPr id="7" name="TextBox 6">
            <a:extLst>
              <a:ext uri="{FF2B5EF4-FFF2-40B4-BE49-F238E27FC236}">
                <a16:creationId xmlns:a16="http://schemas.microsoft.com/office/drawing/2014/main" id="{718F5BA0-27DB-4B28-9C12-B2E99196312D}"/>
              </a:ext>
            </a:extLst>
          </p:cNvPr>
          <p:cNvSpPr txBox="1"/>
          <p:nvPr/>
        </p:nvSpPr>
        <p:spPr>
          <a:xfrm>
            <a:off x="5432026" y="2242624"/>
            <a:ext cx="4649679" cy="954107"/>
          </a:xfrm>
          <a:prstGeom prst="rect">
            <a:avLst/>
          </a:prstGeom>
          <a:noFill/>
        </p:spPr>
        <p:txBody>
          <a:bodyPr wrap="square">
            <a:spAutoFit/>
          </a:bodyPr>
          <a:lstStyle/>
          <a:p>
            <a:r>
              <a:rPr lang="en-GB" sz="2800" b="1" dirty="0">
                <a:solidFill>
                  <a:srgbClr val="FF0066"/>
                </a:solidFill>
              </a:rPr>
              <a:t>A</a:t>
            </a:r>
            <a:r>
              <a:rPr lang="en-GB" sz="2800" dirty="0"/>
              <a:t> You use it to find   	 information on the internet </a:t>
            </a:r>
          </a:p>
        </p:txBody>
      </p:sp>
      <p:sp>
        <p:nvSpPr>
          <p:cNvPr id="9" name="TextBox 8">
            <a:extLst>
              <a:ext uri="{FF2B5EF4-FFF2-40B4-BE49-F238E27FC236}">
                <a16:creationId xmlns:a16="http://schemas.microsoft.com/office/drawing/2014/main" id="{8700F4C3-E000-4147-9D1C-C6447F03DCEF}"/>
              </a:ext>
            </a:extLst>
          </p:cNvPr>
          <p:cNvSpPr txBox="1"/>
          <p:nvPr/>
        </p:nvSpPr>
        <p:spPr>
          <a:xfrm>
            <a:off x="5480852" y="5258161"/>
            <a:ext cx="6094520" cy="954107"/>
          </a:xfrm>
          <a:prstGeom prst="rect">
            <a:avLst/>
          </a:prstGeom>
          <a:noFill/>
        </p:spPr>
        <p:txBody>
          <a:bodyPr wrap="square">
            <a:spAutoFit/>
          </a:bodyPr>
          <a:lstStyle/>
          <a:p>
            <a:r>
              <a:rPr lang="en-GB" sz="2800" b="1" dirty="0">
                <a:solidFill>
                  <a:srgbClr val="FF0066"/>
                </a:solidFill>
              </a:rPr>
              <a:t>C</a:t>
            </a:r>
            <a:r>
              <a:rPr lang="en-GB" sz="2800" dirty="0"/>
              <a:t> a page on the internet where you can find information about something</a:t>
            </a:r>
          </a:p>
        </p:txBody>
      </p:sp>
      <p:pic>
        <p:nvPicPr>
          <p:cNvPr id="10" name="Picture 2" descr="Google Search Icon #136831 - Free Icons Library">
            <a:extLst>
              <a:ext uri="{FF2B5EF4-FFF2-40B4-BE49-F238E27FC236}">
                <a16:creationId xmlns:a16="http://schemas.microsoft.com/office/drawing/2014/main" id="{0D2CF0F9-015B-4392-838C-823D051A3841}"/>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17349" t="10368" r="17317" b="10033"/>
          <a:stretch/>
        </p:blipFill>
        <p:spPr bwMode="auto">
          <a:xfrm>
            <a:off x="9641151" y="2050705"/>
            <a:ext cx="1562468" cy="1070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2833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D6450-FEC2-475C-8E78-073B25ABDF3B}"/>
              </a:ext>
            </a:extLst>
          </p:cNvPr>
          <p:cNvSpPr txBox="1"/>
          <p:nvPr/>
        </p:nvSpPr>
        <p:spPr>
          <a:xfrm>
            <a:off x="479394" y="106532"/>
            <a:ext cx="10955045" cy="5078313"/>
          </a:xfrm>
          <a:prstGeom prst="rect">
            <a:avLst/>
          </a:prstGeom>
          <a:noFill/>
        </p:spPr>
        <p:txBody>
          <a:bodyPr wrap="square" rtlCol="0">
            <a:spAutoFit/>
          </a:bodyPr>
          <a:lstStyle/>
          <a:p>
            <a:r>
              <a:rPr lang="en-GB" sz="3600" b="1" dirty="0">
                <a:solidFill>
                  <a:srgbClr val="FF0066"/>
                </a:solidFill>
              </a:rPr>
              <a:t>Homework</a:t>
            </a:r>
          </a:p>
          <a:p>
            <a:endParaRPr lang="en-GB" sz="3200" dirty="0"/>
          </a:p>
          <a:p>
            <a:r>
              <a:rPr lang="en-GB" sz="3200" dirty="0"/>
              <a:t>Go to the Cambridge learner’s dictionary online.</a:t>
            </a:r>
          </a:p>
          <a:p>
            <a:endParaRPr lang="en-GB" sz="3200" dirty="0"/>
          </a:p>
          <a:p>
            <a:r>
              <a:rPr lang="en-GB" sz="3200" dirty="0"/>
              <a:t>Here is the link:</a:t>
            </a:r>
          </a:p>
          <a:p>
            <a:r>
              <a:rPr lang="en-GB" sz="3200" dirty="0">
                <a:hlinkClick r:id="rId2"/>
              </a:rPr>
              <a:t>https://dictionary.cambridge.org/dictionary/learner-english/</a:t>
            </a:r>
            <a:endParaRPr lang="en-GB" sz="3200" dirty="0"/>
          </a:p>
          <a:p>
            <a:endParaRPr lang="en-GB" sz="3200" dirty="0"/>
          </a:p>
          <a:p>
            <a:r>
              <a:rPr lang="en-GB" sz="3200" dirty="0"/>
              <a:t>Find the meaning of the word “</a:t>
            </a:r>
            <a:r>
              <a:rPr lang="en-GB" sz="3200" b="1" dirty="0"/>
              <a:t>attach</a:t>
            </a:r>
            <a:r>
              <a:rPr lang="en-GB" sz="3200" dirty="0"/>
              <a:t>”.</a:t>
            </a:r>
          </a:p>
          <a:p>
            <a:endParaRPr lang="en-GB" sz="3200" dirty="0"/>
          </a:p>
          <a:p>
            <a:r>
              <a:rPr lang="en-GB" sz="3200" dirty="0"/>
              <a:t>Next week, explain the meaning to the class.</a:t>
            </a:r>
          </a:p>
        </p:txBody>
      </p:sp>
    </p:spTree>
    <p:extLst>
      <p:ext uri="{BB962C8B-B14F-4D97-AF65-F5344CB8AC3E}">
        <p14:creationId xmlns:p14="http://schemas.microsoft.com/office/powerpoint/2010/main" val="3795121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C06EC6-1CE7-46B0-921A-4706A5310E4B}"/>
              </a:ext>
            </a:extLst>
          </p:cNvPr>
          <p:cNvSpPr txBox="1"/>
          <p:nvPr/>
        </p:nvSpPr>
        <p:spPr>
          <a:xfrm>
            <a:off x="878889" y="2567226"/>
            <a:ext cx="6096000" cy="861774"/>
          </a:xfrm>
          <a:prstGeom prst="rect">
            <a:avLst/>
          </a:prstGeom>
          <a:noFill/>
        </p:spPr>
        <p:txBody>
          <a:bodyPr wrap="square">
            <a:spAutoFit/>
          </a:bodyPr>
          <a:lstStyle/>
          <a:p>
            <a:r>
              <a:rPr lang="en-GB" sz="3200" dirty="0">
                <a:hlinkClick r:id="rId2"/>
              </a:rPr>
              <a:t>https://youtu.be/VBKa9Ay8ebs</a:t>
            </a:r>
            <a:endParaRPr lang="en-GB" sz="3200" dirty="0"/>
          </a:p>
          <a:p>
            <a:endParaRPr lang="en-GB" dirty="0"/>
          </a:p>
        </p:txBody>
      </p:sp>
      <p:sp>
        <p:nvSpPr>
          <p:cNvPr id="2" name="TextBox 1">
            <a:extLst>
              <a:ext uri="{FF2B5EF4-FFF2-40B4-BE49-F238E27FC236}">
                <a16:creationId xmlns:a16="http://schemas.microsoft.com/office/drawing/2014/main" id="{0A85A675-06ED-4159-8A00-929F0D36A433}"/>
              </a:ext>
            </a:extLst>
          </p:cNvPr>
          <p:cNvSpPr txBox="1"/>
          <p:nvPr/>
        </p:nvSpPr>
        <p:spPr>
          <a:xfrm>
            <a:off x="878889" y="435006"/>
            <a:ext cx="10058400" cy="1754326"/>
          </a:xfrm>
          <a:prstGeom prst="rect">
            <a:avLst/>
          </a:prstGeom>
          <a:noFill/>
        </p:spPr>
        <p:txBody>
          <a:bodyPr wrap="square" rtlCol="0">
            <a:spAutoFit/>
          </a:bodyPr>
          <a:lstStyle/>
          <a:p>
            <a:r>
              <a:rPr lang="en-GB" sz="3600" b="1" dirty="0"/>
              <a:t>What is the internet?</a:t>
            </a:r>
          </a:p>
          <a:p>
            <a:endParaRPr lang="en-GB" sz="3600" b="1" dirty="0"/>
          </a:p>
          <a:p>
            <a:r>
              <a:rPr lang="en-GB" sz="3600" dirty="0"/>
              <a:t>Watch the video to find out.</a:t>
            </a:r>
            <a:r>
              <a:rPr lang="en-GB" dirty="0"/>
              <a:t> </a:t>
            </a:r>
          </a:p>
        </p:txBody>
      </p:sp>
      <p:pic>
        <p:nvPicPr>
          <p:cNvPr id="1026" name="Picture 2" descr="Internet access comes with a cost in emerging economies | The Network">
            <a:extLst>
              <a:ext uri="{FF2B5EF4-FFF2-40B4-BE49-F238E27FC236}">
                <a16:creationId xmlns:a16="http://schemas.microsoft.com/office/drawing/2014/main" id="{9A3B0A75-62F6-4A20-9D06-DBA77C0C38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2145" y="3359589"/>
            <a:ext cx="5971467" cy="335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674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he internet">
            <a:extLst>
              <a:ext uri="{FF2B5EF4-FFF2-40B4-BE49-F238E27FC236}">
                <a16:creationId xmlns:a16="http://schemas.microsoft.com/office/drawing/2014/main" id="{0861CB9A-98A4-40BB-B230-DD2BEF4484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2" t="5962" r="39299" b="11274"/>
          <a:stretch/>
        </p:blipFill>
        <p:spPr bwMode="auto">
          <a:xfrm>
            <a:off x="6883153" y="1458157"/>
            <a:ext cx="5060272" cy="39416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FD12D0E-FD3D-44E8-96B9-698C4AF4FCAF}"/>
              </a:ext>
            </a:extLst>
          </p:cNvPr>
          <p:cNvSpPr txBox="1"/>
          <p:nvPr/>
        </p:nvSpPr>
        <p:spPr>
          <a:xfrm>
            <a:off x="248575" y="372862"/>
            <a:ext cx="6196613" cy="4031873"/>
          </a:xfrm>
          <a:prstGeom prst="rect">
            <a:avLst/>
          </a:prstGeom>
          <a:noFill/>
        </p:spPr>
        <p:txBody>
          <a:bodyPr wrap="square" rtlCol="0">
            <a:spAutoFit/>
          </a:bodyPr>
          <a:lstStyle/>
          <a:p>
            <a:r>
              <a:rPr lang="en-GB" sz="3200" b="1" dirty="0"/>
              <a:t>The internet, </a:t>
            </a:r>
            <a:r>
              <a:rPr lang="en-GB" sz="3200" dirty="0"/>
              <a:t>also called the </a:t>
            </a:r>
            <a:r>
              <a:rPr lang="en-GB" sz="3200" b="1" dirty="0"/>
              <a:t>web, </a:t>
            </a:r>
            <a:r>
              <a:rPr lang="en-GB" sz="3200" dirty="0"/>
              <a:t>is a big library of information. You can use it to read the news, shop, watch TV and videos, pay bills and more. You can use it to stay in contact with family and friends. </a:t>
            </a:r>
          </a:p>
          <a:p>
            <a:endParaRPr lang="en-GB" sz="3200" dirty="0"/>
          </a:p>
          <a:p>
            <a:r>
              <a:rPr lang="en-GB" sz="3200" dirty="0"/>
              <a:t>It’s also great for learning English! </a:t>
            </a:r>
          </a:p>
        </p:txBody>
      </p:sp>
      <p:pic>
        <p:nvPicPr>
          <p:cNvPr id="4" name="Picture 6" descr="Image result for happy face emoji">
            <a:extLst>
              <a:ext uri="{FF2B5EF4-FFF2-40B4-BE49-F238E27FC236}">
                <a16:creationId xmlns:a16="http://schemas.microsoft.com/office/drawing/2014/main" id="{E2DA8D28-1B36-4EFE-A682-7E107EE1B1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124" y="4402086"/>
            <a:ext cx="997757" cy="9977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2EEF695-03EE-4E45-9AE4-DD16BE19537A}"/>
              </a:ext>
            </a:extLst>
          </p:cNvPr>
          <p:cNvSpPr txBox="1"/>
          <p:nvPr/>
        </p:nvSpPr>
        <p:spPr>
          <a:xfrm>
            <a:off x="346228" y="5900363"/>
            <a:ext cx="7350711" cy="584775"/>
          </a:xfrm>
          <a:prstGeom prst="rect">
            <a:avLst/>
          </a:prstGeom>
          <a:noFill/>
        </p:spPr>
        <p:txBody>
          <a:bodyPr wrap="square" rtlCol="0">
            <a:spAutoFit/>
          </a:bodyPr>
          <a:lstStyle/>
          <a:p>
            <a:r>
              <a:rPr lang="en-GB" sz="3200" dirty="0"/>
              <a:t>To go </a:t>
            </a:r>
            <a:r>
              <a:rPr lang="en-GB" sz="3200" b="1" dirty="0"/>
              <a:t>online</a:t>
            </a:r>
            <a:r>
              <a:rPr lang="en-GB" sz="3200" dirty="0"/>
              <a:t> = go on the internet </a:t>
            </a:r>
          </a:p>
        </p:txBody>
      </p:sp>
    </p:spTree>
    <p:extLst>
      <p:ext uri="{BB962C8B-B14F-4D97-AF65-F5344CB8AC3E}">
        <p14:creationId xmlns:p14="http://schemas.microsoft.com/office/powerpoint/2010/main" val="2907718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736329-57E7-4404-80C5-5E83D942EA21}"/>
              </a:ext>
            </a:extLst>
          </p:cNvPr>
          <p:cNvSpPr txBox="1"/>
          <p:nvPr/>
        </p:nvSpPr>
        <p:spPr>
          <a:xfrm>
            <a:off x="710213" y="407902"/>
            <a:ext cx="11638625" cy="1754326"/>
          </a:xfrm>
          <a:prstGeom prst="rect">
            <a:avLst/>
          </a:prstGeom>
          <a:noFill/>
        </p:spPr>
        <p:txBody>
          <a:bodyPr wrap="square" rtlCol="0">
            <a:spAutoFit/>
          </a:bodyPr>
          <a:lstStyle/>
          <a:p>
            <a:r>
              <a:rPr lang="en-GB" sz="3600" b="1" dirty="0"/>
              <a:t>How often do you use the internet? </a:t>
            </a:r>
          </a:p>
          <a:p>
            <a:r>
              <a:rPr lang="en-GB" sz="3600" b="1" dirty="0"/>
              <a:t>What do you use it for?</a:t>
            </a:r>
          </a:p>
          <a:p>
            <a:endParaRPr lang="en-GB" dirty="0"/>
          </a:p>
          <a:p>
            <a:endParaRPr lang="en-GB" dirty="0"/>
          </a:p>
        </p:txBody>
      </p:sp>
      <p:pic>
        <p:nvPicPr>
          <p:cNvPr id="1026" name="Picture 2" descr="What you Never Noticed About The Amazon Logo Will Blow Your Mind | Her.ie">
            <a:extLst>
              <a:ext uri="{FF2B5EF4-FFF2-40B4-BE49-F238E27FC236}">
                <a16:creationId xmlns:a16="http://schemas.microsoft.com/office/drawing/2014/main" id="{EB3FA1B5-D4F2-4EC5-A710-7A31992E8F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309" y="4339225"/>
            <a:ext cx="2654424" cy="14002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icon download | Facebook">
            <a:extLst>
              <a:ext uri="{FF2B5EF4-FFF2-40B4-BE49-F238E27FC236}">
                <a16:creationId xmlns:a16="http://schemas.microsoft.com/office/drawing/2014/main" id="{DC368AC2-AD77-46A9-9B99-E9D053707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6265" y="4863101"/>
            <a:ext cx="893269" cy="8932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YouTube launches a new logo design | Creative Bloq">
            <a:extLst>
              <a:ext uri="{FF2B5EF4-FFF2-40B4-BE49-F238E27FC236}">
                <a16:creationId xmlns:a16="http://schemas.microsoft.com/office/drawing/2014/main" id="{5F273FC0-6A1E-42A3-B2D4-0B214C1762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4267" y="1918802"/>
            <a:ext cx="2119892" cy="11871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A351049-11FE-44D8-A66B-4DC8A6551F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6910" y="2664554"/>
            <a:ext cx="1053529" cy="10535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oogle has a new logo - The Verge">
            <a:extLst>
              <a:ext uri="{FF2B5EF4-FFF2-40B4-BE49-F238E27FC236}">
                <a16:creationId xmlns:a16="http://schemas.microsoft.com/office/drawing/2014/main" id="{CD72DB60-2AB8-488C-A137-434521E4FA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6395" y="3317294"/>
            <a:ext cx="2142500" cy="14257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54A7585-FCF2-4981-8110-18B8A04903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37452" y="2530345"/>
            <a:ext cx="1198501" cy="11931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5E10E82-BD6D-4DEE-B381-FE275B44FD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2202" y="5231737"/>
            <a:ext cx="1923195" cy="106702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n overview of JobCentre Plus and the help that they can give to Woolies  colleagues">
            <a:extLst>
              <a:ext uri="{FF2B5EF4-FFF2-40B4-BE49-F238E27FC236}">
                <a16:creationId xmlns:a16="http://schemas.microsoft.com/office/drawing/2014/main" id="{C2DF77D6-7AAE-4077-93F8-AB286FF54CD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42139"/>
          <a:stretch/>
        </p:blipFill>
        <p:spPr bwMode="auto">
          <a:xfrm>
            <a:off x="6652634" y="4473418"/>
            <a:ext cx="1923195" cy="1000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814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A98CCE-2825-439C-B88A-EBEB5B56D273}"/>
              </a:ext>
            </a:extLst>
          </p:cNvPr>
          <p:cNvSpPr txBox="1"/>
          <p:nvPr/>
        </p:nvSpPr>
        <p:spPr>
          <a:xfrm>
            <a:off x="621437" y="506027"/>
            <a:ext cx="10608815" cy="707886"/>
          </a:xfrm>
          <a:prstGeom prst="rect">
            <a:avLst/>
          </a:prstGeom>
          <a:noFill/>
        </p:spPr>
        <p:txBody>
          <a:bodyPr wrap="square" rtlCol="0">
            <a:spAutoFit/>
          </a:bodyPr>
          <a:lstStyle/>
          <a:p>
            <a:r>
              <a:rPr lang="en-GB" sz="4000" dirty="0"/>
              <a:t>What does it mean to </a:t>
            </a:r>
            <a:r>
              <a:rPr lang="en-GB" sz="4000" b="1" dirty="0"/>
              <a:t>search </a:t>
            </a:r>
            <a:r>
              <a:rPr lang="en-GB" sz="4000" dirty="0"/>
              <a:t>for something?</a:t>
            </a:r>
          </a:p>
        </p:txBody>
      </p:sp>
      <p:pic>
        <p:nvPicPr>
          <p:cNvPr id="2050" name="Picture 2" descr="Image result for thinking face emoji">
            <a:extLst>
              <a:ext uri="{FF2B5EF4-FFF2-40B4-BE49-F238E27FC236}">
                <a16:creationId xmlns:a16="http://schemas.microsoft.com/office/drawing/2014/main" id="{0A60544C-9BEA-4889-BF55-4D35619AB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0" y="200025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177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1105AC-BA0C-442F-8382-6D440B702BFA}"/>
              </a:ext>
            </a:extLst>
          </p:cNvPr>
          <p:cNvSpPr txBox="1"/>
          <p:nvPr/>
        </p:nvSpPr>
        <p:spPr>
          <a:xfrm>
            <a:off x="307759" y="1287262"/>
            <a:ext cx="11576481" cy="3416320"/>
          </a:xfrm>
          <a:prstGeom prst="rect">
            <a:avLst/>
          </a:prstGeom>
          <a:noFill/>
        </p:spPr>
        <p:txBody>
          <a:bodyPr wrap="square" rtlCol="0">
            <a:spAutoFit/>
          </a:bodyPr>
          <a:lstStyle/>
          <a:p>
            <a:r>
              <a:rPr lang="en-GB" sz="3600" b="1" dirty="0"/>
              <a:t>to search</a:t>
            </a:r>
            <a:r>
              <a:rPr lang="en-GB" sz="3600" dirty="0"/>
              <a:t> – (verb) to try to find something, to look for 				    something</a:t>
            </a:r>
          </a:p>
          <a:p>
            <a:endParaRPr lang="en-GB" sz="3600" dirty="0"/>
          </a:p>
          <a:p>
            <a:r>
              <a:rPr lang="en-GB" sz="3600" i="1" dirty="0"/>
              <a:t>		   I searched my pockets but I can’t find my keys.</a:t>
            </a:r>
          </a:p>
          <a:p>
            <a:endParaRPr lang="en-GB" sz="3600" dirty="0"/>
          </a:p>
          <a:p>
            <a:endParaRPr lang="en-GB" sz="3600" dirty="0"/>
          </a:p>
        </p:txBody>
      </p:sp>
    </p:spTree>
    <p:extLst>
      <p:ext uri="{BB962C8B-B14F-4D97-AF65-F5344CB8AC3E}">
        <p14:creationId xmlns:p14="http://schemas.microsoft.com/office/powerpoint/2010/main" val="3948122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A98CCE-2825-439C-B88A-EBEB5B56D273}"/>
              </a:ext>
            </a:extLst>
          </p:cNvPr>
          <p:cNvSpPr txBox="1"/>
          <p:nvPr/>
        </p:nvSpPr>
        <p:spPr>
          <a:xfrm>
            <a:off x="621437" y="506027"/>
            <a:ext cx="10608815" cy="707886"/>
          </a:xfrm>
          <a:prstGeom prst="rect">
            <a:avLst/>
          </a:prstGeom>
          <a:noFill/>
        </p:spPr>
        <p:txBody>
          <a:bodyPr wrap="square" rtlCol="0">
            <a:spAutoFit/>
          </a:bodyPr>
          <a:lstStyle/>
          <a:p>
            <a:r>
              <a:rPr lang="en-GB" sz="4000" dirty="0"/>
              <a:t>What is a </a:t>
            </a:r>
            <a:r>
              <a:rPr lang="en-GB" sz="4000" b="1" dirty="0"/>
              <a:t>website</a:t>
            </a:r>
            <a:r>
              <a:rPr lang="en-GB" sz="4000" dirty="0"/>
              <a:t>?</a:t>
            </a:r>
          </a:p>
        </p:txBody>
      </p:sp>
      <p:pic>
        <p:nvPicPr>
          <p:cNvPr id="2050" name="Picture 2" descr="Image result for thinking face emoji">
            <a:extLst>
              <a:ext uri="{FF2B5EF4-FFF2-40B4-BE49-F238E27FC236}">
                <a16:creationId xmlns:a16="http://schemas.microsoft.com/office/drawing/2014/main" id="{0A60544C-9BEA-4889-BF55-4D35619AB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0" y="200025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0926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82C35F2A42914D808AFD09A443D095" ma:contentTypeVersion="12" ma:contentTypeDescription="Create a new document." ma:contentTypeScope="" ma:versionID="06b142dc494511bcb8fb4176f99e218c">
  <xsd:schema xmlns:xsd="http://www.w3.org/2001/XMLSchema" xmlns:xs="http://www.w3.org/2001/XMLSchema" xmlns:p="http://schemas.microsoft.com/office/2006/metadata/properties" xmlns:ns3="9dc130df-76f2-46e2-bace-9310aeb4c352" xmlns:ns4="04b7b00f-12e7-4a32-b3c1-4898ff013ff5" targetNamespace="http://schemas.microsoft.com/office/2006/metadata/properties" ma:root="true" ma:fieldsID="9141af6e52c714a23dc7d4d113d3ee72" ns3:_="" ns4:_="">
    <xsd:import namespace="9dc130df-76f2-46e2-bace-9310aeb4c352"/>
    <xsd:import namespace="04b7b00f-12e7-4a32-b3c1-4898ff013ff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c130df-76f2-46e2-bace-9310aeb4c3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4b7b00f-12e7-4a32-b3c1-4898ff013ff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20320A-5516-4745-B62C-E4FEA3F4AF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c130df-76f2-46e2-bace-9310aeb4c352"/>
    <ds:schemaRef ds:uri="04b7b00f-12e7-4a32-b3c1-4898ff013f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ADDA179-BFA4-44EC-B54C-927FED30985E}">
  <ds:schemaRefs>
    <ds:schemaRef ds:uri="http://purl.org/dc/terms/"/>
    <ds:schemaRef ds:uri="http://purl.org/dc/dcmitype/"/>
    <ds:schemaRef ds:uri="http://schemas.microsoft.com/office/2006/documentManagement/types"/>
    <ds:schemaRef ds:uri="04b7b00f-12e7-4a32-b3c1-4898ff013ff5"/>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9dc130df-76f2-46e2-bace-9310aeb4c352"/>
    <ds:schemaRef ds:uri="http://www.w3.org/XML/1998/namespace"/>
  </ds:schemaRefs>
</ds:datastoreItem>
</file>

<file path=customXml/itemProps3.xml><?xml version="1.0" encoding="utf-8"?>
<ds:datastoreItem xmlns:ds="http://schemas.openxmlformats.org/officeDocument/2006/customXml" ds:itemID="{A2AD5837-2115-43BE-A656-D2646530DC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8663</TotalTime>
  <Words>987</Words>
  <Application>Microsoft Office PowerPoint</Application>
  <PresentationFormat>Widescreen</PresentationFormat>
  <Paragraphs>205</Paragraphs>
  <Slides>37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Calibri Light</vt:lpstr>
      <vt:lpstr>Office Theme</vt:lpstr>
      <vt:lpstr>Essential Digital Skills for ESOL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 digital skills for ESOL</dc:title>
  <dc:creator>Petra Belikova</dc:creator>
  <cp:lastModifiedBy>Petra Belikova</cp:lastModifiedBy>
  <cp:revision>375</cp:revision>
  <dcterms:created xsi:type="dcterms:W3CDTF">2021-02-15T22:59:21Z</dcterms:created>
  <dcterms:modified xsi:type="dcterms:W3CDTF">2021-03-04T14:23:01Z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0x0101003282C35F2A42914D808AFD09A443D095</vt:lpwstr>
  </property>
</Properties>
</file>