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50" r:id="rId3"/>
    <p:sldId id="522" r:id="rId4"/>
    <p:sldId id="526" r:id="rId5"/>
    <p:sldId id="505" r:id="rId6"/>
    <p:sldId id="506" r:id="rId7"/>
    <p:sldId id="514" r:id="rId8"/>
    <p:sldId id="515" r:id="rId9"/>
    <p:sldId id="513" r:id="rId10"/>
    <p:sldId id="517" r:id="rId11"/>
    <p:sldId id="534" r:id="rId12"/>
    <p:sldId id="537" r:id="rId13"/>
    <p:sldId id="535" r:id="rId14"/>
    <p:sldId id="533" r:id="rId15"/>
    <p:sldId id="527" r:id="rId16"/>
    <p:sldId id="536" r:id="rId17"/>
    <p:sldId id="373" r:id="rId18"/>
    <p:sldId id="528" r:id="rId19"/>
    <p:sldId id="539" r:id="rId20"/>
    <p:sldId id="521" r:id="rId21"/>
    <p:sldId id="542" r:id="rId22"/>
    <p:sldId id="523" r:id="rId23"/>
    <p:sldId id="529" r:id="rId24"/>
    <p:sldId id="540" r:id="rId25"/>
    <p:sldId id="541" r:id="rId26"/>
    <p:sldId id="530" r:id="rId27"/>
    <p:sldId id="531" r:id="rId28"/>
    <p:sldId id="532" r:id="rId29"/>
    <p:sldId id="524" r:id="rId30"/>
    <p:sldId id="518" r:id="rId31"/>
    <p:sldId id="519" r:id="rId32"/>
    <p:sldId id="525" r:id="rId33"/>
    <p:sldId id="520" r:id="rId34"/>
    <p:sldId id="4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9900"/>
    <a:srgbClr val="FF6600"/>
    <a:srgbClr val="CC6600"/>
    <a:srgbClr val="00CC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60"/>
  </p:normalViewPr>
  <p:slideViewPr>
    <p:cSldViewPr snapToGrid="0">
      <p:cViewPr varScale="1">
        <p:scale>
          <a:sx n="86" d="100"/>
          <a:sy n="86" d="100"/>
        </p:scale>
        <p:origin x="437" y="48"/>
      </p:cViewPr>
      <p:guideLst/>
    </p:cSldViewPr>
  </p:slideViewPr>
  <p:notesTextViewPr>
    <p:cViewPr>
      <p:scale>
        <a:sx n="1" d="1"/>
        <a:sy n="1" d="1"/>
      </p:scale>
      <p:origin x="0" y="0"/>
    </p:cViewPr>
  </p:notesTextViewPr>
  <p:sorterViewPr>
    <p:cViewPr>
      <p:scale>
        <a:sx n="100" d="100"/>
        <a:sy n="100" d="100"/>
      </p:scale>
      <p:origin x="0" y="-604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28T13:38:24.6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0,'1'0,"188"6,-159-4,0 2,-1 1,0 2,38 13,-55-14,0 0,0 1,-1 0,17 13,-10-6,-12-11,-1 0,0 0,1-1,0 0,0 0,-1 0,1 0,1-1,10 1,61-1,-48-2,2651-3,-1543 6,-997 10,-19 0,68-11,175 13,-115 11,263-14,-317-13,668 2,-657-15,-111 5,86-12,-90 9,117-2,-119 16,72-1,-130-4,45-11,1 0,81 2,31-5,-52 1,252 0,2378 20,-1412-5,-1240 0,129 4,-218 1,0 1,43 12,-40-8,50 7,167 21,5 1,-87-34,-4-1,-142 1,-4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28T13:38:28.9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1,'24'1,"43"8,-2 0,-14-7,-32-2,-1 1,0 0,1 1,-1 1,0 1,24 9,-21-5,13 8,1-3,1-1,68 15,-7-13,191 22,-179-33,65 6,30 13,270-4,-384-19,165 2,-116 21,-69-19,586 20,1584-23,-2034-15,-118 6,5-2,100-4,78 1,-247 11,50-5,0-3,72-21,346-67,-455 93,425-37,9 38,-46 5,-388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28T13:38:43.0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77,'28'2,"43"6,6 1,44-4,-41-3,83 12,-149-13,1 0,0-2,-1 0,1 0,-1-2,0 1,1-2,13-5,-8 3,0 1,0 1,28-3,42 7,96 12,10 1,807-10,-513-5,614 2,-1055-3,88-15,-24 1,139 6,-102 8,-98-2,68-14,-70 9,83-5,368 15,-226 2,622-2,-881 1,0 1,-1 1,1 0,-1 1,1 0,24 12,-19-7,1-2,35 8,18-6,0-4,114-6,-63-2,2182 3,-2286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D0B5D-012D-423F-9FE5-7BC3D4BC20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63E2F4-C956-4F21-869E-084D83BABD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FD81F1F-07EC-491D-BA11-3AC5EDBA9652}"/>
              </a:ext>
            </a:extLst>
          </p:cNvPr>
          <p:cNvSpPr>
            <a:spLocks noGrp="1"/>
          </p:cNvSpPr>
          <p:nvPr>
            <p:ph type="dt" sz="half" idx="10"/>
          </p:nvPr>
        </p:nvSpPr>
        <p:spPr/>
        <p:txBody>
          <a:bodyPr/>
          <a:lstStyle/>
          <a:p>
            <a:fld id="{FA9D2B22-4759-4A1C-B017-D683EEFEFA70}" type="datetimeFigureOut">
              <a:rPr lang="en-GB" smtClean="0"/>
              <a:t>13/03/2021</a:t>
            </a:fld>
            <a:endParaRPr lang="en-GB"/>
          </a:p>
        </p:txBody>
      </p:sp>
      <p:sp>
        <p:nvSpPr>
          <p:cNvPr id="5" name="Footer Placeholder 4">
            <a:extLst>
              <a:ext uri="{FF2B5EF4-FFF2-40B4-BE49-F238E27FC236}">
                <a16:creationId xmlns:a16="http://schemas.microsoft.com/office/drawing/2014/main" id="{058FCFBB-1801-4615-93F8-963FC0869E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E0FF15-AE61-4373-A463-A2A3E673469D}"/>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1422443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88C9-C9B4-48E1-8241-2AF3794E9B2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DB5620-82E8-4273-B679-1ED5504027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644CF8-CD09-48B1-B763-E31F5F69725F}"/>
              </a:ext>
            </a:extLst>
          </p:cNvPr>
          <p:cNvSpPr>
            <a:spLocks noGrp="1"/>
          </p:cNvSpPr>
          <p:nvPr>
            <p:ph type="dt" sz="half" idx="10"/>
          </p:nvPr>
        </p:nvSpPr>
        <p:spPr/>
        <p:txBody>
          <a:bodyPr/>
          <a:lstStyle/>
          <a:p>
            <a:fld id="{FA9D2B22-4759-4A1C-B017-D683EEFEFA70}" type="datetimeFigureOut">
              <a:rPr lang="en-GB" smtClean="0"/>
              <a:t>13/03/2021</a:t>
            </a:fld>
            <a:endParaRPr lang="en-GB"/>
          </a:p>
        </p:txBody>
      </p:sp>
      <p:sp>
        <p:nvSpPr>
          <p:cNvPr id="5" name="Footer Placeholder 4">
            <a:extLst>
              <a:ext uri="{FF2B5EF4-FFF2-40B4-BE49-F238E27FC236}">
                <a16:creationId xmlns:a16="http://schemas.microsoft.com/office/drawing/2014/main" id="{1280961F-1B87-4CB0-811A-6829C3959A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A89317-DEA9-4070-9801-551D03FDE2D6}"/>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3568296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1E19EA-A28E-41EE-9E2A-2B3BEB8134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81B99B-5441-4A0D-B4F5-54B6565620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2CA628-4034-4217-B323-CCBBB1FBBFEE}"/>
              </a:ext>
            </a:extLst>
          </p:cNvPr>
          <p:cNvSpPr>
            <a:spLocks noGrp="1"/>
          </p:cNvSpPr>
          <p:nvPr>
            <p:ph type="dt" sz="half" idx="10"/>
          </p:nvPr>
        </p:nvSpPr>
        <p:spPr/>
        <p:txBody>
          <a:bodyPr/>
          <a:lstStyle/>
          <a:p>
            <a:fld id="{FA9D2B22-4759-4A1C-B017-D683EEFEFA70}" type="datetimeFigureOut">
              <a:rPr lang="en-GB" smtClean="0"/>
              <a:t>13/03/2021</a:t>
            </a:fld>
            <a:endParaRPr lang="en-GB"/>
          </a:p>
        </p:txBody>
      </p:sp>
      <p:sp>
        <p:nvSpPr>
          <p:cNvPr id="5" name="Footer Placeholder 4">
            <a:extLst>
              <a:ext uri="{FF2B5EF4-FFF2-40B4-BE49-F238E27FC236}">
                <a16:creationId xmlns:a16="http://schemas.microsoft.com/office/drawing/2014/main" id="{4526AF9B-CEF4-4B98-B59D-8434FCE9F4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EE2ACC-D777-4F79-824B-62D49E20B1ED}"/>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748745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1131-DF22-4D01-A068-6057FB79D1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A34A94-9D3A-40EC-AAA8-B71FC939C9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D46F31-B357-4924-9B00-A10BDAE2F9D6}"/>
              </a:ext>
            </a:extLst>
          </p:cNvPr>
          <p:cNvSpPr>
            <a:spLocks noGrp="1"/>
          </p:cNvSpPr>
          <p:nvPr>
            <p:ph type="dt" sz="half" idx="10"/>
          </p:nvPr>
        </p:nvSpPr>
        <p:spPr/>
        <p:txBody>
          <a:bodyPr/>
          <a:lstStyle/>
          <a:p>
            <a:fld id="{FA9D2B22-4759-4A1C-B017-D683EEFEFA70}" type="datetimeFigureOut">
              <a:rPr lang="en-GB" smtClean="0"/>
              <a:t>13/03/2021</a:t>
            </a:fld>
            <a:endParaRPr lang="en-GB"/>
          </a:p>
        </p:txBody>
      </p:sp>
      <p:sp>
        <p:nvSpPr>
          <p:cNvPr id="5" name="Footer Placeholder 4">
            <a:extLst>
              <a:ext uri="{FF2B5EF4-FFF2-40B4-BE49-F238E27FC236}">
                <a16:creationId xmlns:a16="http://schemas.microsoft.com/office/drawing/2014/main" id="{3A08F2C6-7576-45E7-8C2D-8B511F33E7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00FCCC-8515-4A8D-B201-9102A1AD126D}"/>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930183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D2B2-972D-4851-8746-9BE0E26112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EEEF93-CC49-4AFD-81B6-61D8E4BEE9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699B9A-712D-4C63-9098-B11CA58A7C9A}"/>
              </a:ext>
            </a:extLst>
          </p:cNvPr>
          <p:cNvSpPr>
            <a:spLocks noGrp="1"/>
          </p:cNvSpPr>
          <p:nvPr>
            <p:ph type="dt" sz="half" idx="10"/>
          </p:nvPr>
        </p:nvSpPr>
        <p:spPr/>
        <p:txBody>
          <a:bodyPr/>
          <a:lstStyle/>
          <a:p>
            <a:fld id="{FA9D2B22-4759-4A1C-B017-D683EEFEFA70}" type="datetimeFigureOut">
              <a:rPr lang="en-GB" smtClean="0"/>
              <a:t>13/03/2021</a:t>
            </a:fld>
            <a:endParaRPr lang="en-GB"/>
          </a:p>
        </p:txBody>
      </p:sp>
      <p:sp>
        <p:nvSpPr>
          <p:cNvPr id="5" name="Footer Placeholder 4">
            <a:extLst>
              <a:ext uri="{FF2B5EF4-FFF2-40B4-BE49-F238E27FC236}">
                <a16:creationId xmlns:a16="http://schemas.microsoft.com/office/drawing/2014/main" id="{A5B1B39D-5FB6-4BAC-BA45-52FF8A01D7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110E82-E49C-43FF-89B7-F71A6A6D5CE0}"/>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642486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BE058-5C5A-4688-BDE5-3A135EBDFA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6633E4-01BC-4EB5-A3F1-5CDE47550F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3703F74-8291-4224-AA7E-87170BCE0B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D94BC30-7351-4618-8E8A-E67B7B814802}"/>
              </a:ext>
            </a:extLst>
          </p:cNvPr>
          <p:cNvSpPr>
            <a:spLocks noGrp="1"/>
          </p:cNvSpPr>
          <p:nvPr>
            <p:ph type="dt" sz="half" idx="10"/>
          </p:nvPr>
        </p:nvSpPr>
        <p:spPr/>
        <p:txBody>
          <a:bodyPr/>
          <a:lstStyle/>
          <a:p>
            <a:fld id="{FA9D2B22-4759-4A1C-B017-D683EEFEFA70}" type="datetimeFigureOut">
              <a:rPr lang="en-GB" smtClean="0"/>
              <a:t>13/03/2021</a:t>
            </a:fld>
            <a:endParaRPr lang="en-GB"/>
          </a:p>
        </p:txBody>
      </p:sp>
      <p:sp>
        <p:nvSpPr>
          <p:cNvPr id="6" name="Footer Placeholder 5">
            <a:extLst>
              <a:ext uri="{FF2B5EF4-FFF2-40B4-BE49-F238E27FC236}">
                <a16:creationId xmlns:a16="http://schemas.microsoft.com/office/drawing/2014/main" id="{34DE5749-0E32-44BF-B22D-6705ED25DA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81863E-AAC3-4411-AB46-E752E2388D00}"/>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20845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C4244-1A7A-4984-9A7D-8EDDF607D1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6317E9-7A27-4B44-824B-C66908F744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E2F7BB-969A-408D-9987-7D3AFB8B69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C313991-62F7-4DA8-B2A7-44B4CFF0EB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F0A310-6A1E-4E4E-8D99-C8F7B404C9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7CF7751-3A28-4BEF-889F-EDF32A5DAF24}"/>
              </a:ext>
            </a:extLst>
          </p:cNvPr>
          <p:cNvSpPr>
            <a:spLocks noGrp="1"/>
          </p:cNvSpPr>
          <p:nvPr>
            <p:ph type="dt" sz="half" idx="10"/>
          </p:nvPr>
        </p:nvSpPr>
        <p:spPr/>
        <p:txBody>
          <a:bodyPr/>
          <a:lstStyle/>
          <a:p>
            <a:fld id="{FA9D2B22-4759-4A1C-B017-D683EEFEFA70}" type="datetimeFigureOut">
              <a:rPr lang="en-GB" smtClean="0"/>
              <a:t>13/03/2021</a:t>
            </a:fld>
            <a:endParaRPr lang="en-GB"/>
          </a:p>
        </p:txBody>
      </p:sp>
      <p:sp>
        <p:nvSpPr>
          <p:cNvPr id="8" name="Footer Placeholder 7">
            <a:extLst>
              <a:ext uri="{FF2B5EF4-FFF2-40B4-BE49-F238E27FC236}">
                <a16:creationId xmlns:a16="http://schemas.microsoft.com/office/drawing/2014/main" id="{5967B2FD-9B9C-4952-9F9B-7EFEA2E3FC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1AFC2C8-20E7-44F1-89B7-C7DFF940AD99}"/>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171873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A9B0-8233-4AE9-A1E1-8005D659063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364DBCA-97A9-4881-B65C-74ED9D7B9E53}"/>
              </a:ext>
            </a:extLst>
          </p:cNvPr>
          <p:cNvSpPr>
            <a:spLocks noGrp="1"/>
          </p:cNvSpPr>
          <p:nvPr>
            <p:ph type="dt" sz="half" idx="10"/>
          </p:nvPr>
        </p:nvSpPr>
        <p:spPr/>
        <p:txBody>
          <a:bodyPr/>
          <a:lstStyle/>
          <a:p>
            <a:fld id="{FA9D2B22-4759-4A1C-B017-D683EEFEFA70}" type="datetimeFigureOut">
              <a:rPr lang="en-GB" smtClean="0"/>
              <a:t>13/03/2021</a:t>
            </a:fld>
            <a:endParaRPr lang="en-GB"/>
          </a:p>
        </p:txBody>
      </p:sp>
      <p:sp>
        <p:nvSpPr>
          <p:cNvPr id="4" name="Footer Placeholder 3">
            <a:extLst>
              <a:ext uri="{FF2B5EF4-FFF2-40B4-BE49-F238E27FC236}">
                <a16:creationId xmlns:a16="http://schemas.microsoft.com/office/drawing/2014/main" id="{C44314EB-2320-4818-BCB7-AE45AE6568B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C40C5FF-1928-49CB-8206-9A5FB0204495}"/>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147014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80253B-1253-4A26-846F-0B9635DA0246}"/>
              </a:ext>
            </a:extLst>
          </p:cNvPr>
          <p:cNvSpPr>
            <a:spLocks noGrp="1"/>
          </p:cNvSpPr>
          <p:nvPr>
            <p:ph type="dt" sz="half" idx="10"/>
          </p:nvPr>
        </p:nvSpPr>
        <p:spPr/>
        <p:txBody>
          <a:bodyPr/>
          <a:lstStyle/>
          <a:p>
            <a:fld id="{FA9D2B22-4759-4A1C-B017-D683EEFEFA70}" type="datetimeFigureOut">
              <a:rPr lang="en-GB" smtClean="0"/>
              <a:t>13/03/2021</a:t>
            </a:fld>
            <a:endParaRPr lang="en-GB"/>
          </a:p>
        </p:txBody>
      </p:sp>
      <p:sp>
        <p:nvSpPr>
          <p:cNvPr id="3" name="Footer Placeholder 2">
            <a:extLst>
              <a:ext uri="{FF2B5EF4-FFF2-40B4-BE49-F238E27FC236}">
                <a16:creationId xmlns:a16="http://schemas.microsoft.com/office/drawing/2014/main" id="{A5837C9D-C0EF-47D7-BD4B-FE3AD86F65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DCA0C26-0850-4EDB-9D85-E56818C363F0}"/>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218557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960A5-B01B-4E92-AC24-0D8F6BB3D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2F02A8-CC0C-4EA0-991B-407AD216A0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64CDFA2-1403-40F4-868F-085EABA32C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2CA5F8-D075-4DE2-B79F-310A6116B676}"/>
              </a:ext>
            </a:extLst>
          </p:cNvPr>
          <p:cNvSpPr>
            <a:spLocks noGrp="1"/>
          </p:cNvSpPr>
          <p:nvPr>
            <p:ph type="dt" sz="half" idx="10"/>
          </p:nvPr>
        </p:nvSpPr>
        <p:spPr/>
        <p:txBody>
          <a:bodyPr/>
          <a:lstStyle/>
          <a:p>
            <a:fld id="{FA9D2B22-4759-4A1C-B017-D683EEFEFA70}" type="datetimeFigureOut">
              <a:rPr lang="en-GB" smtClean="0"/>
              <a:t>13/03/2021</a:t>
            </a:fld>
            <a:endParaRPr lang="en-GB"/>
          </a:p>
        </p:txBody>
      </p:sp>
      <p:sp>
        <p:nvSpPr>
          <p:cNvPr id="6" name="Footer Placeholder 5">
            <a:extLst>
              <a:ext uri="{FF2B5EF4-FFF2-40B4-BE49-F238E27FC236}">
                <a16:creationId xmlns:a16="http://schemas.microsoft.com/office/drawing/2014/main" id="{6ED0EDB3-105B-40E0-9757-EB37BCBB1D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87C26F-8540-414A-8EDA-637E1683BA62}"/>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3063808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DCB1-9F74-42AB-956A-21957AE0A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B02617D-25FC-4269-92F7-852F80896E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C7A451E-6D73-43AD-AADB-6F87B1AE40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689B8E-EB13-4D5E-A941-0F2EADBB070A}"/>
              </a:ext>
            </a:extLst>
          </p:cNvPr>
          <p:cNvSpPr>
            <a:spLocks noGrp="1"/>
          </p:cNvSpPr>
          <p:nvPr>
            <p:ph type="dt" sz="half" idx="10"/>
          </p:nvPr>
        </p:nvSpPr>
        <p:spPr/>
        <p:txBody>
          <a:bodyPr/>
          <a:lstStyle/>
          <a:p>
            <a:fld id="{FA9D2B22-4759-4A1C-B017-D683EEFEFA70}" type="datetimeFigureOut">
              <a:rPr lang="en-GB" smtClean="0"/>
              <a:t>13/03/2021</a:t>
            </a:fld>
            <a:endParaRPr lang="en-GB"/>
          </a:p>
        </p:txBody>
      </p:sp>
      <p:sp>
        <p:nvSpPr>
          <p:cNvPr id="6" name="Footer Placeholder 5">
            <a:extLst>
              <a:ext uri="{FF2B5EF4-FFF2-40B4-BE49-F238E27FC236}">
                <a16:creationId xmlns:a16="http://schemas.microsoft.com/office/drawing/2014/main" id="{965747A2-6509-4433-83D4-C5F6778A07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617D12-F853-4692-A4C2-4B0973856F14}"/>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217857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9874D-09CF-48D8-812F-CCB67E1F6A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4B1163-FCA9-4541-90CF-21F22BF91D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C6D4CF-2A12-44B8-94D9-D9A004C9BC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D2B22-4759-4A1C-B017-D683EEFEFA70}" type="datetimeFigureOut">
              <a:rPr lang="en-GB" smtClean="0"/>
              <a:t>13/03/2021</a:t>
            </a:fld>
            <a:endParaRPr lang="en-GB"/>
          </a:p>
        </p:txBody>
      </p:sp>
      <p:sp>
        <p:nvSpPr>
          <p:cNvPr id="5" name="Footer Placeholder 4">
            <a:extLst>
              <a:ext uri="{FF2B5EF4-FFF2-40B4-BE49-F238E27FC236}">
                <a16:creationId xmlns:a16="http://schemas.microsoft.com/office/drawing/2014/main" id="{E4F4E5CD-3D87-46C9-B375-145B0DAAA5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3F6B18D-2FE8-4350-B855-57D257CCD8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047131-4DE2-4214-B081-3EF5E7899A6D}" type="slidenum">
              <a:rPr lang="en-GB" smtClean="0"/>
              <a:t>‹#›</a:t>
            </a:fld>
            <a:endParaRPr lang="en-GB"/>
          </a:p>
        </p:txBody>
      </p:sp>
    </p:spTree>
    <p:extLst>
      <p:ext uri="{BB962C8B-B14F-4D97-AF65-F5344CB8AC3E}">
        <p14:creationId xmlns:p14="http://schemas.microsoft.com/office/powerpoint/2010/main" val="1891459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aclgateway.islington.gov.uk/"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customXml" Target="../ink/ink2.xm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20.png"/><Relationship Id="rId5" Type="http://schemas.openxmlformats.org/officeDocument/2006/relationships/customXml" Target="../ink/ink1.xml"/><Relationship Id="rId10"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customXml" Target="../ink/ink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hyperlink" Target="https://dictionary.cambridge.org/dictionary/learner-english/"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aclgateway.islington.gov.uk/"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A0794-3EAC-4A75-B769-227581928ECD}"/>
              </a:ext>
            </a:extLst>
          </p:cNvPr>
          <p:cNvSpPr>
            <a:spLocks noGrp="1"/>
          </p:cNvSpPr>
          <p:nvPr>
            <p:ph type="ctrTitle"/>
          </p:nvPr>
        </p:nvSpPr>
        <p:spPr/>
        <p:txBody>
          <a:bodyPr/>
          <a:lstStyle/>
          <a:p>
            <a:r>
              <a:rPr lang="en-GB" dirty="0"/>
              <a:t>Essential Digital Skills for ESOL </a:t>
            </a:r>
          </a:p>
        </p:txBody>
      </p:sp>
      <p:sp>
        <p:nvSpPr>
          <p:cNvPr id="3" name="Subtitle 2">
            <a:extLst>
              <a:ext uri="{FF2B5EF4-FFF2-40B4-BE49-F238E27FC236}">
                <a16:creationId xmlns:a16="http://schemas.microsoft.com/office/drawing/2014/main" id="{EF62ECF7-ACD4-4BB7-8A4D-C2100C462465}"/>
              </a:ext>
            </a:extLst>
          </p:cNvPr>
          <p:cNvSpPr>
            <a:spLocks noGrp="1"/>
          </p:cNvSpPr>
          <p:nvPr>
            <p:ph type="subTitle" idx="1"/>
          </p:nvPr>
        </p:nvSpPr>
        <p:spPr/>
        <p:txBody>
          <a:bodyPr>
            <a:normAutofit/>
          </a:bodyPr>
          <a:lstStyle/>
          <a:p>
            <a:r>
              <a:rPr lang="en-GB" sz="3600" dirty="0"/>
              <a:t>ESOL Entry 2 &amp; Entry 3</a:t>
            </a:r>
          </a:p>
          <a:p>
            <a:r>
              <a:rPr lang="en-GB" sz="3600" dirty="0"/>
              <a:t>Moodle </a:t>
            </a:r>
          </a:p>
        </p:txBody>
      </p:sp>
    </p:spTree>
    <p:extLst>
      <p:ext uri="{BB962C8B-B14F-4D97-AF65-F5344CB8AC3E}">
        <p14:creationId xmlns:p14="http://schemas.microsoft.com/office/powerpoint/2010/main" val="1798102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AB0081-197E-429F-9574-CA25E3E4C7E3}"/>
              </a:ext>
            </a:extLst>
          </p:cNvPr>
          <p:cNvSpPr txBox="1"/>
          <p:nvPr/>
        </p:nvSpPr>
        <p:spPr>
          <a:xfrm>
            <a:off x="639192" y="1393794"/>
            <a:ext cx="10164932" cy="2031325"/>
          </a:xfrm>
          <a:prstGeom prst="rect">
            <a:avLst/>
          </a:prstGeom>
          <a:noFill/>
        </p:spPr>
        <p:txBody>
          <a:bodyPr wrap="square" rtlCol="0">
            <a:spAutoFit/>
          </a:bodyPr>
          <a:lstStyle/>
          <a:p>
            <a:r>
              <a:rPr lang="en-GB" sz="3600" dirty="0"/>
              <a:t>You can also click on the </a:t>
            </a:r>
            <a:r>
              <a:rPr lang="en-GB" sz="3600" b="1" dirty="0"/>
              <a:t>link</a:t>
            </a:r>
            <a:r>
              <a:rPr lang="en-GB" sz="3600" dirty="0"/>
              <a:t> from your teacher:</a:t>
            </a:r>
          </a:p>
          <a:p>
            <a:endParaRPr lang="en-GB" sz="3600" dirty="0"/>
          </a:p>
          <a:p>
            <a:r>
              <a:rPr lang="en-GB" sz="3600" dirty="0">
                <a:hlinkClick r:id="rId2"/>
              </a:rPr>
              <a:t>https://aclgateway.islington.gov.uk/</a:t>
            </a:r>
            <a:endParaRPr lang="en-GB" sz="3600" dirty="0"/>
          </a:p>
          <a:p>
            <a:endParaRPr lang="en-GB" dirty="0"/>
          </a:p>
        </p:txBody>
      </p:sp>
    </p:spTree>
    <p:extLst>
      <p:ext uri="{BB962C8B-B14F-4D97-AF65-F5344CB8AC3E}">
        <p14:creationId xmlns:p14="http://schemas.microsoft.com/office/powerpoint/2010/main" val="848796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603FD-BA05-463D-96FF-DF268D043C2C}"/>
              </a:ext>
            </a:extLst>
          </p:cNvPr>
          <p:cNvPicPr>
            <a:picLocks noChangeAspect="1"/>
          </p:cNvPicPr>
          <p:nvPr/>
        </p:nvPicPr>
        <p:blipFill rotWithShape="1">
          <a:blip r:embed="rId2"/>
          <a:srcRect l="10923" t="12298" r="11675" b="24158"/>
          <a:stretch/>
        </p:blipFill>
        <p:spPr>
          <a:xfrm>
            <a:off x="0" y="1625601"/>
            <a:ext cx="11330632" cy="5232400"/>
          </a:xfrm>
          <a:prstGeom prst="rect">
            <a:avLst/>
          </a:prstGeom>
        </p:spPr>
      </p:pic>
      <p:pic>
        <p:nvPicPr>
          <p:cNvPr id="4" name="Picture 3">
            <a:extLst>
              <a:ext uri="{FF2B5EF4-FFF2-40B4-BE49-F238E27FC236}">
                <a16:creationId xmlns:a16="http://schemas.microsoft.com/office/drawing/2014/main" id="{658F6DC0-ADB3-4502-812C-9C706D899399}"/>
              </a:ext>
            </a:extLst>
          </p:cNvPr>
          <p:cNvPicPr>
            <a:picLocks noChangeAspect="1"/>
          </p:cNvPicPr>
          <p:nvPr/>
        </p:nvPicPr>
        <p:blipFill rotWithShape="1">
          <a:blip r:embed="rId3"/>
          <a:srcRect l="76092" t="11910" r="3228" b="79547"/>
          <a:stretch/>
        </p:blipFill>
        <p:spPr>
          <a:xfrm>
            <a:off x="8309501" y="66582"/>
            <a:ext cx="3781886" cy="878888"/>
          </a:xfrm>
          <a:prstGeom prst="rect">
            <a:avLst/>
          </a:prstGeom>
        </p:spPr>
      </p:pic>
      <p:sp>
        <p:nvSpPr>
          <p:cNvPr id="5" name="TextBox 4">
            <a:extLst>
              <a:ext uri="{FF2B5EF4-FFF2-40B4-BE49-F238E27FC236}">
                <a16:creationId xmlns:a16="http://schemas.microsoft.com/office/drawing/2014/main" id="{BF9A797E-B50E-4E90-9F3B-A03EA5D7EC7B}"/>
              </a:ext>
            </a:extLst>
          </p:cNvPr>
          <p:cNvSpPr txBox="1"/>
          <p:nvPr/>
        </p:nvSpPr>
        <p:spPr>
          <a:xfrm>
            <a:off x="4322618" y="409976"/>
            <a:ext cx="6520873" cy="646331"/>
          </a:xfrm>
          <a:prstGeom prst="rect">
            <a:avLst/>
          </a:prstGeom>
          <a:noFill/>
        </p:spPr>
        <p:txBody>
          <a:bodyPr wrap="square" rtlCol="0">
            <a:spAutoFit/>
          </a:bodyPr>
          <a:lstStyle/>
          <a:p>
            <a:r>
              <a:rPr lang="en-GB" sz="3600" dirty="0"/>
              <a:t>click/press </a:t>
            </a:r>
            <a:r>
              <a:rPr lang="en-GB" sz="3600" b="1" dirty="0"/>
              <a:t>Log in</a:t>
            </a:r>
          </a:p>
        </p:txBody>
      </p:sp>
      <p:sp>
        <p:nvSpPr>
          <p:cNvPr id="6" name="Oval 5">
            <a:extLst>
              <a:ext uri="{FF2B5EF4-FFF2-40B4-BE49-F238E27FC236}">
                <a16:creationId xmlns:a16="http://schemas.microsoft.com/office/drawing/2014/main" id="{2BCF0D01-DC5A-4F69-8BA1-3430C6D1F51B}"/>
              </a:ext>
            </a:extLst>
          </p:cNvPr>
          <p:cNvSpPr/>
          <p:nvPr/>
        </p:nvSpPr>
        <p:spPr>
          <a:xfrm>
            <a:off x="11037456" y="166254"/>
            <a:ext cx="1053932" cy="64633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DAD8588B-5014-4E51-9555-5EB065A768EB}"/>
              </a:ext>
            </a:extLst>
          </p:cNvPr>
          <p:cNvSpPr/>
          <p:nvPr/>
        </p:nvSpPr>
        <p:spPr>
          <a:xfrm>
            <a:off x="9855200" y="1514764"/>
            <a:ext cx="720436" cy="54494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CF8BC12E-41EF-4A32-AAE7-7C95E6374015}"/>
              </a:ext>
            </a:extLst>
          </p:cNvPr>
          <p:cNvCxnSpPr/>
          <p:nvPr/>
        </p:nvCxnSpPr>
        <p:spPr>
          <a:xfrm>
            <a:off x="7749309" y="945470"/>
            <a:ext cx="2105891" cy="5692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83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38471E-8663-427C-A663-8DC9FD5BF56E}"/>
              </a:ext>
            </a:extLst>
          </p:cNvPr>
          <p:cNvPicPr>
            <a:picLocks noChangeAspect="1"/>
          </p:cNvPicPr>
          <p:nvPr/>
        </p:nvPicPr>
        <p:blipFill rotWithShape="1">
          <a:blip r:embed="rId2"/>
          <a:srcRect l="26138" t="43612" r="26932" b="16111"/>
          <a:stretch/>
        </p:blipFill>
        <p:spPr>
          <a:xfrm>
            <a:off x="106531" y="88775"/>
            <a:ext cx="12007662" cy="5797119"/>
          </a:xfrm>
          <a:prstGeom prst="rect">
            <a:avLst/>
          </a:prstGeom>
        </p:spPr>
      </p:pic>
    </p:spTree>
    <p:extLst>
      <p:ext uri="{BB962C8B-B14F-4D97-AF65-F5344CB8AC3E}">
        <p14:creationId xmlns:p14="http://schemas.microsoft.com/office/powerpoint/2010/main" val="1517126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630F8C-5E55-49E5-B59C-6593BD816346}"/>
              </a:ext>
            </a:extLst>
          </p:cNvPr>
          <p:cNvSpPr txBox="1"/>
          <p:nvPr/>
        </p:nvSpPr>
        <p:spPr>
          <a:xfrm>
            <a:off x="162756" y="1278385"/>
            <a:ext cx="11416684" cy="5016758"/>
          </a:xfrm>
          <a:prstGeom prst="rect">
            <a:avLst/>
          </a:prstGeom>
          <a:noFill/>
        </p:spPr>
        <p:txBody>
          <a:bodyPr wrap="square" rtlCol="0">
            <a:spAutoFit/>
          </a:bodyPr>
          <a:lstStyle/>
          <a:p>
            <a:pPr marL="0" indent="0">
              <a:buNone/>
            </a:pPr>
            <a:r>
              <a:rPr lang="en-GB" sz="3200" b="1" dirty="0"/>
              <a:t>  Username:</a:t>
            </a:r>
          </a:p>
          <a:p>
            <a:pPr marL="0" indent="0">
              <a:buNone/>
            </a:pPr>
            <a:endParaRPr lang="en-GB" sz="3200" b="1" dirty="0"/>
          </a:p>
          <a:p>
            <a:pPr marL="0" indent="0">
              <a:buNone/>
            </a:pPr>
            <a:r>
              <a:rPr lang="en-GB" sz="3200" dirty="0"/>
              <a:t>  21firstnamesurname</a:t>
            </a:r>
          </a:p>
          <a:p>
            <a:r>
              <a:rPr lang="en-GB" sz="3200" dirty="0"/>
              <a:t>  21firstnamemiddlenamesurname</a:t>
            </a:r>
          </a:p>
          <a:p>
            <a:endParaRPr lang="en-GB" sz="3200" dirty="0"/>
          </a:p>
          <a:p>
            <a:pPr marL="0" indent="0">
              <a:buNone/>
            </a:pPr>
            <a:r>
              <a:rPr lang="en-GB" sz="3200" dirty="0"/>
              <a:t>  for example: 21johnsmith</a:t>
            </a:r>
          </a:p>
          <a:p>
            <a:pPr marL="0" indent="0">
              <a:buNone/>
            </a:pPr>
            <a:r>
              <a:rPr lang="en-GB" sz="3200" dirty="0"/>
              <a:t>                          21ahmedsaidmohamed</a:t>
            </a:r>
          </a:p>
          <a:p>
            <a:pPr marL="0" indent="0">
              <a:buNone/>
            </a:pPr>
            <a:endParaRPr lang="en-GB" sz="3200" dirty="0"/>
          </a:p>
          <a:p>
            <a:pPr marL="0" indent="0">
              <a:buNone/>
            </a:pPr>
            <a:r>
              <a:rPr lang="en-GB" sz="3200" b="1" dirty="0"/>
              <a:t>  Password:</a:t>
            </a:r>
          </a:p>
          <a:p>
            <a:r>
              <a:rPr lang="en-GB" sz="3200" dirty="0"/>
              <a:t>  Welcome#1</a:t>
            </a:r>
          </a:p>
        </p:txBody>
      </p:sp>
      <p:sp>
        <p:nvSpPr>
          <p:cNvPr id="5" name="Title 4">
            <a:extLst>
              <a:ext uri="{FF2B5EF4-FFF2-40B4-BE49-F238E27FC236}">
                <a16:creationId xmlns:a16="http://schemas.microsoft.com/office/drawing/2014/main" id="{55A3D526-241D-4106-8832-50CC8362F017}"/>
              </a:ext>
            </a:extLst>
          </p:cNvPr>
          <p:cNvSpPr>
            <a:spLocks noGrp="1"/>
          </p:cNvSpPr>
          <p:nvPr>
            <p:ph type="title" idx="4294967295"/>
          </p:nvPr>
        </p:nvSpPr>
        <p:spPr>
          <a:xfrm>
            <a:off x="162756" y="36236"/>
            <a:ext cx="11830976" cy="1325563"/>
          </a:xfrm>
        </p:spPr>
        <p:txBody>
          <a:bodyPr/>
          <a:lstStyle/>
          <a:p>
            <a:r>
              <a:rPr lang="en-GB" dirty="0"/>
              <a:t>      </a:t>
            </a:r>
            <a:r>
              <a:rPr lang="en-GB" sz="4000" b="1" dirty="0">
                <a:solidFill>
                  <a:srgbClr val="00B050"/>
                </a:solidFill>
              </a:rPr>
              <a:t>YOUR LOGIN DETAILS FOR ACL GATEWAY/ MOODLE </a:t>
            </a:r>
          </a:p>
        </p:txBody>
      </p:sp>
      <p:pic>
        <p:nvPicPr>
          <p:cNvPr id="3" name="Picture 2">
            <a:extLst>
              <a:ext uri="{FF2B5EF4-FFF2-40B4-BE49-F238E27FC236}">
                <a16:creationId xmlns:a16="http://schemas.microsoft.com/office/drawing/2014/main" id="{334F2AC9-5507-40E3-B56B-B83C2D845611}"/>
              </a:ext>
            </a:extLst>
          </p:cNvPr>
          <p:cNvPicPr>
            <a:picLocks noChangeAspect="1"/>
          </p:cNvPicPr>
          <p:nvPr/>
        </p:nvPicPr>
        <p:blipFill rotWithShape="1">
          <a:blip r:embed="rId2"/>
          <a:srcRect l="26182" t="43612" r="27298" b="16111"/>
          <a:stretch/>
        </p:blipFill>
        <p:spPr>
          <a:xfrm>
            <a:off x="6181817" y="1140381"/>
            <a:ext cx="6010183" cy="2927133"/>
          </a:xfrm>
          <a:prstGeom prst="rect">
            <a:avLst/>
          </a:prstGeom>
        </p:spPr>
      </p:pic>
    </p:spTree>
    <p:extLst>
      <p:ext uri="{BB962C8B-B14F-4D97-AF65-F5344CB8AC3E}">
        <p14:creationId xmlns:p14="http://schemas.microsoft.com/office/powerpoint/2010/main" val="1216033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F7C1DD-D8C5-45C7-83DE-07012AF84EF3}"/>
              </a:ext>
            </a:extLst>
          </p:cNvPr>
          <p:cNvPicPr>
            <a:picLocks noChangeAspect="1"/>
          </p:cNvPicPr>
          <p:nvPr/>
        </p:nvPicPr>
        <p:blipFill rotWithShape="1">
          <a:blip r:embed="rId2"/>
          <a:srcRect l="729" t="11779" r="4743" b="14952"/>
          <a:stretch/>
        </p:blipFill>
        <p:spPr>
          <a:xfrm>
            <a:off x="0" y="1549154"/>
            <a:ext cx="12176421" cy="5308846"/>
          </a:xfrm>
          <a:prstGeom prst="rect">
            <a:avLst/>
          </a:prstGeom>
        </p:spPr>
      </p:pic>
      <p:sp>
        <p:nvSpPr>
          <p:cNvPr id="4" name="TextBox 3">
            <a:extLst>
              <a:ext uri="{FF2B5EF4-FFF2-40B4-BE49-F238E27FC236}">
                <a16:creationId xmlns:a16="http://schemas.microsoft.com/office/drawing/2014/main" id="{148369CA-47CF-4737-AAB9-0B2A1FF523F5}"/>
              </a:ext>
            </a:extLst>
          </p:cNvPr>
          <p:cNvSpPr txBox="1"/>
          <p:nvPr/>
        </p:nvSpPr>
        <p:spPr>
          <a:xfrm>
            <a:off x="612559" y="275208"/>
            <a:ext cx="5983550" cy="646331"/>
          </a:xfrm>
          <a:prstGeom prst="rect">
            <a:avLst/>
          </a:prstGeom>
          <a:noFill/>
        </p:spPr>
        <p:txBody>
          <a:bodyPr wrap="square" rtlCol="0">
            <a:spAutoFit/>
          </a:bodyPr>
          <a:lstStyle/>
          <a:p>
            <a:r>
              <a:rPr lang="en-GB" sz="3600" dirty="0"/>
              <a:t>Moodle </a:t>
            </a:r>
            <a:r>
              <a:rPr lang="en-GB" sz="3600" b="1" dirty="0"/>
              <a:t>Home</a:t>
            </a:r>
            <a:r>
              <a:rPr lang="en-GB" sz="3600" dirty="0"/>
              <a:t> page </a:t>
            </a:r>
          </a:p>
        </p:txBody>
      </p:sp>
      <p:sp>
        <p:nvSpPr>
          <p:cNvPr id="5" name="Oval 4">
            <a:extLst>
              <a:ext uri="{FF2B5EF4-FFF2-40B4-BE49-F238E27FC236}">
                <a16:creationId xmlns:a16="http://schemas.microsoft.com/office/drawing/2014/main" id="{FF737DDF-2DD3-444A-9929-49DD16527CA4}"/>
              </a:ext>
            </a:extLst>
          </p:cNvPr>
          <p:cNvSpPr/>
          <p:nvPr/>
        </p:nvSpPr>
        <p:spPr>
          <a:xfrm>
            <a:off x="79900" y="1899821"/>
            <a:ext cx="923278" cy="51490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Home - Free web icons">
            <a:extLst>
              <a:ext uri="{FF2B5EF4-FFF2-40B4-BE49-F238E27FC236}">
                <a16:creationId xmlns:a16="http://schemas.microsoft.com/office/drawing/2014/main" id="{421DC0DB-8101-4D16-AE4E-F10A3CBB26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20" r="20809"/>
          <a:stretch/>
        </p:blipFill>
        <p:spPr bwMode="auto">
          <a:xfrm>
            <a:off x="5370990" y="137604"/>
            <a:ext cx="1074198" cy="98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512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4D3B6D-B591-41BD-8E07-5A64FB752C75}"/>
              </a:ext>
            </a:extLst>
          </p:cNvPr>
          <p:cNvPicPr>
            <a:picLocks noChangeAspect="1"/>
          </p:cNvPicPr>
          <p:nvPr/>
        </p:nvPicPr>
        <p:blipFill rotWithShape="1">
          <a:blip r:embed="rId2"/>
          <a:srcRect l="1238" t="12168" r="3083" b="10938"/>
          <a:stretch/>
        </p:blipFill>
        <p:spPr>
          <a:xfrm>
            <a:off x="0" y="1358283"/>
            <a:ext cx="12166039" cy="5499717"/>
          </a:xfrm>
          <a:prstGeom prst="rect">
            <a:avLst/>
          </a:prstGeom>
        </p:spPr>
      </p:pic>
      <p:sp>
        <p:nvSpPr>
          <p:cNvPr id="4" name="Oval 3">
            <a:extLst>
              <a:ext uri="{FF2B5EF4-FFF2-40B4-BE49-F238E27FC236}">
                <a16:creationId xmlns:a16="http://schemas.microsoft.com/office/drawing/2014/main" id="{7BBCC047-C26C-4BED-BD50-0EADED9E227B}"/>
              </a:ext>
            </a:extLst>
          </p:cNvPr>
          <p:cNvSpPr/>
          <p:nvPr/>
        </p:nvSpPr>
        <p:spPr>
          <a:xfrm>
            <a:off x="97654" y="4394690"/>
            <a:ext cx="2041864" cy="110502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EF7D372-3EAF-4B32-B282-8A592B6B8B49}"/>
              </a:ext>
            </a:extLst>
          </p:cNvPr>
          <p:cNvSpPr txBox="1"/>
          <p:nvPr/>
        </p:nvSpPr>
        <p:spPr>
          <a:xfrm>
            <a:off x="377300" y="5437573"/>
            <a:ext cx="1482571" cy="1200329"/>
          </a:xfrm>
          <a:prstGeom prst="rect">
            <a:avLst/>
          </a:prstGeom>
          <a:noFill/>
        </p:spPr>
        <p:txBody>
          <a:bodyPr wrap="square" rtlCol="0">
            <a:spAutoFit/>
          </a:bodyPr>
          <a:lstStyle/>
          <a:p>
            <a:r>
              <a:rPr lang="en-GB" sz="3600" b="1" dirty="0">
                <a:solidFill>
                  <a:srgbClr val="FF0000"/>
                </a:solidFill>
              </a:rPr>
              <a:t>your course </a:t>
            </a:r>
          </a:p>
        </p:txBody>
      </p:sp>
      <p:sp>
        <p:nvSpPr>
          <p:cNvPr id="6" name="TextBox 5">
            <a:extLst>
              <a:ext uri="{FF2B5EF4-FFF2-40B4-BE49-F238E27FC236}">
                <a16:creationId xmlns:a16="http://schemas.microsoft.com/office/drawing/2014/main" id="{40F41B43-FB3A-48B1-A506-DE16BC1494DF}"/>
              </a:ext>
            </a:extLst>
          </p:cNvPr>
          <p:cNvSpPr txBox="1"/>
          <p:nvPr/>
        </p:nvSpPr>
        <p:spPr>
          <a:xfrm>
            <a:off x="3338004" y="159799"/>
            <a:ext cx="4971496" cy="646331"/>
          </a:xfrm>
          <a:prstGeom prst="rect">
            <a:avLst/>
          </a:prstGeom>
          <a:noFill/>
        </p:spPr>
        <p:txBody>
          <a:bodyPr wrap="square" rtlCol="0">
            <a:spAutoFit/>
          </a:bodyPr>
          <a:lstStyle/>
          <a:p>
            <a:r>
              <a:rPr lang="en-GB" sz="3600" dirty="0"/>
              <a:t>Moodle</a:t>
            </a:r>
            <a:r>
              <a:rPr lang="en-GB" sz="3600" b="1" dirty="0"/>
              <a:t> Home </a:t>
            </a:r>
            <a:r>
              <a:rPr lang="en-GB" sz="3600" dirty="0"/>
              <a:t>page</a:t>
            </a:r>
            <a:r>
              <a:rPr lang="en-GB" sz="3600" b="1" dirty="0"/>
              <a:t> </a:t>
            </a:r>
          </a:p>
        </p:txBody>
      </p:sp>
    </p:spTree>
    <p:extLst>
      <p:ext uri="{BB962C8B-B14F-4D97-AF65-F5344CB8AC3E}">
        <p14:creationId xmlns:p14="http://schemas.microsoft.com/office/powerpoint/2010/main" val="4214166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6700B1-69B8-4070-8CFA-689D3748F18D}"/>
              </a:ext>
            </a:extLst>
          </p:cNvPr>
          <p:cNvSpPr txBox="1"/>
          <p:nvPr/>
        </p:nvSpPr>
        <p:spPr>
          <a:xfrm>
            <a:off x="158826" y="103646"/>
            <a:ext cx="5334000" cy="1077218"/>
          </a:xfrm>
          <a:prstGeom prst="rect">
            <a:avLst/>
          </a:prstGeom>
          <a:noFill/>
        </p:spPr>
        <p:txBody>
          <a:bodyPr wrap="square" rtlCol="0">
            <a:spAutoFit/>
          </a:bodyPr>
          <a:lstStyle/>
          <a:p>
            <a:r>
              <a:rPr lang="en-GB" sz="3200" dirty="0"/>
              <a:t>After you log in, find your course and click/ press to open </a:t>
            </a:r>
          </a:p>
        </p:txBody>
      </p:sp>
      <p:pic>
        <p:nvPicPr>
          <p:cNvPr id="3" name="Picture 2">
            <a:extLst>
              <a:ext uri="{FF2B5EF4-FFF2-40B4-BE49-F238E27FC236}">
                <a16:creationId xmlns:a16="http://schemas.microsoft.com/office/drawing/2014/main" id="{091E3733-3806-4FEC-91EE-2D363E16AC34}"/>
              </a:ext>
            </a:extLst>
          </p:cNvPr>
          <p:cNvPicPr>
            <a:picLocks noChangeAspect="1"/>
          </p:cNvPicPr>
          <p:nvPr/>
        </p:nvPicPr>
        <p:blipFill rotWithShape="1">
          <a:blip r:embed="rId2"/>
          <a:srcRect l="580" t="12687" r="34293" b="21091"/>
          <a:stretch/>
        </p:blipFill>
        <p:spPr>
          <a:xfrm>
            <a:off x="2755588" y="1449101"/>
            <a:ext cx="9436412" cy="5397293"/>
          </a:xfrm>
          <a:prstGeom prst="rect">
            <a:avLst/>
          </a:prstGeom>
        </p:spPr>
      </p:pic>
      <p:cxnSp>
        <p:nvCxnSpPr>
          <p:cNvPr id="10" name="Straight Arrow Connector 9">
            <a:extLst>
              <a:ext uri="{FF2B5EF4-FFF2-40B4-BE49-F238E27FC236}">
                <a16:creationId xmlns:a16="http://schemas.microsoft.com/office/drawing/2014/main" id="{DAF31B6B-DE18-44C7-9CB6-5FBF7C90F153}"/>
              </a:ext>
            </a:extLst>
          </p:cNvPr>
          <p:cNvCxnSpPr>
            <a:cxnSpLocks/>
          </p:cNvCxnSpPr>
          <p:nvPr/>
        </p:nvCxnSpPr>
        <p:spPr>
          <a:xfrm>
            <a:off x="648070" y="1260629"/>
            <a:ext cx="2450237" cy="35244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735302-2C82-4464-A7C4-CC59B443348E}"/>
              </a:ext>
            </a:extLst>
          </p:cNvPr>
          <p:cNvSpPr txBox="1"/>
          <p:nvPr/>
        </p:nvSpPr>
        <p:spPr>
          <a:xfrm>
            <a:off x="381739" y="4864829"/>
            <a:ext cx="2237173" cy="1200329"/>
          </a:xfrm>
          <a:prstGeom prst="rect">
            <a:avLst/>
          </a:prstGeom>
          <a:noFill/>
        </p:spPr>
        <p:txBody>
          <a:bodyPr wrap="square" rtlCol="0">
            <a:spAutoFit/>
          </a:bodyPr>
          <a:lstStyle/>
          <a:p>
            <a:r>
              <a:rPr lang="en-GB" sz="2400" dirty="0"/>
              <a:t>Your teacher will tell you your </a:t>
            </a:r>
            <a:r>
              <a:rPr lang="en-GB" sz="2400" b="1" dirty="0"/>
              <a:t>course code</a:t>
            </a:r>
          </a:p>
        </p:txBody>
      </p:sp>
      <p:sp>
        <p:nvSpPr>
          <p:cNvPr id="14" name="Rectangle: Rounded Corners 13">
            <a:extLst>
              <a:ext uri="{FF2B5EF4-FFF2-40B4-BE49-F238E27FC236}">
                <a16:creationId xmlns:a16="http://schemas.microsoft.com/office/drawing/2014/main" id="{F58DE7B4-72E9-439B-ACAC-C8AC13C9FCF3}"/>
              </a:ext>
            </a:extLst>
          </p:cNvPr>
          <p:cNvSpPr/>
          <p:nvPr/>
        </p:nvSpPr>
        <p:spPr>
          <a:xfrm>
            <a:off x="284085" y="4864829"/>
            <a:ext cx="2334827" cy="120032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0626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FE310-13CA-4378-AD68-D84151F4FBB3}"/>
              </a:ext>
            </a:extLst>
          </p:cNvPr>
          <p:cNvPicPr>
            <a:picLocks noChangeAspect="1"/>
          </p:cNvPicPr>
          <p:nvPr/>
        </p:nvPicPr>
        <p:blipFill rotWithShape="1">
          <a:blip r:embed="rId2"/>
          <a:srcRect l="7718" t="12168" r="32281" b="23883"/>
          <a:stretch/>
        </p:blipFill>
        <p:spPr>
          <a:xfrm>
            <a:off x="4397407" y="2161711"/>
            <a:ext cx="7794593" cy="4672973"/>
          </a:xfrm>
          <a:prstGeom prst="rect">
            <a:avLst/>
          </a:prstGeom>
        </p:spPr>
      </p:pic>
      <p:sp>
        <p:nvSpPr>
          <p:cNvPr id="5" name="TextBox 4">
            <a:extLst>
              <a:ext uri="{FF2B5EF4-FFF2-40B4-BE49-F238E27FC236}">
                <a16:creationId xmlns:a16="http://schemas.microsoft.com/office/drawing/2014/main" id="{55F5133C-A1DA-4E65-99D1-C0A3F23A387B}"/>
              </a:ext>
            </a:extLst>
          </p:cNvPr>
          <p:cNvSpPr txBox="1"/>
          <p:nvPr/>
        </p:nvSpPr>
        <p:spPr>
          <a:xfrm>
            <a:off x="298510" y="352432"/>
            <a:ext cx="8777796" cy="1077218"/>
          </a:xfrm>
          <a:prstGeom prst="rect">
            <a:avLst/>
          </a:prstGeom>
          <a:noFill/>
        </p:spPr>
        <p:txBody>
          <a:bodyPr wrap="square">
            <a:spAutoFit/>
          </a:bodyPr>
          <a:lstStyle/>
          <a:p>
            <a:r>
              <a:rPr lang="en-GB" sz="3200" dirty="0"/>
              <a:t>If you can’t see your course on the left,</a:t>
            </a:r>
          </a:p>
          <a:p>
            <a:r>
              <a:rPr lang="en-GB" sz="3200" dirty="0"/>
              <a:t>click on the </a:t>
            </a:r>
            <a:r>
              <a:rPr lang="en-GB" sz="3200" b="1" dirty="0"/>
              <a:t>menu</a:t>
            </a:r>
            <a:r>
              <a:rPr lang="en-GB" sz="3200" dirty="0"/>
              <a:t> icon   </a:t>
            </a:r>
          </a:p>
        </p:txBody>
      </p:sp>
      <p:cxnSp>
        <p:nvCxnSpPr>
          <p:cNvPr id="7" name="Straight Arrow Connector 6">
            <a:extLst>
              <a:ext uri="{FF2B5EF4-FFF2-40B4-BE49-F238E27FC236}">
                <a16:creationId xmlns:a16="http://schemas.microsoft.com/office/drawing/2014/main" id="{C763E5E2-3BAE-48F8-9A6D-41DFAF34DC01}"/>
              </a:ext>
            </a:extLst>
          </p:cNvPr>
          <p:cNvCxnSpPr>
            <a:cxnSpLocks/>
          </p:cNvCxnSpPr>
          <p:nvPr/>
        </p:nvCxnSpPr>
        <p:spPr>
          <a:xfrm>
            <a:off x="3790765" y="1371945"/>
            <a:ext cx="896643" cy="9007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F9156082-AA91-405B-B1B6-33D7897B9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852" y="1537500"/>
            <a:ext cx="834502" cy="834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184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4D8139-5D0B-4E0B-A1E9-89570CE69CD2}"/>
              </a:ext>
            </a:extLst>
          </p:cNvPr>
          <p:cNvSpPr txBox="1"/>
          <p:nvPr/>
        </p:nvSpPr>
        <p:spPr>
          <a:xfrm>
            <a:off x="639192" y="585926"/>
            <a:ext cx="10386874" cy="4031873"/>
          </a:xfrm>
          <a:prstGeom prst="rect">
            <a:avLst/>
          </a:prstGeom>
          <a:noFill/>
        </p:spPr>
        <p:txBody>
          <a:bodyPr wrap="square" rtlCol="0">
            <a:spAutoFit/>
          </a:bodyPr>
          <a:lstStyle/>
          <a:p>
            <a:r>
              <a:rPr lang="en-GB" sz="3200" b="1" dirty="0"/>
              <a:t>You can find important information, for example:</a:t>
            </a:r>
          </a:p>
          <a:p>
            <a:endParaRPr lang="en-GB" sz="3200" dirty="0"/>
          </a:p>
          <a:p>
            <a:pPr marL="285750" indent="-285750">
              <a:buFont typeface="Arial" panose="020B0604020202020204" pitchFamily="34" charset="0"/>
              <a:buChar char="•"/>
            </a:pPr>
            <a:r>
              <a:rPr lang="en-GB" sz="3200" dirty="0"/>
              <a:t>The start and end date of your course</a:t>
            </a:r>
          </a:p>
          <a:p>
            <a:pPr marL="285750" indent="-285750">
              <a:buFont typeface="Arial" panose="020B0604020202020204" pitchFamily="34" charset="0"/>
              <a:buChar char="•"/>
            </a:pPr>
            <a:r>
              <a:rPr lang="en-GB" sz="3200" dirty="0"/>
              <a:t>Your teacher’s name and contact</a:t>
            </a:r>
          </a:p>
          <a:p>
            <a:pPr marL="285750" indent="-285750">
              <a:buFont typeface="Arial" panose="020B0604020202020204" pitchFamily="34" charset="0"/>
              <a:buChar char="•"/>
            </a:pPr>
            <a:r>
              <a:rPr lang="en-GB" sz="3200" dirty="0"/>
              <a:t>Your Learner Handbook </a:t>
            </a:r>
            <a:r>
              <a:rPr lang="en-GB" sz="3200" i="1" dirty="0"/>
              <a:t>(with more information about your course and about Islington Community Learning)</a:t>
            </a:r>
          </a:p>
          <a:p>
            <a:pPr marL="285750" indent="-285750">
              <a:buFont typeface="Arial" panose="020B0604020202020204" pitchFamily="34" charset="0"/>
              <a:buChar char="•"/>
            </a:pPr>
            <a:r>
              <a:rPr lang="en-GB" sz="3200" dirty="0"/>
              <a:t>Information about Safeguarding and who to contact if you don’t feel safe</a:t>
            </a:r>
          </a:p>
        </p:txBody>
      </p:sp>
      <p:pic>
        <p:nvPicPr>
          <p:cNvPr id="4" name="Picture 3">
            <a:extLst>
              <a:ext uri="{FF2B5EF4-FFF2-40B4-BE49-F238E27FC236}">
                <a16:creationId xmlns:a16="http://schemas.microsoft.com/office/drawing/2014/main" id="{842EB7C2-07BE-49FF-A11E-A828546C8FCC}"/>
              </a:ext>
            </a:extLst>
          </p:cNvPr>
          <p:cNvPicPr>
            <a:picLocks noChangeAspect="1"/>
          </p:cNvPicPr>
          <p:nvPr/>
        </p:nvPicPr>
        <p:blipFill rotWithShape="1">
          <a:blip r:embed="rId2"/>
          <a:srcRect l="73835" t="51133" r="3228" b="39029"/>
          <a:stretch/>
        </p:blipFill>
        <p:spPr>
          <a:xfrm>
            <a:off x="4421079" y="5028201"/>
            <a:ext cx="6516965" cy="1572347"/>
          </a:xfrm>
          <a:prstGeom prst="rect">
            <a:avLst/>
          </a:prstGeom>
        </p:spPr>
      </p:pic>
    </p:spTree>
    <p:extLst>
      <p:ext uri="{BB962C8B-B14F-4D97-AF65-F5344CB8AC3E}">
        <p14:creationId xmlns:p14="http://schemas.microsoft.com/office/powerpoint/2010/main" val="2855991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455796-4751-4F9F-8818-6C2154DCA245}"/>
              </a:ext>
            </a:extLst>
          </p:cNvPr>
          <p:cNvPicPr>
            <a:picLocks noChangeAspect="1"/>
          </p:cNvPicPr>
          <p:nvPr/>
        </p:nvPicPr>
        <p:blipFill rotWithShape="1">
          <a:blip r:embed="rId2"/>
          <a:srcRect l="728" t="17605" r="1261" b="18447"/>
          <a:stretch/>
        </p:blipFill>
        <p:spPr>
          <a:xfrm>
            <a:off x="0" y="2379216"/>
            <a:ext cx="12203324" cy="4478784"/>
          </a:xfrm>
          <a:prstGeom prst="rect">
            <a:avLst/>
          </a:prstGeom>
        </p:spPr>
      </p:pic>
      <p:sp>
        <p:nvSpPr>
          <p:cNvPr id="4" name="TextBox 3">
            <a:extLst>
              <a:ext uri="{FF2B5EF4-FFF2-40B4-BE49-F238E27FC236}">
                <a16:creationId xmlns:a16="http://schemas.microsoft.com/office/drawing/2014/main" id="{DDEBD6D6-21A2-4C8B-92DB-C906079B0AFC}"/>
              </a:ext>
            </a:extLst>
          </p:cNvPr>
          <p:cNvSpPr txBox="1"/>
          <p:nvPr/>
        </p:nvSpPr>
        <p:spPr>
          <a:xfrm>
            <a:off x="692458" y="967346"/>
            <a:ext cx="2929631" cy="1077218"/>
          </a:xfrm>
          <a:prstGeom prst="rect">
            <a:avLst/>
          </a:prstGeom>
          <a:noFill/>
        </p:spPr>
        <p:txBody>
          <a:bodyPr wrap="square" rtlCol="0">
            <a:spAutoFit/>
          </a:bodyPr>
          <a:lstStyle/>
          <a:p>
            <a:r>
              <a:rPr lang="en-GB" sz="3200" b="1" dirty="0">
                <a:solidFill>
                  <a:srgbClr val="FF0000"/>
                </a:solidFill>
              </a:rPr>
              <a:t>course introduction </a:t>
            </a:r>
          </a:p>
        </p:txBody>
      </p:sp>
      <p:sp>
        <p:nvSpPr>
          <p:cNvPr id="5" name="TextBox 4">
            <a:extLst>
              <a:ext uri="{FF2B5EF4-FFF2-40B4-BE49-F238E27FC236}">
                <a16:creationId xmlns:a16="http://schemas.microsoft.com/office/drawing/2014/main" id="{7343AC60-62AE-413E-9EA8-A38523558686}"/>
              </a:ext>
            </a:extLst>
          </p:cNvPr>
          <p:cNvSpPr txBox="1"/>
          <p:nvPr/>
        </p:nvSpPr>
        <p:spPr>
          <a:xfrm>
            <a:off x="9259410" y="659569"/>
            <a:ext cx="2743200" cy="1384995"/>
          </a:xfrm>
          <a:prstGeom prst="rect">
            <a:avLst/>
          </a:prstGeom>
          <a:noFill/>
        </p:spPr>
        <p:txBody>
          <a:bodyPr wrap="square" rtlCol="0">
            <a:spAutoFit/>
          </a:bodyPr>
          <a:lstStyle/>
          <a:p>
            <a:r>
              <a:rPr lang="en-GB" sz="2800" b="1" dirty="0">
                <a:solidFill>
                  <a:srgbClr val="FF0000"/>
                </a:solidFill>
              </a:rPr>
              <a:t>Teacher’s name &amp; contact and course dates</a:t>
            </a:r>
          </a:p>
        </p:txBody>
      </p:sp>
      <p:sp>
        <p:nvSpPr>
          <p:cNvPr id="6" name="TextBox 5">
            <a:extLst>
              <a:ext uri="{FF2B5EF4-FFF2-40B4-BE49-F238E27FC236}">
                <a16:creationId xmlns:a16="http://schemas.microsoft.com/office/drawing/2014/main" id="{7931F636-FF20-4916-B9A3-ACFF7DB86DED}"/>
              </a:ext>
            </a:extLst>
          </p:cNvPr>
          <p:cNvSpPr txBox="1"/>
          <p:nvPr/>
        </p:nvSpPr>
        <p:spPr>
          <a:xfrm>
            <a:off x="5646199" y="5779363"/>
            <a:ext cx="3160450" cy="954107"/>
          </a:xfrm>
          <a:prstGeom prst="rect">
            <a:avLst/>
          </a:prstGeom>
          <a:noFill/>
        </p:spPr>
        <p:txBody>
          <a:bodyPr wrap="square" rtlCol="0">
            <a:spAutoFit/>
          </a:bodyPr>
          <a:lstStyle/>
          <a:p>
            <a:r>
              <a:rPr lang="en-GB" sz="2800" b="1" dirty="0">
                <a:solidFill>
                  <a:srgbClr val="FF0000"/>
                </a:solidFill>
              </a:rPr>
              <a:t>important course documents</a:t>
            </a:r>
          </a:p>
        </p:txBody>
      </p:sp>
      <p:sp>
        <p:nvSpPr>
          <p:cNvPr id="7" name="TextBox 6">
            <a:extLst>
              <a:ext uri="{FF2B5EF4-FFF2-40B4-BE49-F238E27FC236}">
                <a16:creationId xmlns:a16="http://schemas.microsoft.com/office/drawing/2014/main" id="{22FB1033-13C7-401A-A52A-105EA160E8F8}"/>
              </a:ext>
            </a:extLst>
          </p:cNvPr>
          <p:cNvSpPr txBox="1"/>
          <p:nvPr/>
        </p:nvSpPr>
        <p:spPr>
          <a:xfrm>
            <a:off x="692458" y="11206"/>
            <a:ext cx="8868792" cy="707886"/>
          </a:xfrm>
          <a:prstGeom prst="rect">
            <a:avLst/>
          </a:prstGeom>
          <a:noFill/>
        </p:spPr>
        <p:txBody>
          <a:bodyPr wrap="square" rtlCol="0">
            <a:spAutoFit/>
          </a:bodyPr>
          <a:lstStyle/>
          <a:p>
            <a:r>
              <a:rPr lang="en-GB" sz="4000" b="1" dirty="0"/>
              <a:t>Your online course folder </a:t>
            </a:r>
          </a:p>
        </p:txBody>
      </p:sp>
      <p:cxnSp>
        <p:nvCxnSpPr>
          <p:cNvPr id="9" name="Straight Arrow Connector 8">
            <a:extLst>
              <a:ext uri="{FF2B5EF4-FFF2-40B4-BE49-F238E27FC236}">
                <a16:creationId xmlns:a16="http://schemas.microsoft.com/office/drawing/2014/main" id="{DCEA61A4-7301-4435-9A36-CCB00E59941D}"/>
              </a:ext>
            </a:extLst>
          </p:cNvPr>
          <p:cNvCxnSpPr>
            <a:cxnSpLocks/>
          </p:cNvCxnSpPr>
          <p:nvPr/>
        </p:nvCxnSpPr>
        <p:spPr>
          <a:xfrm>
            <a:off x="1393794" y="2044564"/>
            <a:ext cx="674703" cy="24564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0BAFF9E-7D04-4D7C-A111-36C4DD56D7FB}"/>
              </a:ext>
            </a:extLst>
          </p:cNvPr>
          <p:cNvCxnSpPr/>
          <p:nvPr/>
        </p:nvCxnSpPr>
        <p:spPr>
          <a:xfrm>
            <a:off x="10262586" y="2044564"/>
            <a:ext cx="62144" cy="183497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5FB4504-E9A5-46C3-8DD9-6050FC126846}"/>
              </a:ext>
            </a:extLst>
          </p:cNvPr>
          <p:cNvCxnSpPr/>
          <p:nvPr/>
        </p:nvCxnSpPr>
        <p:spPr>
          <a:xfrm flipH="1">
            <a:off x="4882718" y="6256416"/>
            <a:ext cx="56817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258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678EB5-A6EA-4EA1-9EA3-223F33CEAE48}"/>
              </a:ext>
            </a:extLst>
          </p:cNvPr>
          <p:cNvSpPr txBox="1"/>
          <p:nvPr/>
        </p:nvSpPr>
        <p:spPr>
          <a:xfrm>
            <a:off x="363984" y="408373"/>
            <a:ext cx="10972799" cy="5632311"/>
          </a:xfrm>
          <a:prstGeom prst="rect">
            <a:avLst/>
          </a:prstGeom>
          <a:noFill/>
        </p:spPr>
        <p:txBody>
          <a:bodyPr wrap="square" rtlCol="0">
            <a:spAutoFit/>
          </a:bodyPr>
          <a:lstStyle/>
          <a:p>
            <a:r>
              <a:rPr lang="en-GB" sz="3600" b="1" dirty="0"/>
              <a:t>Today we will:</a:t>
            </a:r>
          </a:p>
          <a:p>
            <a:endParaRPr lang="en-GB" sz="3600" dirty="0"/>
          </a:p>
          <a:p>
            <a:pPr marL="571500" indent="-571500">
              <a:buFont typeface="Arial" panose="020B0604020202020204" pitchFamily="34" charset="0"/>
              <a:buChar char="•"/>
            </a:pPr>
            <a:r>
              <a:rPr lang="en-GB" sz="3600" dirty="0"/>
              <a:t>Learn about Moodle and how it can help you learn</a:t>
            </a:r>
          </a:p>
          <a:p>
            <a:pPr marL="571500" indent="-571500">
              <a:buFont typeface="Arial" panose="020B0604020202020204" pitchFamily="34" charset="0"/>
              <a:buChar char="•"/>
            </a:pPr>
            <a:r>
              <a:rPr lang="en-GB" sz="3600" dirty="0"/>
              <a:t>Learn how to log in to Moodle  </a:t>
            </a:r>
          </a:p>
          <a:p>
            <a:pPr marL="571500" indent="-571500">
              <a:buFont typeface="Arial" panose="020B0604020202020204" pitchFamily="34" charset="0"/>
              <a:buChar char="•"/>
            </a:pPr>
            <a:r>
              <a:rPr lang="en-GB" sz="3600" dirty="0"/>
              <a:t>Learn how to find your course on Moodle</a:t>
            </a:r>
          </a:p>
          <a:p>
            <a:pPr marL="571500" indent="-571500">
              <a:buFont typeface="Arial" panose="020B0604020202020204" pitchFamily="34" charset="0"/>
              <a:buChar char="•"/>
            </a:pPr>
            <a:r>
              <a:rPr lang="en-GB" sz="3600" dirty="0"/>
              <a:t>Learn how to find course information and lesson materials on Moodle </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881514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BAE51-B349-47B1-8960-0EACFBD9CFD2}"/>
              </a:ext>
            </a:extLst>
          </p:cNvPr>
          <p:cNvPicPr>
            <a:picLocks noChangeAspect="1"/>
          </p:cNvPicPr>
          <p:nvPr/>
        </p:nvPicPr>
        <p:blipFill rotWithShape="1">
          <a:blip r:embed="rId2"/>
          <a:srcRect l="18351" t="20453" r="24490" b="18835"/>
          <a:stretch/>
        </p:blipFill>
        <p:spPr>
          <a:xfrm>
            <a:off x="71022" y="875028"/>
            <a:ext cx="9635231" cy="5756589"/>
          </a:xfrm>
          <a:prstGeom prst="rect">
            <a:avLst/>
          </a:prstGeom>
        </p:spPr>
      </p:pic>
      <p:sp>
        <p:nvSpPr>
          <p:cNvPr id="4" name="TextBox 3">
            <a:extLst>
              <a:ext uri="{FF2B5EF4-FFF2-40B4-BE49-F238E27FC236}">
                <a16:creationId xmlns:a16="http://schemas.microsoft.com/office/drawing/2014/main" id="{589FAB78-A83A-412A-86C4-16A36924A6B6}"/>
              </a:ext>
            </a:extLst>
          </p:cNvPr>
          <p:cNvSpPr txBox="1"/>
          <p:nvPr/>
        </p:nvSpPr>
        <p:spPr>
          <a:xfrm>
            <a:off x="71022" y="97654"/>
            <a:ext cx="6649374" cy="646331"/>
          </a:xfrm>
          <a:prstGeom prst="rect">
            <a:avLst/>
          </a:prstGeom>
          <a:noFill/>
        </p:spPr>
        <p:txBody>
          <a:bodyPr wrap="square" rtlCol="0">
            <a:spAutoFit/>
          </a:bodyPr>
          <a:lstStyle/>
          <a:p>
            <a:r>
              <a:rPr lang="en-GB" sz="3600" b="1" dirty="0"/>
              <a:t>Online course folder </a:t>
            </a:r>
          </a:p>
        </p:txBody>
      </p:sp>
      <p:sp>
        <p:nvSpPr>
          <p:cNvPr id="5" name="TextBox 4">
            <a:extLst>
              <a:ext uri="{FF2B5EF4-FFF2-40B4-BE49-F238E27FC236}">
                <a16:creationId xmlns:a16="http://schemas.microsoft.com/office/drawing/2014/main" id="{537A5DF7-241A-4DC7-A4B2-4EB9A0229830}"/>
              </a:ext>
            </a:extLst>
          </p:cNvPr>
          <p:cNvSpPr txBox="1"/>
          <p:nvPr/>
        </p:nvSpPr>
        <p:spPr>
          <a:xfrm>
            <a:off x="6462943" y="4909350"/>
            <a:ext cx="2361461" cy="1384995"/>
          </a:xfrm>
          <a:prstGeom prst="rect">
            <a:avLst/>
          </a:prstGeom>
          <a:noFill/>
        </p:spPr>
        <p:txBody>
          <a:bodyPr wrap="square" rtlCol="0">
            <a:spAutoFit/>
          </a:bodyPr>
          <a:lstStyle/>
          <a:p>
            <a:r>
              <a:rPr lang="en-GB" sz="2800" b="1" dirty="0">
                <a:solidFill>
                  <a:srgbClr val="009900"/>
                </a:solidFill>
              </a:rPr>
              <a:t>Click on a document or file to open it </a:t>
            </a:r>
          </a:p>
        </p:txBody>
      </p:sp>
      <p:cxnSp>
        <p:nvCxnSpPr>
          <p:cNvPr id="7" name="Straight Arrow Connector 6">
            <a:extLst>
              <a:ext uri="{FF2B5EF4-FFF2-40B4-BE49-F238E27FC236}">
                <a16:creationId xmlns:a16="http://schemas.microsoft.com/office/drawing/2014/main" id="{D5B47F41-0EDD-400E-B447-5CCFCBD17AB3}"/>
              </a:ext>
            </a:extLst>
          </p:cNvPr>
          <p:cNvCxnSpPr/>
          <p:nvPr/>
        </p:nvCxnSpPr>
        <p:spPr>
          <a:xfrm flipH="1">
            <a:off x="4935984" y="5184559"/>
            <a:ext cx="1305018" cy="0"/>
          </a:xfrm>
          <a:prstGeom prst="straightConnector1">
            <a:avLst/>
          </a:prstGeom>
          <a:ln w="57150">
            <a:solidFill>
              <a:srgbClr val="0099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909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DF9479-B012-4999-A816-14B9851DEA96}"/>
              </a:ext>
            </a:extLst>
          </p:cNvPr>
          <p:cNvPicPr>
            <a:picLocks noChangeAspect="1"/>
          </p:cNvPicPr>
          <p:nvPr/>
        </p:nvPicPr>
        <p:blipFill rotWithShape="1">
          <a:blip r:embed="rId2"/>
          <a:srcRect l="947" t="18382" r="2062" b="11068"/>
          <a:stretch/>
        </p:blipFill>
        <p:spPr>
          <a:xfrm>
            <a:off x="-1" y="1873188"/>
            <a:ext cx="12183063" cy="4984812"/>
          </a:xfrm>
          <a:prstGeom prst="rect">
            <a:avLst/>
          </a:prstGeom>
        </p:spPr>
      </p:pic>
      <p:sp>
        <p:nvSpPr>
          <p:cNvPr id="5" name="TextBox 4">
            <a:extLst>
              <a:ext uri="{FF2B5EF4-FFF2-40B4-BE49-F238E27FC236}">
                <a16:creationId xmlns:a16="http://schemas.microsoft.com/office/drawing/2014/main" id="{B1283DDA-717A-445A-85DD-4DF098B38A9C}"/>
              </a:ext>
            </a:extLst>
          </p:cNvPr>
          <p:cNvSpPr txBox="1"/>
          <p:nvPr/>
        </p:nvSpPr>
        <p:spPr>
          <a:xfrm>
            <a:off x="383957" y="166002"/>
            <a:ext cx="11103748" cy="1077218"/>
          </a:xfrm>
          <a:prstGeom prst="rect">
            <a:avLst/>
          </a:prstGeom>
          <a:noFill/>
        </p:spPr>
        <p:txBody>
          <a:bodyPr wrap="square">
            <a:spAutoFit/>
          </a:bodyPr>
          <a:lstStyle/>
          <a:p>
            <a:r>
              <a:rPr lang="en-GB" sz="3200" dirty="0"/>
              <a:t>You can find all the materials from your lessons. Lesson materials are organised by </a:t>
            </a:r>
            <a:r>
              <a:rPr lang="en-GB" sz="3200" b="1" dirty="0"/>
              <a:t>weeks</a:t>
            </a:r>
            <a:r>
              <a:rPr lang="en-GB" sz="3200" dirty="0"/>
              <a:t>.</a:t>
            </a:r>
          </a:p>
        </p:txBody>
      </p:sp>
      <p:sp>
        <p:nvSpPr>
          <p:cNvPr id="6" name="Oval 5">
            <a:extLst>
              <a:ext uri="{FF2B5EF4-FFF2-40B4-BE49-F238E27FC236}">
                <a16:creationId xmlns:a16="http://schemas.microsoft.com/office/drawing/2014/main" id="{6B1FFE31-9FF8-4A7F-B6A0-62DA07105D77}"/>
              </a:ext>
            </a:extLst>
          </p:cNvPr>
          <p:cNvSpPr/>
          <p:nvPr/>
        </p:nvSpPr>
        <p:spPr>
          <a:xfrm>
            <a:off x="2237173" y="1784412"/>
            <a:ext cx="745724" cy="58592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261DDA7B-C6AC-4E1E-AC11-CF0554097897}"/>
              </a:ext>
            </a:extLst>
          </p:cNvPr>
          <p:cNvSpPr/>
          <p:nvPr/>
        </p:nvSpPr>
        <p:spPr>
          <a:xfrm>
            <a:off x="2237173" y="4999608"/>
            <a:ext cx="745724" cy="58592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6295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6A2049-6264-44E9-91CF-5C8BAB658E1B}"/>
              </a:ext>
            </a:extLst>
          </p:cNvPr>
          <p:cNvPicPr>
            <a:picLocks noChangeAspect="1"/>
          </p:cNvPicPr>
          <p:nvPr/>
        </p:nvPicPr>
        <p:blipFill rotWithShape="1">
          <a:blip r:embed="rId2"/>
          <a:srcRect l="12597" t="15923" r="50000" b="5243"/>
          <a:stretch/>
        </p:blipFill>
        <p:spPr>
          <a:xfrm>
            <a:off x="5317724" y="-1"/>
            <a:ext cx="5785283" cy="6858995"/>
          </a:xfrm>
          <a:prstGeom prst="rect">
            <a:avLst/>
          </a:prstGeom>
        </p:spPr>
      </p:pic>
      <p:sp>
        <p:nvSpPr>
          <p:cNvPr id="4" name="TextBox 3">
            <a:extLst>
              <a:ext uri="{FF2B5EF4-FFF2-40B4-BE49-F238E27FC236}">
                <a16:creationId xmlns:a16="http://schemas.microsoft.com/office/drawing/2014/main" id="{CFDEA4ED-82CD-4A48-A978-5E0FBA742049}"/>
              </a:ext>
            </a:extLst>
          </p:cNvPr>
          <p:cNvSpPr txBox="1"/>
          <p:nvPr/>
        </p:nvSpPr>
        <p:spPr>
          <a:xfrm>
            <a:off x="523783" y="1189608"/>
            <a:ext cx="4412201" cy="3970318"/>
          </a:xfrm>
          <a:prstGeom prst="rect">
            <a:avLst/>
          </a:prstGeom>
          <a:noFill/>
        </p:spPr>
        <p:txBody>
          <a:bodyPr wrap="square" rtlCol="0">
            <a:spAutoFit/>
          </a:bodyPr>
          <a:lstStyle/>
          <a:p>
            <a:r>
              <a:rPr lang="en-GB" sz="2800" dirty="0"/>
              <a:t>You can go to each week of the course to look at the lessons from that week</a:t>
            </a:r>
          </a:p>
          <a:p>
            <a:endParaRPr lang="en-GB" sz="2800" dirty="0"/>
          </a:p>
          <a:p>
            <a:endParaRPr lang="en-GB" sz="2800" dirty="0"/>
          </a:p>
          <a:p>
            <a:r>
              <a:rPr lang="en-GB" sz="2800" b="1" dirty="0"/>
              <a:t>Scroll</a:t>
            </a:r>
            <a:r>
              <a:rPr lang="en-GB" sz="2800" dirty="0"/>
              <a:t> up and down to see all the lessons</a:t>
            </a:r>
          </a:p>
          <a:p>
            <a:endParaRPr lang="en-GB" sz="2800" dirty="0"/>
          </a:p>
          <a:p>
            <a:r>
              <a:rPr lang="en-GB" sz="2800" b="1" dirty="0"/>
              <a:t>to scroll </a:t>
            </a:r>
            <a:r>
              <a:rPr lang="en-GB" sz="2800" dirty="0"/>
              <a:t>= to go up and down</a:t>
            </a:r>
          </a:p>
        </p:txBody>
      </p:sp>
      <p:sp>
        <p:nvSpPr>
          <p:cNvPr id="5" name="Rectangle: Rounded Corners 4">
            <a:extLst>
              <a:ext uri="{FF2B5EF4-FFF2-40B4-BE49-F238E27FC236}">
                <a16:creationId xmlns:a16="http://schemas.microsoft.com/office/drawing/2014/main" id="{D5B10533-40A4-4ED2-9EAB-B8ACDDAE721A}"/>
              </a:ext>
            </a:extLst>
          </p:cNvPr>
          <p:cNvSpPr/>
          <p:nvPr/>
        </p:nvSpPr>
        <p:spPr>
          <a:xfrm>
            <a:off x="452760" y="4497697"/>
            <a:ext cx="4554245" cy="74012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4" descr="Image result for to scroll up symbol">
            <a:extLst>
              <a:ext uri="{FF2B5EF4-FFF2-40B4-BE49-F238E27FC236}">
                <a16:creationId xmlns:a16="http://schemas.microsoft.com/office/drawing/2014/main" id="{3FEB3721-EBD4-4214-B92E-E8410C47B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333" y="5668392"/>
            <a:ext cx="740129" cy="740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to scroll symbol">
            <a:extLst>
              <a:ext uri="{FF2B5EF4-FFF2-40B4-BE49-F238E27FC236}">
                <a16:creationId xmlns:a16="http://schemas.microsoft.com/office/drawing/2014/main" id="{F825A2FD-F489-46E7-87CC-F5B5CA9E45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233" t="20287" r="22076" b="29127"/>
          <a:stretch/>
        </p:blipFill>
        <p:spPr bwMode="auto">
          <a:xfrm>
            <a:off x="2249332" y="5649689"/>
            <a:ext cx="772756" cy="75883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C4515024-4D74-4ED3-B813-6B01A03E37B0}"/>
                  </a:ext>
                </a:extLst>
              </p14:cNvPr>
              <p14:cNvContentPartPr/>
              <p14:nvPr/>
            </p14:nvContentPartPr>
            <p14:xfrm>
              <a:off x="5610212" y="408268"/>
              <a:ext cx="5322960" cy="72000"/>
            </p14:xfrm>
          </p:contentPart>
        </mc:Choice>
        <mc:Fallback xmlns="">
          <p:pic>
            <p:nvPicPr>
              <p:cNvPr id="9" name="Ink 8">
                <a:extLst>
                  <a:ext uri="{FF2B5EF4-FFF2-40B4-BE49-F238E27FC236}">
                    <a16:creationId xmlns:a16="http://schemas.microsoft.com/office/drawing/2014/main" id="{C4515024-4D74-4ED3-B813-6B01A03E37B0}"/>
                  </a:ext>
                </a:extLst>
              </p:cNvPr>
              <p:cNvPicPr/>
              <p:nvPr/>
            </p:nvPicPr>
            <p:blipFill>
              <a:blip r:embed="rId6"/>
              <a:stretch>
                <a:fillRect/>
              </a:stretch>
            </p:blipFill>
            <p:spPr>
              <a:xfrm>
                <a:off x="5556212" y="300268"/>
                <a:ext cx="543060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1F42CF79-660D-40C4-965C-C4F9B2E4B819}"/>
                  </a:ext>
                </a:extLst>
              </p14:cNvPr>
              <p14:cNvContentPartPr/>
              <p14:nvPr/>
            </p14:nvContentPartPr>
            <p14:xfrm>
              <a:off x="5583572" y="3301948"/>
              <a:ext cx="3052440" cy="98280"/>
            </p14:xfrm>
          </p:contentPart>
        </mc:Choice>
        <mc:Fallback xmlns="">
          <p:pic>
            <p:nvPicPr>
              <p:cNvPr id="10" name="Ink 9">
                <a:extLst>
                  <a:ext uri="{FF2B5EF4-FFF2-40B4-BE49-F238E27FC236}">
                    <a16:creationId xmlns:a16="http://schemas.microsoft.com/office/drawing/2014/main" id="{1F42CF79-660D-40C4-965C-C4F9B2E4B819}"/>
                  </a:ext>
                </a:extLst>
              </p:cNvPr>
              <p:cNvPicPr/>
              <p:nvPr/>
            </p:nvPicPr>
            <p:blipFill>
              <a:blip r:embed="rId8"/>
              <a:stretch>
                <a:fillRect/>
              </a:stretch>
            </p:blipFill>
            <p:spPr>
              <a:xfrm>
                <a:off x="5529932" y="3194308"/>
                <a:ext cx="316008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056EFDD3-72F3-4EC9-A3AA-704D74241C83}"/>
                  </a:ext>
                </a:extLst>
              </p14:cNvPr>
              <p14:cNvContentPartPr/>
              <p14:nvPr/>
            </p14:nvContentPartPr>
            <p14:xfrm>
              <a:off x="5583572" y="6177628"/>
              <a:ext cx="3463200" cy="42840"/>
            </p14:xfrm>
          </p:contentPart>
        </mc:Choice>
        <mc:Fallback xmlns="">
          <p:pic>
            <p:nvPicPr>
              <p:cNvPr id="12" name="Ink 11">
                <a:extLst>
                  <a:ext uri="{FF2B5EF4-FFF2-40B4-BE49-F238E27FC236}">
                    <a16:creationId xmlns:a16="http://schemas.microsoft.com/office/drawing/2014/main" id="{056EFDD3-72F3-4EC9-A3AA-704D74241C83}"/>
                  </a:ext>
                </a:extLst>
              </p:cNvPr>
              <p:cNvPicPr/>
              <p:nvPr/>
            </p:nvPicPr>
            <p:blipFill>
              <a:blip r:embed="rId10"/>
              <a:stretch>
                <a:fillRect/>
              </a:stretch>
            </p:blipFill>
            <p:spPr>
              <a:xfrm>
                <a:off x="5529932" y="6069988"/>
                <a:ext cx="3570840" cy="258480"/>
              </a:xfrm>
              <a:prstGeom prst="rect">
                <a:avLst/>
              </a:prstGeom>
            </p:spPr>
          </p:pic>
        </mc:Fallback>
      </mc:AlternateContent>
    </p:spTree>
    <p:extLst>
      <p:ext uri="{BB962C8B-B14F-4D97-AF65-F5344CB8AC3E}">
        <p14:creationId xmlns:p14="http://schemas.microsoft.com/office/powerpoint/2010/main" val="4083866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FC1869-C4AC-4E6D-AD6E-44CD4B983702}"/>
              </a:ext>
            </a:extLst>
          </p:cNvPr>
          <p:cNvSpPr txBox="1"/>
          <p:nvPr/>
        </p:nvSpPr>
        <p:spPr>
          <a:xfrm>
            <a:off x="292962" y="284868"/>
            <a:ext cx="12020365" cy="523220"/>
          </a:xfrm>
          <a:prstGeom prst="rect">
            <a:avLst/>
          </a:prstGeom>
          <a:noFill/>
        </p:spPr>
        <p:txBody>
          <a:bodyPr wrap="square" rtlCol="0">
            <a:spAutoFit/>
          </a:bodyPr>
          <a:lstStyle/>
          <a:p>
            <a:r>
              <a:rPr lang="en-GB" sz="2800" dirty="0"/>
              <a:t>You can go to each week of your course and revise what you learnt that week. </a:t>
            </a:r>
          </a:p>
        </p:txBody>
      </p:sp>
      <p:pic>
        <p:nvPicPr>
          <p:cNvPr id="4" name="Picture 3">
            <a:extLst>
              <a:ext uri="{FF2B5EF4-FFF2-40B4-BE49-F238E27FC236}">
                <a16:creationId xmlns:a16="http://schemas.microsoft.com/office/drawing/2014/main" id="{6FA483F0-41A4-4ABD-BC59-CAD22D61D9C4}"/>
              </a:ext>
            </a:extLst>
          </p:cNvPr>
          <p:cNvPicPr>
            <a:picLocks noChangeAspect="1"/>
          </p:cNvPicPr>
          <p:nvPr/>
        </p:nvPicPr>
        <p:blipFill rotWithShape="1">
          <a:blip r:embed="rId2"/>
          <a:srcRect l="20633" t="17993" r="32124" b="34434"/>
          <a:stretch/>
        </p:blipFill>
        <p:spPr>
          <a:xfrm>
            <a:off x="2932247" y="1613118"/>
            <a:ext cx="9259753" cy="5244882"/>
          </a:xfrm>
          <a:prstGeom prst="rect">
            <a:avLst/>
          </a:prstGeom>
        </p:spPr>
      </p:pic>
      <p:sp>
        <p:nvSpPr>
          <p:cNvPr id="5" name="TextBox 4">
            <a:extLst>
              <a:ext uri="{FF2B5EF4-FFF2-40B4-BE49-F238E27FC236}">
                <a16:creationId xmlns:a16="http://schemas.microsoft.com/office/drawing/2014/main" id="{166936C8-EA33-4924-BD51-8F2C63DB9BFD}"/>
              </a:ext>
            </a:extLst>
          </p:cNvPr>
          <p:cNvSpPr txBox="1"/>
          <p:nvPr/>
        </p:nvSpPr>
        <p:spPr>
          <a:xfrm>
            <a:off x="115408" y="2998113"/>
            <a:ext cx="3124367" cy="1815882"/>
          </a:xfrm>
          <a:prstGeom prst="rect">
            <a:avLst/>
          </a:prstGeom>
          <a:noFill/>
        </p:spPr>
        <p:txBody>
          <a:bodyPr wrap="square" rtlCol="0">
            <a:spAutoFit/>
          </a:bodyPr>
          <a:lstStyle/>
          <a:p>
            <a:r>
              <a:rPr lang="en-GB" sz="2800" b="1" dirty="0">
                <a:solidFill>
                  <a:srgbClr val="FF0066"/>
                </a:solidFill>
              </a:rPr>
              <a:t>What can you revise in the lesson from Wednesday 13.01.21?</a:t>
            </a:r>
          </a:p>
        </p:txBody>
      </p:sp>
    </p:spTree>
    <p:extLst>
      <p:ext uri="{BB962C8B-B14F-4D97-AF65-F5344CB8AC3E}">
        <p14:creationId xmlns:p14="http://schemas.microsoft.com/office/powerpoint/2010/main" val="1367775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200AEC-2656-4074-B82D-CF6BE63B8BCB}"/>
              </a:ext>
            </a:extLst>
          </p:cNvPr>
          <p:cNvPicPr>
            <a:picLocks noChangeAspect="1"/>
          </p:cNvPicPr>
          <p:nvPr/>
        </p:nvPicPr>
        <p:blipFill rotWithShape="1">
          <a:blip r:embed="rId2"/>
          <a:srcRect l="13980" t="17087" r="18010" b="53010"/>
          <a:stretch/>
        </p:blipFill>
        <p:spPr>
          <a:xfrm>
            <a:off x="177552" y="0"/>
            <a:ext cx="9587885" cy="2371308"/>
          </a:xfrm>
          <a:prstGeom prst="rect">
            <a:avLst/>
          </a:prstGeom>
        </p:spPr>
      </p:pic>
      <p:pic>
        <p:nvPicPr>
          <p:cNvPr id="4" name="Picture 3">
            <a:extLst>
              <a:ext uri="{FF2B5EF4-FFF2-40B4-BE49-F238E27FC236}">
                <a16:creationId xmlns:a16="http://schemas.microsoft.com/office/drawing/2014/main" id="{8A15D621-E22F-49F5-874D-EF2B978E56B0}"/>
              </a:ext>
            </a:extLst>
          </p:cNvPr>
          <p:cNvPicPr>
            <a:picLocks noChangeAspect="1"/>
          </p:cNvPicPr>
          <p:nvPr/>
        </p:nvPicPr>
        <p:blipFill rotWithShape="1">
          <a:blip r:embed="rId2"/>
          <a:srcRect l="13980" t="51262" r="18010" b="20647"/>
          <a:stretch/>
        </p:blipFill>
        <p:spPr>
          <a:xfrm>
            <a:off x="177552" y="2627791"/>
            <a:ext cx="9836460" cy="2285346"/>
          </a:xfrm>
          <a:prstGeom prst="rect">
            <a:avLst/>
          </a:prstGeom>
        </p:spPr>
      </p:pic>
      <p:pic>
        <p:nvPicPr>
          <p:cNvPr id="5" name="Picture 4">
            <a:extLst>
              <a:ext uri="{FF2B5EF4-FFF2-40B4-BE49-F238E27FC236}">
                <a16:creationId xmlns:a16="http://schemas.microsoft.com/office/drawing/2014/main" id="{A70EDDBF-522B-449F-B456-B8BB50888704}"/>
              </a:ext>
            </a:extLst>
          </p:cNvPr>
          <p:cNvPicPr>
            <a:picLocks noChangeAspect="1"/>
          </p:cNvPicPr>
          <p:nvPr/>
        </p:nvPicPr>
        <p:blipFill rotWithShape="1">
          <a:blip r:embed="rId3"/>
          <a:srcRect l="13980" t="47249" r="18010" b="33593"/>
          <a:stretch/>
        </p:blipFill>
        <p:spPr>
          <a:xfrm>
            <a:off x="177552" y="5169620"/>
            <a:ext cx="10191565" cy="1614938"/>
          </a:xfrm>
          <a:prstGeom prst="rect">
            <a:avLst/>
          </a:prstGeom>
        </p:spPr>
      </p:pic>
    </p:spTree>
    <p:extLst>
      <p:ext uri="{BB962C8B-B14F-4D97-AF65-F5344CB8AC3E}">
        <p14:creationId xmlns:p14="http://schemas.microsoft.com/office/powerpoint/2010/main" val="1701610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1D8732-CB55-4EBF-8855-CFBEC3A56464}"/>
              </a:ext>
            </a:extLst>
          </p:cNvPr>
          <p:cNvPicPr>
            <a:picLocks noChangeAspect="1"/>
          </p:cNvPicPr>
          <p:nvPr/>
        </p:nvPicPr>
        <p:blipFill rotWithShape="1">
          <a:blip r:embed="rId2"/>
          <a:srcRect l="13980" t="17087" r="18447" b="53398"/>
          <a:stretch/>
        </p:blipFill>
        <p:spPr>
          <a:xfrm>
            <a:off x="124287" y="0"/>
            <a:ext cx="8877670" cy="2181152"/>
          </a:xfrm>
          <a:prstGeom prst="rect">
            <a:avLst/>
          </a:prstGeom>
        </p:spPr>
      </p:pic>
      <p:pic>
        <p:nvPicPr>
          <p:cNvPr id="7" name="Picture 6">
            <a:extLst>
              <a:ext uri="{FF2B5EF4-FFF2-40B4-BE49-F238E27FC236}">
                <a16:creationId xmlns:a16="http://schemas.microsoft.com/office/drawing/2014/main" id="{C78A5599-2874-453C-8A01-BDAFED25F303}"/>
              </a:ext>
            </a:extLst>
          </p:cNvPr>
          <p:cNvPicPr>
            <a:picLocks noChangeAspect="1"/>
          </p:cNvPicPr>
          <p:nvPr/>
        </p:nvPicPr>
        <p:blipFill rotWithShape="1">
          <a:blip r:embed="rId2"/>
          <a:srcRect l="13980" t="51392" r="18447" b="19611"/>
          <a:stretch/>
        </p:blipFill>
        <p:spPr>
          <a:xfrm>
            <a:off x="133165" y="2246052"/>
            <a:ext cx="8974519" cy="2166263"/>
          </a:xfrm>
          <a:prstGeom prst="rect">
            <a:avLst/>
          </a:prstGeom>
        </p:spPr>
      </p:pic>
      <p:pic>
        <p:nvPicPr>
          <p:cNvPr id="8" name="Picture 7">
            <a:extLst>
              <a:ext uri="{FF2B5EF4-FFF2-40B4-BE49-F238E27FC236}">
                <a16:creationId xmlns:a16="http://schemas.microsoft.com/office/drawing/2014/main" id="{8B45601C-EF40-464B-98F3-380AFD3B7FB6}"/>
              </a:ext>
            </a:extLst>
          </p:cNvPr>
          <p:cNvPicPr>
            <a:picLocks noChangeAspect="1"/>
          </p:cNvPicPr>
          <p:nvPr/>
        </p:nvPicPr>
        <p:blipFill rotWithShape="1">
          <a:blip r:embed="rId3"/>
          <a:srcRect l="14126" t="46473" r="18374" b="23495"/>
          <a:stretch/>
        </p:blipFill>
        <p:spPr>
          <a:xfrm>
            <a:off x="124287" y="4611948"/>
            <a:ext cx="8974520" cy="2246052"/>
          </a:xfrm>
          <a:prstGeom prst="rect">
            <a:avLst/>
          </a:prstGeom>
        </p:spPr>
      </p:pic>
    </p:spTree>
    <p:extLst>
      <p:ext uri="{BB962C8B-B14F-4D97-AF65-F5344CB8AC3E}">
        <p14:creationId xmlns:p14="http://schemas.microsoft.com/office/powerpoint/2010/main" val="2693170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FC1869-C4AC-4E6D-AD6E-44CD4B983702}"/>
              </a:ext>
            </a:extLst>
          </p:cNvPr>
          <p:cNvSpPr txBox="1"/>
          <p:nvPr/>
        </p:nvSpPr>
        <p:spPr>
          <a:xfrm>
            <a:off x="284084" y="151703"/>
            <a:ext cx="11825057" cy="2246769"/>
          </a:xfrm>
          <a:prstGeom prst="rect">
            <a:avLst/>
          </a:prstGeom>
          <a:noFill/>
        </p:spPr>
        <p:txBody>
          <a:bodyPr wrap="square" rtlCol="0">
            <a:spAutoFit/>
          </a:bodyPr>
          <a:lstStyle/>
          <a:p>
            <a:r>
              <a:rPr lang="en-GB" sz="2800" dirty="0"/>
              <a:t>You can look at the lessons and do many things. For example, you can write down new vocabulary from the lesson, check the spelling of words or read grammar notes. You can do grammar exercises again to practise more.</a:t>
            </a:r>
          </a:p>
          <a:p>
            <a:endParaRPr lang="en-GB" sz="2800" dirty="0"/>
          </a:p>
          <a:p>
            <a:r>
              <a:rPr lang="en-GB" sz="2800" dirty="0"/>
              <a:t>You can also listen to recordings and watch videos from the lessons. </a:t>
            </a:r>
          </a:p>
        </p:txBody>
      </p:sp>
      <p:pic>
        <p:nvPicPr>
          <p:cNvPr id="5" name="Picture 4">
            <a:extLst>
              <a:ext uri="{FF2B5EF4-FFF2-40B4-BE49-F238E27FC236}">
                <a16:creationId xmlns:a16="http://schemas.microsoft.com/office/drawing/2014/main" id="{A628B42E-3BCB-45C7-9590-B73AC41E033D}"/>
              </a:ext>
            </a:extLst>
          </p:cNvPr>
          <p:cNvPicPr>
            <a:picLocks noChangeAspect="1"/>
          </p:cNvPicPr>
          <p:nvPr/>
        </p:nvPicPr>
        <p:blipFill rotWithShape="1">
          <a:blip r:embed="rId2"/>
          <a:srcRect l="19005" t="19547" r="25728" b="43819"/>
          <a:stretch/>
        </p:blipFill>
        <p:spPr>
          <a:xfrm>
            <a:off x="834501" y="2521258"/>
            <a:ext cx="11300268" cy="4213408"/>
          </a:xfrm>
          <a:prstGeom prst="rect">
            <a:avLst/>
          </a:prstGeom>
        </p:spPr>
      </p:pic>
    </p:spTree>
    <p:extLst>
      <p:ext uri="{BB962C8B-B14F-4D97-AF65-F5344CB8AC3E}">
        <p14:creationId xmlns:p14="http://schemas.microsoft.com/office/powerpoint/2010/main" val="1682243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3E9EF-A2AF-4D14-BB22-FD36B6789053}"/>
              </a:ext>
            </a:extLst>
          </p:cNvPr>
          <p:cNvPicPr>
            <a:picLocks noChangeAspect="1"/>
          </p:cNvPicPr>
          <p:nvPr/>
        </p:nvPicPr>
        <p:blipFill rotWithShape="1">
          <a:blip r:embed="rId2"/>
          <a:srcRect l="19150" t="20065" r="50000" b="28155"/>
          <a:stretch/>
        </p:blipFill>
        <p:spPr>
          <a:xfrm>
            <a:off x="4956699" y="240338"/>
            <a:ext cx="6906827" cy="6521001"/>
          </a:xfrm>
          <a:prstGeom prst="rect">
            <a:avLst/>
          </a:prstGeom>
        </p:spPr>
      </p:pic>
      <p:sp>
        <p:nvSpPr>
          <p:cNvPr id="4" name="TextBox 3">
            <a:extLst>
              <a:ext uri="{FF2B5EF4-FFF2-40B4-BE49-F238E27FC236}">
                <a16:creationId xmlns:a16="http://schemas.microsoft.com/office/drawing/2014/main" id="{42FB6615-366A-4579-90AF-558773774F65}"/>
              </a:ext>
            </a:extLst>
          </p:cNvPr>
          <p:cNvSpPr txBox="1"/>
          <p:nvPr/>
        </p:nvSpPr>
        <p:spPr>
          <a:xfrm>
            <a:off x="328474" y="523783"/>
            <a:ext cx="4057095" cy="2246769"/>
          </a:xfrm>
          <a:prstGeom prst="rect">
            <a:avLst/>
          </a:prstGeom>
          <a:noFill/>
        </p:spPr>
        <p:txBody>
          <a:bodyPr wrap="square" rtlCol="0">
            <a:spAutoFit/>
          </a:bodyPr>
          <a:lstStyle/>
          <a:p>
            <a:r>
              <a:rPr lang="en-GB" sz="2800" dirty="0"/>
              <a:t>For example, if you want to revise </a:t>
            </a:r>
            <a:r>
              <a:rPr lang="en-GB" sz="2800" b="1" dirty="0"/>
              <a:t>furniture</a:t>
            </a:r>
            <a:r>
              <a:rPr lang="en-GB" sz="2800" dirty="0"/>
              <a:t> vocabulary, you can look at this lesson about </a:t>
            </a:r>
            <a:r>
              <a:rPr lang="en-GB" sz="2800" b="1" dirty="0"/>
              <a:t>homes</a:t>
            </a:r>
          </a:p>
        </p:txBody>
      </p:sp>
      <p:cxnSp>
        <p:nvCxnSpPr>
          <p:cNvPr id="6" name="Straight Arrow Connector 5">
            <a:extLst>
              <a:ext uri="{FF2B5EF4-FFF2-40B4-BE49-F238E27FC236}">
                <a16:creationId xmlns:a16="http://schemas.microsoft.com/office/drawing/2014/main" id="{D447AA03-3DAD-4285-BE5A-C96A140028E5}"/>
              </a:ext>
            </a:extLst>
          </p:cNvPr>
          <p:cNvCxnSpPr/>
          <p:nvPr/>
        </p:nvCxnSpPr>
        <p:spPr>
          <a:xfrm>
            <a:off x="3320249" y="2459115"/>
            <a:ext cx="2432481" cy="1367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4134FCA-8AA7-44CD-9F3B-8985B34FE719}"/>
              </a:ext>
            </a:extLst>
          </p:cNvPr>
          <p:cNvSpPr/>
          <p:nvPr/>
        </p:nvSpPr>
        <p:spPr>
          <a:xfrm>
            <a:off x="8646850" y="4190260"/>
            <a:ext cx="994300" cy="6569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2794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263F3D-58E6-4543-9B80-2AE2334931B7}"/>
              </a:ext>
            </a:extLst>
          </p:cNvPr>
          <p:cNvSpPr txBox="1"/>
          <p:nvPr/>
        </p:nvSpPr>
        <p:spPr>
          <a:xfrm>
            <a:off x="630314" y="698351"/>
            <a:ext cx="10795246" cy="3970318"/>
          </a:xfrm>
          <a:prstGeom prst="rect">
            <a:avLst/>
          </a:prstGeom>
          <a:noFill/>
        </p:spPr>
        <p:txBody>
          <a:bodyPr wrap="square" rtlCol="0">
            <a:spAutoFit/>
          </a:bodyPr>
          <a:lstStyle/>
          <a:p>
            <a:r>
              <a:rPr lang="en-GB" sz="3600" dirty="0"/>
              <a:t>This means you can always catch up if you miss a class and it makes revising much easier.</a:t>
            </a:r>
          </a:p>
          <a:p>
            <a:endParaRPr lang="en-GB" sz="3600" dirty="0"/>
          </a:p>
          <a:p>
            <a:r>
              <a:rPr lang="en-GB" sz="3600" dirty="0"/>
              <a:t>Great! </a:t>
            </a:r>
          </a:p>
          <a:p>
            <a:endParaRPr lang="en-GB" sz="3600" dirty="0"/>
          </a:p>
          <a:p>
            <a:endParaRPr lang="en-GB" sz="3600" dirty="0"/>
          </a:p>
          <a:p>
            <a:endParaRPr lang="en-GB" dirty="0"/>
          </a:p>
          <a:p>
            <a:endParaRPr lang="en-GB" dirty="0"/>
          </a:p>
        </p:txBody>
      </p:sp>
      <p:pic>
        <p:nvPicPr>
          <p:cNvPr id="1026" name="Picture 2" descr="Thumbs Up Emoji Transparent Background - Smiley Face With Thumbs Up , Free  Transparent Clipart - ClipartKey">
            <a:extLst>
              <a:ext uri="{FF2B5EF4-FFF2-40B4-BE49-F238E27FC236}">
                <a16:creationId xmlns:a16="http://schemas.microsoft.com/office/drawing/2014/main" id="{961DF175-5BCF-4201-A452-D4B988038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903" y="3103924"/>
            <a:ext cx="4984626" cy="3251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390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51072A-4425-476A-8CDA-74FE661C1ABF}"/>
              </a:ext>
            </a:extLst>
          </p:cNvPr>
          <p:cNvPicPr>
            <a:picLocks noChangeAspect="1"/>
          </p:cNvPicPr>
          <p:nvPr/>
        </p:nvPicPr>
        <p:blipFill rotWithShape="1">
          <a:blip r:embed="rId2"/>
          <a:srcRect l="66698" t="12168" r="2501" b="64013"/>
          <a:stretch/>
        </p:blipFill>
        <p:spPr>
          <a:xfrm>
            <a:off x="420210" y="1588852"/>
            <a:ext cx="4728839" cy="2056990"/>
          </a:xfrm>
          <a:prstGeom prst="rect">
            <a:avLst/>
          </a:prstGeom>
        </p:spPr>
      </p:pic>
      <p:pic>
        <p:nvPicPr>
          <p:cNvPr id="5" name="Picture 4">
            <a:extLst>
              <a:ext uri="{FF2B5EF4-FFF2-40B4-BE49-F238E27FC236}">
                <a16:creationId xmlns:a16="http://schemas.microsoft.com/office/drawing/2014/main" id="{13154CF5-85C2-48DC-A875-866C5CB335BA}"/>
              </a:ext>
            </a:extLst>
          </p:cNvPr>
          <p:cNvPicPr>
            <a:picLocks noChangeAspect="1"/>
          </p:cNvPicPr>
          <p:nvPr/>
        </p:nvPicPr>
        <p:blipFill rotWithShape="1">
          <a:blip r:embed="rId3"/>
          <a:srcRect l="67427" t="12168" r="8107" b="53529"/>
          <a:stretch/>
        </p:blipFill>
        <p:spPr>
          <a:xfrm>
            <a:off x="754602" y="3845009"/>
            <a:ext cx="3568824" cy="2814697"/>
          </a:xfrm>
          <a:prstGeom prst="rect">
            <a:avLst/>
          </a:prstGeom>
        </p:spPr>
      </p:pic>
      <p:pic>
        <p:nvPicPr>
          <p:cNvPr id="6" name="Picture 5">
            <a:extLst>
              <a:ext uri="{FF2B5EF4-FFF2-40B4-BE49-F238E27FC236}">
                <a16:creationId xmlns:a16="http://schemas.microsoft.com/office/drawing/2014/main" id="{F4447ADA-1C2E-4482-A10D-898BA3B3CCD6}"/>
              </a:ext>
            </a:extLst>
          </p:cNvPr>
          <p:cNvPicPr>
            <a:picLocks noChangeAspect="1"/>
          </p:cNvPicPr>
          <p:nvPr/>
        </p:nvPicPr>
        <p:blipFill rotWithShape="1">
          <a:blip r:embed="rId4"/>
          <a:srcRect l="18864" t="12039" r="7780" b="10809"/>
          <a:stretch/>
        </p:blipFill>
        <p:spPr>
          <a:xfrm>
            <a:off x="6228807" y="263331"/>
            <a:ext cx="5667271" cy="3352878"/>
          </a:xfrm>
          <a:prstGeom prst="rect">
            <a:avLst/>
          </a:prstGeom>
        </p:spPr>
      </p:pic>
      <p:sp>
        <p:nvSpPr>
          <p:cNvPr id="7" name="TextBox 6">
            <a:extLst>
              <a:ext uri="{FF2B5EF4-FFF2-40B4-BE49-F238E27FC236}">
                <a16:creationId xmlns:a16="http://schemas.microsoft.com/office/drawing/2014/main" id="{879F5A66-754C-493E-A758-7F2FDB34CCEB}"/>
              </a:ext>
            </a:extLst>
          </p:cNvPr>
          <p:cNvSpPr txBox="1"/>
          <p:nvPr/>
        </p:nvSpPr>
        <p:spPr>
          <a:xfrm>
            <a:off x="125767" y="10091"/>
            <a:ext cx="5317724" cy="646331"/>
          </a:xfrm>
          <a:prstGeom prst="rect">
            <a:avLst/>
          </a:prstGeom>
          <a:noFill/>
        </p:spPr>
        <p:txBody>
          <a:bodyPr wrap="square" rtlCol="0">
            <a:spAutoFit/>
          </a:bodyPr>
          <a:lstStyle/>
          <a:p>
            <a:r>
              <a:rPr lang="en-GB" sz="3600" b="1" dirty="0"/>
              <a:t>To log out </a:t>
            </a:r>
            <a:r>
              <a:rPr lang="en-GB" sz="3600" dirty="0"/>
              <a:t>(= leave/close)</a:t>
            </a:r>
          </a:p>
        </p:txBody>
      </p:sp>
      <p:sp>
        <p:nvSpPr>
          <p:cNvPr id="8" name="TextBox 7">
            <a:extLst>
              <a:ext uri="{FF2B5EF4-FFF2-40B4-BE49-F238E27FC236}">
                <a16:creationId xmlns:a16="http://schemas.microsoft.com/office/drawing/2014/main" id="{07152059-EF33-4143-BB0C-995F24CE18AA}"/>
              </a:ext>
            </a:extLst>
          </p:cNvPr>
          <p:cNvSpPr txBox="1"/>
          <p:nvPr/>
        </p:nvSpPr>
        <p:spPr>
          <a:xfrm>
            <a:off x="109469" y="566661"/>
            <a:ext cx="6033858" cy="954107"/>
          </a:xfrm>
          <a:prstGeom prst="rect">
            <a:avLst/>
          </a:prstGeom>
          <a:noFill/>
        </p:spPr>
        <p:txBody>
          <a:bodyPr wrap="square" rtlCol="0">
            <a:spAutoFit/>
          </a:bodyPr>
          <a:lstStyle/>
          <a:p>
            <a:r>
              <a:rPr lang="en-GB" sz="2800" dirty="0"/>
              <a:t>Click/press on the arrow in the top right corner</a:t>
            </a:r>
          </a:p>
        </p:txBody>
      </p:sp>
      <p:cxnSp>
        <p:nvCxnSpPr>
          <p:cNvPr id="10" name="Straight Arrow Connector 9">
            <a:extLst>
              <a:ext uri="{FF2B5EF4-FFF2-40B4-BE49-F238E27FC236}">
                <a16:creationId xmlns:a16="http://schemas.microsoft.com/office/drawing/2014/main" id="{4C7D7C64-A469-4210-A190-00DF1DC2CD9D}"/>
              </a:ext>
            </a:extLst>
          </p:cNvPr>
          <p:cNvCxnSpPr>
            <a:cxnSpLocks/>
          </p:cNvCxnSpPr>
          <p:nvPr/>
        </p:nvCxnSpPr>
        <p:spPr>
          <a:xfrm>
            <a:off x="3506680" y="1043714"/>
            <a:ext cx="452762" cy="69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Flowchart: Connector 10">
            <a:extLst>
              <a:ext uri="{FF2B5EF4-FFF2-40B4-BE49-F238E27FC236}">
                <a16:creationId xmlns:a16="http://schemas.microsoft.com/office/drawing/2014/main" id="{88AA87C5-ABFE-4D16-BD9F-B729905CFD62}"/>
              </a:ext>
            </a:extLst>
          </p:cNvPr>
          <p:cNvSpPr/>
          <p:nvPr/>
        </p:nvSpPr>
        <p:spPr>
          <a:xfrm>
            <a:off x="11425561" y="133165"/>
            <a:ext cx="640672" cy="523257"/>
          </a:xfrm>
          <a:prstGeom prst="flowChartConnector">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539FC73-656E-41E9-BAF6-BA23603BC2C9}"/>
              </a:ext>
            </a:extLst>
          </p:cNvPr>
          <p:cNvSpPr txBox="1"/>
          <p:nvPr/>
        </p:nvSpPr>
        <p:spPr>
          <a:xfrm>
            <a:off x="5370991" y="4918230"/>
            <a:ext cx="4323425" cy="523220"/>
          </a:xfrm>
          <a:prstGeom prst="rect">
            <a:avLst/>
          </a:prstGeom>
          <a:noFill/>
        </p:spPr>
        <p:txBody>
          <a:bodyPr wrap="square" rtlCol="0">
            <a:spAutoFit/>
          </a:bodyPr>
          <a:lstStyle/>
          <a:p>
            <a:r>
              <a:rPr lang="en-GB" sz="2800" dirty="0"/>
              <a:t>Click/press </a:t>
            </a:r>
            <a:r>
              <a:rPr lang="en-GB" sz="2800" b="1" dirty="0"/>
              <a:t>log out</a:t>
            </a:r>
          </a:p>
        </p:txBody>
      </p:sp>
      <p:cxnSp>
        <p:nvCxnSpPr>
          <p:cNvPr id="15" name="Straight Arrow Connector 14">
            <a:extLst>
              <a:ext uri="{FF2B5EF4-FFF2-40B4-BE49-F238E27FC236}">
                <a16:creationId xmlns:a16="http://schemas.microsoft.com/office/drawing/2014/main" id="{DE768E8C-C92D-45A4-96A6-D6F9C6DBCAD6}"/>
              </a:ext>
            </a:extLst>
          </p:cNvPr>
          <p:cNvCxnSpPr/>
          <p:nvPr/>
        </p:nvCxnSpPr>
        <p:spPr>
          <a:xfrm flipH="1">
            <a:off x="3506680" y="5513033"/>
            <a:ext cx="2139518" cy="8167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623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CADCE5-EAA5-4EC3-B38A-43315C862518}"/>
              </a:ext>
            </a:extLst>
          </p:cNvPr>
          <p:cNvSpPr txBox="1"/>
          <p:nvPr/>
        </p:nvSpPr>
        <p:spPr>
          <a:xfrm>
            <a:off x="281126" y="665825"/>
            <a:ext cx="11629748" cy="4524315"/>
          </a:xfrm>
          <a:prstGeom prst="rect">
            <a:avLst/>
          </a:prstGeom>
          <a:noFill/>
        </p:spPr>
        <p:txBody>
          <a:bodyPr wrap="square" rtlCol="0">
            <a:spAutoFit/>
          </a:bodyPr>
          <a:lstStyle/>
          <a:p>
            <a:r>
              <a:rPr lang="en-GB" sz="3200" b="1" dirty="0">
                <a:solidFill>
                  <a:srgbClr val="FF0066"/>
                </a:solidFill>
              </a:rPr>
              <a:t>Homework from last week.</a:t>
            </a:r>
          </a:p>
          <a:p>
            <a:endParaRPr lang="en-GB" sz="3200" dirty="0"/>
          </a:p>
          <a:p>
            <a:r>
              <a:rPr lang="en-GB" sz="3200" dirty="0"/>
              <a:t>What is the meaning of the word “</a:t>
            </a:r>
            <a:r>
              <a:rPr lang="en-GB" sz="3200" b="1" dirty="0"/>
              <a:t>attach</a:t>
            </a:r>
            <a:r>
              <a:rPr lang="en-GB" sz="3200" dirty="0"/>
              <a:t>”?</a:t>
            </a:r>
          </a:p>
          <a:p>
            <a:endParaRPr lang="en-GB" sz="3200" dirty="0"/>
          </a:p>
          <a:p>
            <a:r>
              <a:rPr lang="en-GB" sz="3200" dirty="0"/>
              <a:t>How do we say it?</a:t>
            </a:r>
          </a:p>
          <a:p>
            <a:endParaRPr lang="en-GB" sz="3200" dirty="0"/>
          </a:p>
          <a:p>
            <a:r>
              <a:rPr lang="en-GB" sz="3200" dirty="0"/>
              <a:t>Let’s check:</a:t>
            </a:r>
          </a:p>
          <a:p>
            <a:r>
              <a:rPr lang="en-GB" sz="3200" dirty="0">
                <a:hlinkClick r:id="rId2"/>
              </a:rPr>
              <a:t>https://dictionary.cambridge.org/dictionary/learner-english/</a:t>
            </a:r>
            <a:endParaRPr lang="en-GB" sz="3200" dirty="0"/>
          </a:p>
          <a:p>
            <a:endParaRPr lang="en-GB" sz="3200" dirty="0"/>
          </a:p>
        </p:txBody>
      </p:sp>
    </p:spTree>
    <p:extLst>
      <p:ext uri="{BB962C8B-B14F-4D97-AF65-F5344CB8AC3E}">
        <p14:creationId xmlns:p14="http://schemas.microsoft.com/office/powerpoint/2010/main" val="1421199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499B8A-AB03-43BD-8801-DFCF6E0ECC74}"/>
              </a:ext>
            </a:extLst>
          </p:cNvPr>
          <p:cNvSpPr txBox="1"/>
          <p:nvPr/>
        </p:nvSpPr>
        <p:spPr>
          <a:xfrm>
            <a:off x="230817" y="63113"/>
            <a:ext cx="10715349" cy="2154436"/>
          </a:xfrm>
          <a:prstGeom prst="rect">
            <a:avLst/>
          </a:prstGeom>
          <a:noFill/>
        </p:spPr>
        <p:txBody>
          <a:bodyPr wrap="square" rtlCol="0">
            <a:spAutoFit/>
          </a:bodyPr>
          <a:lstStyle/>
          <a:p>
            <a:r>
              <a:rPr lang="en-GB" sz="2800" b="1" dirty="0"/>
              <a:t>Watch the video about accessing Moodle and answer the question.</a:t>
            </a:r>
          </a:p>
          <a:p>
            <a:r>
              <a:rPr lang="en-GB" sz="2800" dirty="0"/>
              <a:t>What is the first thing you have to do to access Moodle?</a:t>
            </a:r>
          </a:p>
          <a:p>
            <a:endParaRPr lang="en-GB" sz="2800" dirty="0"/>
          </a:p>
          <a:p>
            <a:endParaRPr lang="en-GB" sz="3200" dirty="0"/>
          </a:p>
          <a:p>
            <a:endParaRPr lang="en-GB" dirty="0"/>
          </a:p>
        </p:txBody>
      </p:sp>
      <p:sp>
        <p:nvSpPr>
          <p:cNvPr id="3" name="Rectangle: Rounded Corners 2">
            <a:extLst>
              <a:ext uri="{FF2B5EF4-FFF2-40B4-BE49-F238E27FC236}">
                <a16:creationId xmlns:a16="http://schemas.microsoft.com/office/drawing/2014/main" id="{703AEBB6-11AC-4FAB-BCDE-672C67EE7E98}"/>
              </a:ext>
            </a:extLst>
          </p:cNvPr>
          <p:cNvSpPr/>
          <p:nvPr/>
        </p:nvSpPr>
        <p:spPr>
          <a:xfrm>
            <a:off x="10198501" y="644179"/>
            <a:ext cx="1956964" cy="193899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Log into Moodle cropped">
            <a:hlinkClick r:id="" action="ppaction://media"/>
            <a:extLst>
              <a:ext uri="{FF2B5EF4-FFF2-40B4-BE49-F238E27FC236}">
                <a16:creationId xmlns:a16="http://schemas.microsoft.com/office/drawing/2014/main" id="{B032FF72-A01F-4AD4-B8EC-42BBB3BA80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027590"/>
            <a:ext cx="10129421" cy="5697800"/>
          </a:xfrm>
          <a:prstGeom prst="rect">
            <a:avLst/>
          </a:prstGeom>
        </p:spPr>
      </p:pic>
      <p:sp>
        <p:nvSpPr>
          <p:cNvPr id="7" name="TextBox 6">
            <a:extLst>
              <a:ext uri="{FF2B5EF4-FFF2-40B4-BE49-F238E27FC236}">
                <a16:creationId xmlns:a16="http://schemas.microsoft.com/office/drawing/2014/main" id="{2E0107D0-F06B-41CB-B2E1-C2B5C47A9B20}"/>
              </a:ext>
            </a:extLst>
          </p:cNvPr>
          <p:cNvSpPr txBox="1"/>
          <p:nvPr/>
        </p:nvSpPr>
        <p:spPr>
          <a:xfrm>
            <a:off x="10348509" y="644179"/>
            <a:ext cx="1956964" cy="1938992"/>
          </a:xfrm>
          <a:prstGeom prst="rect">
            <a:avLst/>
          </a:prstGeom>
          <a:noFill/>
        </p:spPr>
        <p:txBody>
          <a:bodyPr wrap="square">
            <a:spAutoFit/>
          </a:bodyPr>
          <a:lstStyle/>
          <a:p>
            <a:r>
              <a:rPr lang="en-GB" sz="2400" b="1" dirty="0"/>
              <a:t>to access </a:t>
            </a:r>
            <a:r>
              <a:rPr lang="en-GB" sz="2400" dirty="0"/>
              <a:t>- (verb) to enter, to find and see information</a:t>
            </a:r>
          </a:p>
        </p:txBody>
      </p:sp>
    </p:spTree>
    <p:extLst>
      <p:ext uri="{BB962C8B-B14F-4D97-AF65-F5344CB8AC3E}">
        <p14:creationId xmlns:p14="http://schemas.microsoft.com/office/powerpoint/2010/main" val="169397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499B8A-AB03-43BD-8801-DFCF6E0ECC74}"/>
              </a:ext>
            </a:extLst>
          </p:cNvPr>
          <p:cNvSpPr txBox="1"/>
          <p:nvPr/>
        </p:nvSpPr>
        <p:spPr>
          <a:xfrm>
            <a:off x="541536" y="289679"/>
            <a:ext cx="10715349" cy="5786199"/>
          </a:xfrm>
          <a:prstGeom prst="rect">
            <a:avLst/>
          </a:prstGeom>
          <a:noFill/>
        </p:spPr>
        <p:txBody>
          <a:bodyPr wrap="square" rtlCol="0">
            <a:spAutoFit/>
          </a:bodyPr>
          <a:lstStyle/>
          <a:p>
            <a:r>
              <a:rPr lang="en-GB" sz="3200" b="1" dirty="0"/>
              <a:t>Watch the video again. </a:t>
            </a:r>
          </a:p>
          <a:p>
            <a:endParaRPr lang="en-GB" sz="3200" b="1" dirty="0"/>
          </a:p>
          <a:p>
            <a:r>
              <a:rPr lang="en-GB" sz="3200" b="1" dirty="0"/>
              <a:t>What else do you have to do to get to your course? Take notes and complete steps 3 – 6.  </a:t>
            </a:r>
          </a:p>
          <a:p>
            <a:endParaRPr lang="en-GB" sz="3200" dirty="0"/>
          </a:p>
          <a:p>
            <a:pPr marL="342900" indent="-342900">
              <a:buAutoNum type="arabicPeriod"/>
            </a:pPr>
            <a:r>
              <a:rPr lang="en-GB" sz="3200" u="sng" dirty="0"/>
              <a:t>Search for ACL Gateway online </a:t>
            </a:r>
          </a:p>
          <a:p>
            <a:pPr marL="342900" indent="-342900">
              <a:buAutoNum type="arabicPeriod"/>
            </a:pPr>
            <a:r>
              <a:rPr lang="en-GB" sz="3200" u="sng" dirty="0"/>
              <a:t>Click on the link to open_____</a:t>
            </a:r>
          </a:p>
          <a:p>
            <a:pPr marL="342900" indent="-342900">
              <a:buAutoNum type="arabicPeriod"/>
            </a:pPr>
            <a:r>
              <a:rPr lang="en-GB" sz="3200" dirty="0"/>
              <a:t>_________________________</a:t>
            </a:r>
          </a:p>
          <a:p>
            <a:pPr marL="342900" indent="-342900">
              <a:buAutoNum type="arabicPeriod"/>
            </a:pPr>
            <a:r>
              <a:rPr lang="en-GB" sz="3200" dirty="0"/>
              <a:t>_________________________</a:t>
            </a:r>
          </a:p>
          <a:p>
            <a:pPr marL="342900" indent="-342900">
              <a:buAutoNum type="arabicPeriod"/>
            </a:pPr>
            <a:r>
              <a:rPr lang="en-GB" sz="3200" dirty="0"/>
              <a:t>_________________________</a:t>
            </a:r>
          </a:p>
          <a:p>
            <a:pPr marL="342900" indent="-342900">
              <a:buAutoNum type="arabicPeriod"/>
            </a:pPr>
            <a:r>
              <a:rPr lang="en-GB" sz="3200" dirty="0"/>
              <a:t>_________________________</a:t>
            </a:r>
          </a:p>
          <a:p>
            <a:pPr marL="342900" indent="-342900">
              <a:buAutoNum type="arabicPeriod"/>
            </a:pPr>
            <a:endParaRPr lang="en-GB" dirty="0"/>
          </a:p>
        </p:txBody>
      </p:sp>
      <p:pic>
        <p:nvPicPr>
          <p:cNvPr id="3" name="Picture 8">
            <a:extLst>
              <a:ext uri="{FF2B5EF4-FFF2-40B4-BE49-F238E27FC236}">
                <a16:creationId xmlns:a16="http://schemas.microsoft.com/office/drawing/2014/main" id="{8358659B-55AD-4F4D-85AE-7332DCF3B5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92" t="36581" r="3785" b="12051"/>
          <a:stretch/>
        </p:blipFill>
        <p:spPr bwMode="auto">
          <a:xfrm>
            <a:off x="6772430" y="4110361"/>
            <a:ext cx="5170998" cy="233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976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g into Moodle cropped">
            <a:hlinkClick r:id="" action="ppaction://media"/>
            <a:extLst>
              <a:ext uri="{FF2B5EF4-FFF2-40B4-BE49-F238E27FC236}">
                <a16:creationId xmlns:a16="http://schemas.microsoft.com/office/drawing/2014/main" id="{E5EEA9D2-B3A2-4A3D-9C61-A5F67FD42D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5821" y="97654"/>
            <a:ext cx="10996473" cy="6185517"/>
          </a:xfrm>
          <a:prstGeom prst="rect">
            <a:avLst/>
          </a:prstGeom>
        </p:spPr>
      </p:pic>
    </p:spTree>
    <p:extLst>
      <p:ext uri="{BB962C8B-B14F-4D97-AF65-F5344CB8AC3E}">
        <p14:creationId xmlns:p14="http://schemas.microsoft.com/office/powerpoint/2010/main" val="345961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499B8A-AB03-43BD-8801-DFCF6E0ECC74}"/>
              </a:ext>
            </a:extLst>
          </p:cNvPr>
          <p:cNvSpPr txBox="1"/>
          <p:nvPr/>
        </p:nvSpPr>
        <p:spPr>
          <a:xfrm>
            <a:off x="541536" y="289679"/>
            <a:ext cx="10715349" cy="5355312"/>
          </a:xfrm>
          <a:prstGeom prst="rect">
            <a:avLst/>
          </a:prstGeom>
          <a:noFill/>
        </p:spPr>
        <p:txBody>
          <a:bodyPr wrap="square" rtlCol="0">
            <a:spAutoFit/>
          </a:bodyPr>
          <a:lstStyle/>
          <a:p>
            <a:endParaRPr lang="en-GB" sz="3200" dirty="0"/>
          </a:p>
          <a:p>
            <a:r>
              <a:rPr lang="en-GB" sz="3600" b="1" dirty="0"/>
              <a:t>Answers</a:t>
            </a:r>
          </a:p>
          <a:p>
            <a:endParaRPr lang="en-GB" sz="3200" dirty="0"/>
          </a:p>
          <a:p>
            <a:pPr marL="342900" indent="-342900">
              <a:buAutoNum type="arabicPeriod"/>
            </a:pPr>
            <a:r>
              <a:rPr lang="en-GB" sz="3200" dirty="0"/>
              <a:t>Search for ACL Gateway online </a:t>
            </a:r>
          </a:p>
          <a:p>
            <a:pPr marL="342900" indent="-342900">
              <a:buAutoNum type="arabicPeriod"/>
            </a:pPr>
            <a:r>
              <a:rPr lang="en-GB" sz="3200" dirty="0"/>
              <a:t>Click on the link</a:t>
            </a:r>
          </a:p>
          <a:p>
            <a:pPr marL="342900" indent="-342900">
              <a:buAutoNum type="arabicPeriod"/>
            </a:pPr>
            <a:r>
              <a:rPr lang="en-GB" sz="3200" dirty="0"/>
              <a:t>Click log in</a:t>
            </a:r>
          </a:p>
          <a:p>
            <a:pPr marL="342900" indent="-342900">
              <a:buAutoNum type="arabicPeriod"/>
            </a:pPr>
            <a:r>
              <a:rPr lang="en-GB" sz="3200" dirty="0"/>
              <a:t>Enter username and password </a:t>
            </a:r>
          </a:p>
          <a:p>
            <a:pPr marL="342900" indent="-342900">
              <a:buAutoNum type="arabicPeriod"/>
            </a:pPr>
            <a:r>
              <a:rPr lang="en-GB" sz="3200" dirty="0"/>
              <a:t>Click/press log in</a:t>
            </a:r>
          </a:p>
          <a:p>
            <a:pPr marL="342900" indent="-342900">
              <a:buAutoNum type="arabicPeriod"/>
            </a:pPr>
            <a:r>
              <a:rPr lang="en-GB" sz="3200" dirty="0"/>
              <a:t>Choose your course </a:t>
            </a:r>
          </a:p>
          <a:p>
            <a:pPr marL="342900" indent="-342900">
              <a:buAutoNum type="arabicPeriod"/>
            </a:pPr>
            <a:endParaRPr lang="en-GB" sz="3200" dirty="0"/>
          </a:p>
          <a:p>
            <a:pPr marL="342900" indent="-342900">
              <a:buAutoNum type="arabicPeriod"/>
            </a:pPr>
            <a:endParaRPr lang="en-GB" dirty="0"/>
          </a:p>
        </p:txBody>
      </p:sp>
    </p:spTree>
    <p:extLst>
      <p:ext uri="{BB962C8B-B14F-4D97-AF65-F5344CB8AC3E}">
        <p14:creationId xmlns:p14="http://schemas.microsoft.com/office/powerpoint/2010/main" val="2517811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71CC5C-C28B-414A-B067-533E36DDEEA8}"/>
              </a:ext>
            </a:extLst>
          </p:cNvPr>
          <p:cNvSpPr txBox="1"/>
          <p:nvPr/>
        </p:nvSpPr>
        <p:spPr>
          <a:xfrm>
            <a:off x="257453" y="372863"/>
            <a:ext cx="11934547" cy="7171194"/>
          </a:xfrm>
          <a:prstGeom prst="rect">
            <a:avLst/>
          </a:prstGeom>
          <a:noFill/>
        </p:spPr>
        <p:txBody>
          <a:bodyPr wrap="square" rtlCol="0">
            <a:spAutoFit/>
          </a:bodyPr>
          <a:lstStyle/>
          <a:p>
            <a:r>
              <a:rPr lang="en-GB" sz="3600" b="1" dirty="0">
                <a:solidFill>
                  <a:srgbClr val="FF0066"/>
                </a:solidFill>
              </a:rPr>
              <a:t>Homework:</a:t>
            </a:r>
            <a:r>
              <a:rPr lang="en-GB" sz="3200" b="1" dirty="0">
                <a:solidFill>
                  <a:srgbClr val="FF0066"/>
                </a:solidFill>
              </a:rPr>
              <a:t>  </a:t>
            </a:r>
            <a:r>
              <a:rPr lang="en-GB" sz="3200" b="1" dirty="0"/>
              <a:t>Revise vocabulary from today’s lesson:</a:t>
            </a:r>
          </a:p>
          <a:p>
            <a:endParaRPr lang="en-GB" sz="3200" b="1" dirty="0"/>
          </a:p>
          <a:p>
            <a:r>
              <a:rPr lang="en-GB" sz="2800" b="1" dirty="0"/>
              <a:t>Moodle</a:t>
            </a:r>
            <a:r>
              <a:rPr lang="en-GB" sz="2800" dirty="0"/>
              <a:t> - a computer system for online learning </a:t>
            </a:r>
          </a:p>
          <a:p>
            <a:endParaRPr lang="en-GB" sz="2800" dirty="0"/>
          </a:p>
          <a:p>
            <a:r>
              <a:rPr lang="en-GB" sz="2800" b="1" dirty="0"/>
              <a:t>log in </a:t>
            </a:r>
            <a:r>
              <a:rPr lang="en-GB" sz="2800" dirty="0"/>
              <a:t>-</a:t>
            </a:r>
            <a:r>
              <a:rPr lang="en-GB" sz="2800" b="1" dirty="0"/>
              <a:t> </a:t>
            </a:r>
            <a:r>
              <a:rPr lang="en-GB" sz="2800" dirty="0"/>
              <a:t>to get in, for example to your bank account or email</a:t>
            </a:r>
          </a:p>
          <a:p>
            <a:endParaRPr lang="en-GB" sz="2800" dirty="0"/>
          </a:p>
          <a:p>
            <a:r>
              <a:rPr lang="en-GB" sz="2800" b="1" dirty="0"/>
              <a:t>log out </a:t>
            </a:r>
            <a:r>
              <a:rPr lang="en-GB" sz="2800" dirty="0"/>
              <a:t>- to get out from your account, to leave when you finish using it</a:t>
            </a:r>
          </a:p>
          <a:p>
            <a:endParaRPr lang="en-GB" sz="2800" dirty="0"/>
          </a:p>
          <a:p>
            <a:r>
              <a:rPr lang="en-GB" sz="2800" b="1" dirty="0"/>
              <a:t>to access</a:t>
            </a:r>
            <a:r>
              <a:rPr lang="en-GB" sz="2800" dirty="0"/>
              <a:t> - to enter (to be able to get somewhere) or to find and see information </a:t>
            </a:r>
          </a:p>
          <a:p>
            <a:r>
              <a:rPr lang="en-GB" sz="2800" dirty="0"/>
              <a:t>			</a:t>
            </a:r>
            <a:r>
              <a:rPr lang="en-GB" sz="2800" i="1" dirty="0"/>
              <a:t>You can </a:t>
            </a:r>
            <a:r>
              <a:rPr lang="en-GB" sz="2800" i="1" u="sng" dirty="0"/>
              <a:t>access</a:t>
            </a:r>
            <a:r>
              <a:rPr lang="en-GB" sz="2800" i="1" dirty="0"/>
              <a:t> the hotel by road. </a:t>
            </a:r>
          </a:p>
          <a:p>
            <a:r>
              <a:rPr lang="en-GB" sz="2800" i="1" dirty="0"/>
              <a:t>			You can </a:t>
            </a:r>
            <a:r>
              <a:rPr lang="en-GB" sz="2800" i="1" u="sng" dirty="0"/>
              <a:t>access</a:t>
            </a:r>
            <a:r>
              <a:rPr lang="en-GB" sz="2800" i="1" dirty="0"/>
              <a:t> your course on the ACL Gateway website. </a:t>
            </a:r>
          </a:p>
          <a:p>
            <a:endParaRPr lang="en-GB" sz="2800" b="1" dirty="0"/>
          </a:p>
          <a:p>
            <a:r>
              <a:rPr lang="en-GB" sz="2800" b="1" dirty="0"/>
              <a:t>to scroll </a:t>
            </a:r>
            <a:r>
              <a:rPr lang="en-GB" sz="2800" dirty="0"/>
              <a:t>- to go up and down </a:t>
            </a:r>
          </a:p>
          <a:p>
            <a:endParaRPr lang="en-GB" sz="2800" dirty="0"/>
          </a:p>
          <a:p>
            <a:r>
              <a:rPr lang="en-GB" sz="2800" dirty="0"/>
              <a:t>	</a:t>
            </a:r>
          </a:p>
          <a:p>
            <a:endParaRPr lang="en-GB" sz="2800" dirty="0"/>
          </a:p>
        </p:txBody>
      </p:sp>
      <p:pic>
        <p:nvPicPr>
          <p:cNvPr id="2050" name="Picture 2" descr="Up and down arrow icon element travel icon Vector Image">
            <a:extLst>
              <a:ext uri="{FF2B5EF4-FFF2-40B4-BE49-F238E27FC236}">
                <a16:creationId xmlns:a16="http://schemas.microsoft.com/office/drawing/2014/main" id="{E63B7473-E924-4E81-84E9-7B04E5EAA7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90" t="20997" r="19449" b="29134"/>
          <a:stretch/>
        </p:blipFill>
        <p:spPr bwMode="auto">
          <a:xfrm>
            <a:off x="4767308" y="5770485"/>
            <a:ext cx="923278" cy="843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429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D3720-80A3-4A5E-8FB4-7F1420B083E3}"/>
              </a:ext>
            </a:extLst>
          </p:cNvPr>
          <p:cNvPicPr>
            <a:picLocks noChangeAspect="1"/>
          </p:cNvPicPr>
          <p:nvPr/>
        </p:nvPicPr>
        <p:blipFill rotWithShape="1">
          <a:blip r:embed="rId2"/>
          <a:srcRect l="3859" t="12816" r="27039" b="29449"/>
          <a:stretch/>
        </p:blipFill>
        <p:spPr>
          <a:xfrm>
            <a:off x="0" y="-1"/>
            <a:ext cx="12051771" cy="5663953"/>
          </a:xfrm>
          <a:prstGeom prst="rect">
            <a:avLst/>
          </a:prstGeom>
        </p:spPr>
      </p:pic>
    </p:spTree>
    <p:extLst>
      <p:ext uri="{BB962C8B-B14F-4D97-AF65-F5344CB8AC3E}">
        <p14:creationId xmlns:p14="http://schemas.microsoft.com/office/powerpoint/2010/main" val="4011226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383B0B-23C9-4693-8EF2-4A9DD91435F3}"/>
              </a:ext>
            </a:extLst>
          </p:cNvPr>
          <p:cNvSpPr txBox="1"/>
          <p:nvPr/>
        </p:nvSpPr>
        <p:spPr>
          <a:xfrm>
            <a:off x="443884" y="228600"/>
            <a:ext cx="10218198" cy="3416320"/>
          </a:xfrm>
          <a:prstGeom prst="rect">
            <a:avLst/>
          </a:prstGeom>
          <a:noFill/>
        </p:spPr>
        <p:txBody>
          <a:bodyPr wrap="square" rtlCol="0">
            <a:spAutoFit/>
          </a:bodyPr>
          <a:lstStyle/>
          <a:p>
            <a:r>
              <a:rPr lang="en-GB" sz="3600" dirty="0"/>
              <a:t>What is </a:t>
            </a:r>
            <a:r>
              <a:rPr lang="en-GB" sz="3600" b="1" dirty="0"/>
              <a:t>Moodle?</a:t>
            </a:r>
          </a:p>
          <a:p>
            <a:endParaRPr lang="en-GB" sz="3600" dirty="0"/>
          </a:p>
          <a:p>
            <a:r>
              <a:rPr lang="en-GB" sz="3600" dirty="0"/>
              <a:t>Has anyone used it before?</a:t>
            </a:r>
          </a:p>
          <a:p>
            <a:endParaRPr lang="en-GB" sz="3600" dirty="0"/>
          </a:p>
          <a:p>
            <a:r>
              <a:rPr lang="en-GB" sz="3600" dirty="0"/>
              <a:t>If yes, can you try to explain to the class what it is? What can you do on Moodle?</a:t>
            </a:r>
          </a:p>
        </p:txBody>
      </p:sp>
      <p:pic>
        <p:nvPicPr>
          <p:cNvPr id="3" name="Picture 2">
            <a:extLst>
              <a:ext uri="{FF2B5EF4-FFF2-40B4-BE49-F238E27FC236}">
                <a16:creationId xmlns:a16="http://schemas.microsoft.com/office/drawing/2014/main" id="{92B1B2E8-E603-427C-86B1-28E802AFE225}"/>
              </a:ext>
            </a:extLst>
          </p:cNvPr>
          <p:cNvPicPr>
            <a:picLocks noChangeAspect="1"/>
          </p:cNvPicPr>
          <p:nvPr/>
        </p:nvPicPr>
        <p:blipFill rotWithShape="1">
          <a:blip r:embed="rId2"/>
          <a:srcRect l="18828" t="17778" r="20937" b="12222"/>
          <a:stretch/>
        </p:blipFill>
        <p:spPr>
          <a:xfrm>
            <a:off x="3329126" y="3730020"/>
            <a:ext cx="4785064" cy="3127980"/>
          </a:xfrm>
          <a:prstGeom prst="rect">
            <a:avLst/>
          </a:prstGeom>
        </p:spPr>
      </p:pic>
    </p:spTree>
    <p:extLst>
      <p:ext uri="{BB962C8B-B14F-4D97-AF65-F5344CB8AC3E}">
        <p14:creationId xmlns:p14="http://schemas.microsoft.com/office/powerpoint/2010/main" val="884788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52715-12BF-43A7-83A2-6F9EB486A63D}"/>
              </a:ext>
            </a:extLst>
          </p:cNvPr>
          <p:cNvSpPr txBox="1"/>
          <p:nvPr/>
        </p:nvSpPr>
        <p:spPr>
          <a:xfrm>
            <a:off x="594803" y="523783"/>
            <a:ext cx="11274641" cy="5509200"/>
          </a:xfrm>
          <a:prstGeom prst="rect">
            <a:avLst/>
          </a:prstGeom>
          <a:noFill/>
        </p:spPr>
        <p:txBody>
          <a:bodyPr wrap="square" rtlCol="0">
            <a:spAutoFit/>
          </a:bodyPr>
          <a:lstStyle/>
          <a:p>
            <a:r>
              <a:rPr lang="en-GB" sz="3200" b="1" dirty="0"/>
              <a:t>Moodle</a:t>
            </a:r>
            <a:r>
              <a:rPr lang="en-GB" sz="3200" dirty="0"/>
              <a:t> is a computer system for online learning </a:t>
            </a:r>
          </a:p>
          <a:p>
            <a:endParaRPr lang="en-GB" sz="3200" dirty="0"/>
          </a:p>
          <a:p>
            <a:r>
              <a:rPr lang="en-GB" sz="3200" dirty="0"/>
              <a:t>It’s a little bit like a website where you can find all your course information and learning materials.</a:t>
            </a:r>
          </a:p>
          <a:p>
            <a:endParaRPr lang="en-GB" sz="3200" dirty="0"/>
          </a:p>
          <a:p>
            <a:r>
              <a:rPr lang="en-GB" sz="3200" dirty="0"/>
              <a:t>You can access your Moodle courses on the Islington Adult Community Learning </a:t>
            </a:r>
            <a:r>
              <a:rPr lang="en-GB" sz="3200" b="1" dirty="0"/>
              <a:t>Gateway (ACL Gateway).</a:t>
            </a:r>
          </a:p>
          <a:p>
            <a:endParaRPr lang="en-GB" sz="3200" b="1" dirty="0"/>
          </a:p>
          <a:p>
            <a:r>
              <a:rPr lang="en-GB" sz="3200" dirty="0">
                <a:hlinkClick r:id="rId2"/>
              </a:rPr>
              <a:t>https://aclgateway.islington.gov.uk/</a:t>
            </a:r>
            <a:endParaRPr lang="en-GB" sz="3200" dirty="0"/>
          </a:p>
          <a:p>
            <a:endParaRPr lang="en-GB" sz="3200" dirty="0"/>
          </a:p>
          <a:p>
            <a:endParaRPr lang="en-GB" sz="3200" dirty="0"/>
          </a:p>
        </p:txBody>
      </p:sp>
    </p:spTree>
    <p:extLst>
      <p:ext uri="{BB962C8B-B14F-4D97-AF65-F5344CB8AC3E}">
        <p14:creationId xmlns:p14="http://schemas.microsoft.com/office/powerpoint/2010/main" val="2090485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9EEBD6-9B7C-47F0-AA16-0E8D2A8C4934}"/>
              </a:ext>
            </a:extLst>
          </p:cNvPr>
          <p:cNvSpPr txBox="1"/>
          <p:nvPr/>
        </p:nvSpPr>
        <p:spPr>
          <a:xfrm>
            <a:off x="1066450" y="328474"/>
            <a:ext cx="9312675" cy="3170099"/>
          </a:xfrm>
          <a:prstGeom prst="rect">
            <a:avLst/>
          </a:prstGeom>
          <a:noFill/>
        </p:spPr>
        <p:txBody>
          <a:bodyPr wrap="square" rtlCol="0">
            <a:spAutoFit/>
          </a:bodyPr>
          <a:lstStyle/>
          <a:p>
            <a:r>
              <a:rPr lang="en-GB" sz="4000" dirty="0"/>
              <a:t>How can you find your Moodle course?</a:t>
            </a:r>
          </a:p>
          <a:p>
            <a:endParaRPr lang="en-GB" sz="4000" dirty="0"/>
          </a:p>
          <a:p>
            <a:r>
              <a:rPr lang="en-GB" sz="4000" dirty="0"/>
              <a:t>Use your browser’s search engine</a:t>
            </a:r>
          </a:p>
          <a:p>
            <a:endParaRPr lang="en-GB" sz="4000" dirty="0"/>
          </a:p>
          <a:p>
            <a:endParaRPr lang="en-GB" sz="4000" dirty="0"/>
          </a:p>
        </p:txBody>
      </p:sp>
      <p:pic>
        <p:nvPicPr>
          <p:cNvPr id="3" name="Picture 2" descr="Google Chrome - Wikipedia">
            <a:extLst>
              <a:ext uri="{FF2B5EF4-FFF2-40B4-BE49-F238E27FC236}">
                <a16:creationId xmlns:a16="http://schemas.microsoft.com/office/drawing/2014/main" id="{F9F2592A-F6AE-4ECD-AD7A-C174313A4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672" y="3145333"/>
            <a:ext cx="1602770" cy="16027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Deploy Edge without Desktop Icon – Mobile-First Cloud-First">
            <a:extLst>
              <a:ext uri="{FF2B5EF4-FFF2-40B4-BE49-F238E27FC236}">
                <a16:creationId xmlns:a16="http://schemas.microsoft.com/office/drawing/2014/main" id="{34F5F935-A969-4376-B4C7-7A8BF978AE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02"/>
          <a:stretch/>
        </p:blipFill>
        <p:spPr bwMode="auto">
          <a:xfrm>
            <a:off x="4589755" y="3089200"/>
            <a:ext cx="2009664" cy="1832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Phone &amp; iPad: Safari Icon is Missing">
            <a:extLst>
              <a:ext uri="{FF2B5EF4-FFF2-40B4-BE49-F238E27FC236}">
                <a16:creationId xmlns:a16="http://schemas.microsoft.com/office/drawing/2014/main" id="{ABAD5B90-0228-49EC-8C2E-B121104A62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732" t="7118" r="24473" b="8815"/>
          <a:stretch/>
        </p:blipFill>
        <p:spPr bwMode="auto">
          <a:xfrm>
            <a:off x="8389398" y="3085104"/>
            <a:ext cx="1633140" cy="1608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617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C8A39D-5069-4C63-8DB4-14A33B134D8C}"/>
              </a:ext>
            </a:extLst>
          </p:cNvPr>
          <p:cNvPicPr>
            <a:picLocks noChangeAspect="1"/>
          </p:cNvPicPr>
          <p:nvPr/>
        </p:nvPicPr>
        <p:blipFill rotWithShape="1">
          <a:blip r:embed="rId2"/>
          <a:srcRect l="30947" t="29515" r="30971" b="48762"/>
          <a:stretch/>
        </p:blipFill>
        <p:spPr>
          <a:xfrm>
            <a:off x="2563513" y="339569"/>
            <a:ext cx="9628487" cy="3089431"/>
          </a:xfrm>
          <a:prstGeom prst="rect">
            <a:avLst/>
          </a:prstGeom>
        </p:spPr>
      </p:pic>
      <p:sp>
        <p:nvSpPr>
          <p:cNvPr id="4" name="TextBox 3">
            <a:extLst>
              <a:ext uri="{FF2B5EF4-FFF2-40B4-BE49-F238E27FC236}">
                <a16:creationId xmlns:a16="http://schemas.microsoft.com/office/drawing/2014/main" id="{5631A8FE-1E11-4972-9DCD-C14683D87B1D}"/>
              </a:ext>
            </a:extLst>
          </p:cNvPr>
          <p:cNvSpPr txBox="1"/>
          <p:nvPr/>
        </p:nvSpPr>
        <p:spPr>
          <a:xfrm>
            <a:off x="816747" y="541535"/>
            <a:ext cx="3835153" cy="1384995"/>
          </a:xfrm>
          <a:prstGeom prst="rect">
            <a:avLst/>
          </a:prstGeom>
          <a:noFill/>
        </p:spPr>
        <p:txBody>
          <a:bodyPr wrap="square" rtlCol="0">
            <a:spAutoFit/>
          </a:bodyPr>
          <a:lstStyle/>
          <a:p>
            <a:r>
              <a:rPr lang="en-GB" sz="2800" dirty="0"/>
              <a:t>Open Google and type </a:t>
            </a:r>
            <a:r>
              <a:rPr lang="en-GB" sz="2800" b="1" dirty="0" err="1">
                <a:solidFill>
                  <a:srgbClr val="FF6600"/>
                </a:solidFill>
              </a:rPr>
              <a:t>acl</a:t>
            </a:r>
            <a:r>
              <a:rPr lang="en-GB" sz="2800" b="1" dirty="0">
                <a:solidFill>
                  <a:srgbClr val="FF6600"/>
                </a:solidFill>
              </a:rPr>
              <a:t> gateway </a:t>
            </a:r>
            <a:r>
              <a:rPr lang="en-GB" sz="2800" dirty="0"/>
              <a:t>in the search box</a:t>
            </a:r>
          </a:p>
        </p:txBody>
      </p:sp>
      <p:cxnSp>
        <p:nvCxnSpPr>
          <p:cNvPr id="6" name="Straight Arrow Connector 5">
            <a:extLst>
              <a:ext uri="{FF2B5EF4-FFF2-40B4-BE49-F238E27FC236}">
                <a16:creationId xmlns:a16="http://schemas.microsoft.com/office/drawing/2014/main" id="{0FBDE79E-F341-4D9F-9EDE-22AFE295E3D1}"/>
              </a:ext>
            </a:extLst>
          </p:cNvPr>
          <p:cNvCxnSpPr/>
          <p:nvPr/>
        </p:nvCxnSpPr>
        <p:spPr>
          <a:xfrm>
            <a:off x="2343705" y="1926530"/>
            <a:ext cx="1127464" cy="940957"/>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61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60867-E876-412C-B349-C8CF50178691}"/>
              </a:ext>
            </a:extLst>
          </p:cNvPr>
          <p:cNvPicPr>
            <a:picLocks noChangeAspect="1"/>
          </p:cNvPicPr>
          <p:nvPr/>
        </p:nvPicPr>
        <p:blipFill rotWithShape="1">
          <a:blip r:embed="rId2"/>
          <a:srcRect l="1239" t="13333" r="44150" b="23107"/>
          <a:stretch/>
        </p:blipFill>
        <p:spPr>
          <a:xfrm>
            <a:off x="0" y="559292"/>
            <a:ext cx="9492418" cy="6214369"/>
          </a:xfrm>
          <a:prstGeom prst="rect">
            <a:avLst/>
          </a:prstGeom>
        </p:spPr>
      </p:pic>
      <p:sp>
        <p:nvSpPr>
          <p:cNvPr id="4" name="TextBox 3">
            <a:extLst>
              <a:ext uri="{FF2B5EF4-FFF2-40B4-BE49-F238E27FC236}">
                <a16:creationId xmlns:a16="http://schemas.microsoft.com/office/drawing/2014/main" id="{DCCC26E1-B7FA-4987-BA8F-C24C029BDAA0}"/>
              </a:ext>
            </a:extLst>
          </p:cNvPr>
          <p:cNvSpPr txBox="1"/>
          <p:nvPr/>
        </p:nvSpPr>
        <p:spPr>
          <a:xfrm>
            <a:off x="5761608" y="1828800"/>
            <a:ext cx="2672179" cy="1077218"/>
          </a:xfrm>
          <a:prstGeom prst="rect">
            <a:avLst/>
          </a:prstGeom>
          <a:noFill/>
        </p:spPr>
        <p:txBody>
          <a:bodyPr wrap="square" rtlCol="0">
            <a:spAutoFit/>
          </a:bodyPr>
          <a:lstStyle/>
          <a:p>
            <a:r>
              <a:rPr lang="en-GB" sz="3200" b="1" dirty="0">
                <a:solidFill>
                  <a:srgbClr val="FF6600"/>
                </a:solidFill>
              </a:rPr>
              <a:t>Click on the link</a:t>
            </a:r>
          </a:p>
        </p:txBody>
      </p:sp>
      <p:cxnSp>
        <p:nvCxnSpPr>
          <p:cNvPr id="6" name="Straight Arrow Connector 5">
            <a:extLst>
              <a:ext uri="{FF2B5EF4-FFF2-40B4-BE49-F238E27FC236}">
                <a16:creationId xmlns:a16="http://schemas.microsoft.com/office/drawing/2014/main" id="{1477F62D-087B-44C7-8A3A-8FC68DBD0077}"/>
              </a:ext>
            </a:extLst>
          </p:cNvPr>
          <p:cNvCxnSpPr/>
          <p:nvPr/>
        </p:nvCxnSpPr>
        <p:spPr>
          <a:xfrm flipH="1">
            <a:off x="4208016" y="2565647"/>
            <a:ext cx="1553592" cy="213064"/>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2273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10992</TotalTime>
  <Words>787</Words>
  <Application>Microsoft Office PowerPoint</Application>
  <PresentationFormat>Widescreen</PresentationFormat>
  <Paragraphs>130</Paragraphs>
  <Slides>34</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Essential Digital Skills for ESOL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YOUR LOGIN DETAILS FOR ACL GATEWAY/ MOODLE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 digital skills for ESOL</dc:title>
  <dc:creator>Petra Belikova</dc:creator>
  <cp:lastModifiedBy>Petra Belikova</cp:lastModifiedBy>
  <cp:revision>464</cp:revision>
  <dcterms:created xsi:type="dcterms:W3CDTF">2021-02-15T22:59:21Z</dcterms:created>
  <dcterms:modified xsi:type="dcterms:W3CDTF">2021-03-14T15:27:21Z</dcterms:modified>
</cp:coreProperties>
</file>