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3" r:id="rId3"/>
    <p:sldId id="275" r:id="rId4"/>
    <p:sldId id="265" r:id="rId5"/>
    <p:sldId id="264" r:id="rId6"/>
    <p:sldId id="266" r:id="rId7"/>
    <p:sldId id="267" r:id="rId8"/>
    <p:sldId id="268" r:id="rId9"/>
    <p:sldId id="269" r:id="rId10"/>
    <p:sldId id="257" r:id="rId11"/>
    <p:sldId id="258" r:id="rId12"/>
    <p:sldId id="259" r:id="rId13"/>
    <p:sldId id="260" r:id="rId14"/>
    <p:sldId id="261"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19D650E-82E3-4DF8-8DFA-AD56AD05F25C}"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675ADA-0F60-4DAD-8870-D559D10E9F63}" type="slidenum">
              <a:rPr lang="en-GB" smtClean="0"/>
              <a:t>‹#›</a:t>
            </a:fld>
            <a:endParaRPr lang="en-GB"/>
          </a:p>
        </p:txBody>
      </p:sp>
    </p:spTree>
    <p:extLst>
      <p:ext uri="{BB962C8B-B14F-4D97-AF65-F5344CB8AC3E}">
        <p14:creationId xmlns:p14="http://schemas.microsoft.com/office/powerpoint/2010/main" val="553938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19D650E-82E3-4DF8-8DFA-AD56AD05F25C}"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675ADA-0F60-4DAD-8870-D559D10E9F63}" type="slidenum">
              <a:rPr lang="en-GB" smtClean="0"/>
              <a:t>‹#›</a:t>
            </a:fld>
            <a:endParaRPr lang="en-GB"/>
          </a:p>
        </p:txBody>
      </p:sp>
    </p:spTree>
    <p:extLst>
      <p:ext uri="{BB962C8B-B14F-4D97-AF65-F5344CB8AC3E}">
        <p14:creationId xmlns:p14="http://schemas.microsoft.com/office/powerpoint/2010/main" val="4275293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19D650E-82E3-4DF8-8DFA-AD56AD05F25C}"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675ADA-0F60-4DAD-8870-D559D10E9F63}" type="slidenum">
              <a:rPr lang="en-GB" smtClean="0"/>
              <a:t>‹#›</a:t>
            </a:fld>
            <a:endParaRPr lang="en-GB"/>
          </a:p>
        </p:txBody>
      </p:sp>
    </p:spTree>
    <p:extLst>
      <p:ext uri="{BB962C8B-B14F-4D97-AF65-F5344CB8AC3E}">
        <p14:creationId xmlns:p14="http://schemas.microsoft.com/office/powerpoint/2010/main" val="2534039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19D650E-82E3-4DF8-8DFA-AD56AD05F25C}"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675ADA-0F60-4DAD-8870-D559D10E9F63}" type="slidenum">
              <a:rPr lang="en-GB" smtClean="0"/>
              <a:t>‹#›</a:t>
            </a:fld>
            <a:endParaRPr lang="en-GB"/>
          </a:p>
        </p:txBody>
      </p:sp>
    </p:spTree>
    <p:extLst>
      <p:ext uri="{BB962C8B-B14F-4D97-AF65-F5344CB8AC3E}">
        <p14:creationId xmlns:p14="http://schemas.microsoft.com/office/powerpoint/2010/main" val="1845071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19D650E-82E3-4DF8-8DFA-AD56AD05F25C}"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675ADA-0F60-4DAD-8870-D559D10E9F63}" type="slidenum">
              <a:rPr lang="en-GB" smtClean="0"/>
              <a:t>‹#›</a:t>
            </a:fld>
            <a:endParaRPr lang="en-GB"/>
          </a:p>
        </p:txBody>
      </p:sp>
    </p:spTree>
    <p:extLst>
      <p:ext uri="{BB962C8B-B14F-4D97-AF65-F5344CB8AC3E}">
        <p14:creationId xmlns:p14="http://schemas.microsoft.com/office/powerpoint/2010/main" val="3625982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19D650E-82E3-4DF8-8DFA-AD56AD05F25C}" type="datetimeFigureOut">
              <a:rPr lang="en-GB" smtClean="0"/>
              <a:t>20/10/2021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675ADA-0F60-4DAD-8870-D559D10E9F63}" type="slidenum">
              <a:rPr lang="en-GB" smtClean="0"/>
              <a:t>‹#›</a:t>
            </a:fld>
            <a:endParaRPr lang="en-GB"/>
          </a:p>
        </p:txBody>
      </p:sp>
    </p:spTree>
    <p:extLst>
      <p:ext uri="{BB962C8B-B14F-4D97-AF65-F5344CB8AC3E}">
        <p14:creationId xmlns:p14="http://schemas.microsoft.com/office/powerpoint/2010/main" val="4253171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19D650E-82E3-4DF8-8DFA-AD56AD05F25C}" type="datetimeFigureOut">
              <a:rPr lang="en-GB" smtClean="0"/>
              <a:t>20/10/2021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675ADA-0F60-4DAD-8870-D559D10E9F63}" type="slidenum">
              <a:rPr lang="en-GB" smtClean="0"/>
              <a:t>‹#›</a:t>
            </a:fld>
            <a:endParaRPr lang="en-GB"/>
          </a:p>
        </p:txBody>
      </p:sp>
    </p:spTree>
    <p:extLst>
      <p:ext uri="{BB962C8B-B14F-4D97-AF65-F5344CB8AC3E}">
        <p14:creationId xmlns:p14="http://schemas.microsoft.com/office/powerpoint/2010/main" val="1909520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19D650E-82E3-4DF8-8DFA-AD56AD05F25C}" type="datetimeFigureOut">
              <a:rPr lang="en-GB" smtClean="0"/>
              <a:t>20/10/2021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675ADA-0F60-4DAD-8870-D559D10E9F63}" type="slidenum">
              <a:rPr lang="en-GB" smtClean="0"/>
              <a:t>‹#›</a:t>
            </a:fld>
            <a:endParaRPr lang="en-GB"/>
          </a:p>
        </p:txBody>
      </p:sp>
    </p:spTree>
    <p:extLst>
      <p:ext uri="{BB962C8B-B14F-4D97-AF65-F5344CB8AC3E}">
        <p14:creationId xmlns:p14="http://schemas.microsoft.com/office/powerpoint/2010/main" val="2893028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9D650E-82E3-4DF8-8DFA-AD56AD05F25C}" type="datetimeFigureOut">
              <a:rPr lang="en-GB" smtClean="0"/>
              <a:t>20/10/2021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675ADA-0F60-4DAD-8870-D559D10E9F63}" type="slidenum">
              <a:rPr lang="en-GB" smtClean="0"/>
              <a:t>‹#›</a:t>
            </a:fld>
            <a:endParaRPr lang="en-GB"/>
          </a:p>
        </p:txBody>
      </p:sp>
    </p:spTree>
    <p:extLst>
      <p:ext uri="{BB962C8B-B14F-4D97-AF65-F5344CB8AC3E}">
        <p14:creationId xmlns:p14="http://schemas.microsoft.com/office/powerpoint/2010/main" val="4261945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19D650E-82E3-4DF8-8DFA-AD56AD05F25C}" type="datetimeFigureOut">
              <a:rPr lang="en-GB" smtClean="0"/>
              <a:t>20/10/2021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675ADA-0F60-4DAD-8870-D559D10E9F63}" type="slidenum">
              <a:rPr lang="en-GB" smtClean="0"/>
              <a:t>‹#›</a:t>
            </a:fld>
            <a:endParaRPr lang="en-GB"/>
          </a:p>
        </p:txBody>
      </p:sp>
    </p:spTree>
    <p:extLst>
      <p:ext uri="{BB962C8B-B14F-4D97-AF65-F5344CB8AC3E}">
        <p14:creationId xmlns:p14="http://schemas.microsoft.com/office/powerpoint/2010/main" val="2558798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19D650E-82E3-4DF8-8DFA-AD56AD05F25C}" type="datetimeFigureOut">
              <a:rPr lang="en-GB" smtClean="0"/>
              <a:t>20/10/2021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675ADA-0F60-4DAD-8870-D559D10E9F63}" type="slidenum">
              <a:rPr lang="en-GB" smtClean="0"/>
              <a:t>‹#›</a:t>
            </a:fld>
            <a:endParaRPr lang="en-GB"/>
          </a:p>
        </p:txBody>
      </p:sp>
    </p:spTree>
    <p:extLst>
      <p:ext uri="{BB962C8B-B14F-4D97-AF65-F5344CB8AC3E}">
        <p14:creationId xmlns:p14="http://schemas.microsoft.com/office/powerpoint/2010/main" val="2461510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9D650E-82E3-4DF8-8DFA-AD56AD05F25C}" type="datetimeFigureOut">
              <a:rPr lang="en-GB" smtClean="0"/>
              <a:t>20/10/2021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675ADA-0F60-4DAD-8870-D559D10E9F63}" type="slidenum">
              <a:rPr lang="en-GB" smtClean="0"/>
              <a:t>‹#›</a:t>
            </a:fld>
            <a:endParaRPr lang="en-GB"/>
          </a:p>
        </p:txBody>
      </p:sp>
    </p:spTree>
    <p:extLst>
      <p:ext uri="{BB962C8B-B14F-4D97-AF65-F5344CB8AC3E}">
        <p14:creationId xmlns:p14="http://schemas.microsoft.com/office/powerpoint/2010/main" val="3166296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ndna.org.uk/NDNA/Community/myNDNA/Mini_Guides/Observation_Assessment_Planning.aspx#Assessment" TargetMode="External"/><Relationship Id="rId2" Type="http://schemas.openxmlformats.org/officeDocument/2006/relationships/hyperlink" Target="https://www.ndna.org.uk/NDNA/Community/myNDNA/Mini_Guides/Observation_Assessment_Planning.aspx#Observation" TargetMode="External"/><Relationship Id="rId1" Type="http://schemas.openxmlformats.org/officeDocument/2006/relationships/slideLayout" Target="../slideLayouts/slideLayout2.xml"/><Relationship Id="rId4" Type="http://schemas.openxmlformats.org/officeDocument/2006/relationships/hyperlink" Target="https://www.ndna.org.uk/NDNA/Community/myNDNA/Mini_Guides/Observation_Assessment_Planning.aspx#Planning"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7568" y="2708921"/>
            <a:ext cx="7772400" cy="1470025"/>
          </a:xfrm>
        </p:spPr>
        <p:txBody>
          <a:bodyPr>
            <a:normAutofit fontScale="90000"/>
          </a:bodyPr>
          <a:lstStyle/>
          <a:p>
            <a:r>
              <a:rPr lang="en-GB" dirty="0" smtClean="0"/>
              <a:t>NCFE Level 1 </a:t>
            </a:r>
            <a:br>
              <a:rPr lang="en-GB" dirty="0" smtClean="0"/>
            </a:br>
            <a:r>
              <a:rPr lang="en-GB" dirty="0" smtClean="0"/>
              <a:t>Working with Children</a:t>
            </a:r>
            <a:endParaRPr lang="en-GB" dirty="0"/>
          </a:p>
        </p:txBody>
      </p:sp>
      <p:pic>
        <p:nvPicPr>
          <p:cNvPr id="1026" name="Picture 2" descr="http://www.5kyourway.co.uk/wp-content/uploads/2012/01/Islington-logo.png"/>
          <p:cNvPicPr>
            <a:picLocks noChangeAspect="1" noChangeArrowheads="1"/>
          </p:cNvPicPr>
          <p:nvPr/>
        </p:nvPicPr>
        <p:blipFill>
          <a:blip r:embed="rId2" cstate="print"/>
          <a:srcRect/>
          <a:stretch>
            <a:fillRect/>
          </a:stretch>
        </p:blipFill>
        <p:spPr bwMode="auto">
          <a:xfrm>
            <a:off x="1775520" y="331239"/>
            <a:ext cx="2808312" cy="688263"/>
          </a:xfrm>
          <a:prstGeom prst="rect">
            <a:avLst/>
          </a:prstGeom>
          <a:noFill/>
        </p:spPr>
      </p:pic>
      <p:sp>
        <p:nvSpPr>
          <p:cNvPr id="7" name="Rectangle 6"/>
          <p:cNvSpPr/>
          <p:nvPr/>
        </p:nvSpPr>
        <p:spPr>
          <a:xfrm>
            <a:off x="1991544" y="1052736"/>
            <a:ext cx="3032882" cy="369332"/>
          </a:xfrm>
          <a:prstGeom prst="rect">
            <a:avLst/>
          </a:prstGeom>
        </p:spPr>
        <p:txBody>
          <a:bodyPr wrap="none">
            <a:spAutoFit/>
          </a:bodyPr>
          <a:lstStyle/>
          <a:p>
            <a:r>
              <a:rPr lang="en-GB" dirty="0"/>
              <a:t>Adult and community learning</a:t>
            </a:r>
            <a:endParaRPr lang="en-GB" dirty="0"/>
          </a:p>
        </p:txBody>
      </p:sp>
    </p:spTree>
    <p:extLst>
      <p:ext uri="{BB962C8B-B14F-4D97-AF65-F5344CB8AC3E}">
        <p14:creationId xmlns:p14="http://schemas.microsoft.com/office/powerpoint/2010/main" val="3210176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3437" y="1953780"/>
            <a:ext cx="7252854" cy="1325563"/>
          </a:xfrm>
        </p:spPr>
        <p:txBody>
          <a:bodyPr/>
          <a:lstStyle/>
          <a:p>
            <a:r>
              <a:rPr lang="en-GB" dirty="0" smtClean="0"/>
              <a:t>Why Observe children?</a:t>
            </a:r>
            <a:endParaRPr lang="en-GB" dirty="0"/>
          </a:p>
        </p:txBody>
      </p:sp>
    </p:spTree>
    <p:extLst>
      <p:ext uri="{BB962C8B-B14F-4D97-AF65-F5344CB8AC3E}">
        <p14:creationId xmlns:p14="http://schemas.microsoft.com/office/powerpoint/2010/main" val="33834391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946" y="780761"/>
            <a:ext cx="7252854" cy="1325563"/>
          </a:xfrm>
        </p:spPr>
        <p:txBody>
          <a:bodyPr/>
          <a:lstStyle/>
          <a:p>
            <a:r>
              <a:rPr lang="en-GB" dirty="0" smtClean="0"/>
              <a:t>Why Observe children?</a:t>
            </a:r>
            <a:endParaRPr lang="en-GB" dirty="0"/>
          </a:p>
        </p:txBody>
      </p:sp>
      <p:sp>
        <p:nvSpPr>
          <p:cNvPr id="3" name="TextBox 2"/>
          <p:cNvSpPr txBox="1"/>
          <p:nvPr/>
        </p:nvSpPr>
        <p:spPr>
          <a:xfrm>
            <a:off x="1089891" y="2447637"/>
            <a:ext cx="10520219" cy="2677656"/>
          </a:xfrm>
          <a:prstGeom prst="rect">
            <a:avLst/>
          </a:prstGeom>
          <a:noFill/>
        </p:spPr>
        <p:txBody>
          <a:bodyPr wrap="square" rtlCol="0">
            <a:spAutoFit/>
          </a:bodyPr>
          <a:lstStyle/>
          <a:p>
            <a:pPr marL="457200" indent="-457200">
              <a:buFont typeface="Wingdings" panose="05000000000000000000" pitchFamily="2" charset="2"/>
              <a:buChar char="q"/>
            </a:pPr>
            <a:r>
              <a:rPr lang="en-GB" sz="2800" dirty="0"/>
              <a:t>By observing children as they explore, play and learn, practitioners </a:t>
            </a:r>
            <a:r>
              <a:rPr lang="en-GB" sz="2800" dirty="0" smtClean="0"/>
              <a:t>can: </a:t>
            </a:r>
            <a:r>
              <a:rPr lang="en-GB" sz="2800" dirty="0"/>
              <a:t>ensure that a child’s development is at the expected stage, </a:t>
            </a:r>
            <a:endParaRPr lang="en-GB" sz="2800" dirty="0" smtClean="0"/>
          </a:p>
          <a:p>
            <a:pPr marL="457200" indent="-457200">
              <a:buFont typeface="Wingdings" panose="05000000000000000000" pitchFamily="2" charset="2"/>
              <a:buChar char="q"/>
            </a:pPr>
            <a:r>
              <a:rPr lang="en-GB" sz="2800" dirty="0" smtClean="0"/>
              <a:t>whether </a:t>
            </a:r>
            <a:r>
              <a:rPr lang="en-GB" sz="2800" dirty="0"/>
              <a:t>the environment and resources (toys or equipment) are stimulating their development, </a:t>
            </a:r>
            <a:endParaRPr lang="en-GB" sz="2800" dirty="0" smtClean="0"/>
          </a:p>
          <a:p>
            <a:pPr marL="457200" indent="-457200">
              <a:buFont typeface="Wingdings" panose="05000000000000000000" pitchFamily="2" charset="2"/>
              <a:buChar char="q"/>
            </a:pPr>
            <a:r>
              <a:rPr lang="en-GB" sz="2800" dirty="0" smtClean="0"/>
              <a:t>and </a:t>
            </a:r>
            <a:r>
              <a:rPr lang="en-GB" sz="2800" dirty="0"/>
              <a:t>what future support the child will need in order to gain new interests, skills and knowledge.</a:t>
            </a:r>
          </a:p>
        </p:txBody>
      </p:sp>
    </p:spTree>
    <p:extLst>
      <p:ext uri="{BB962C8B-B14F-4D97-AF65-F5344CB8AC3E}">
        <p14:creationId xmlns:p14="http://schemas.microsoft.com/office/powerpoint/2010/main" val="3844939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382" y="143452"/>
            <a:ext cx="10515600" cy="604693"/>
          </a:xfrm>
        </p:spPr>
        <p:txBody>
          <a:bodyPr>
            <a:normAutofit/>
          </a:bodyPr>
          <a:lstStyle/>
          <a:p>
            <a:r>
              <a:rPr lang="en-GB" sz="3200" b="1" dirty="0" smtClean="0"/>
              <a:t> Observation for Planning</a:t>
            </a:r>
            <a:endParaRPr lang="en-GB" sz="3200" b="1" dirty="0"/>
          </a:p>
        </p:txBody>
      </p:sp>
      <p:sp>
        <p:nvSpPr>
          <p:cNvPr id="3" name="Content Placeholder 2"/>
          <p:cNvSpPr>
            <a:spLocks noGrp="1"/>
          </p:cNvSpPr>
          <p:nvPr>
            <p:ph idx="1"/>
          </p:nvPr>
        </p:nvSpPr>
        <p:spPr>
          <a:xfrm>
            <a:off x="240146" y="748144"/>
            <a:ext cx="11720946" cy="5957455"/>
          </a:xfrm>
        </p:spPr>
        <p:txBody>
          <a:bodyPr>
            <a:noAutofit/>
          </a:bodyPr>
          <a:lstStyle/>
          <a:p>
            <a:pPr marL="0" indent="0">
              <a:buNone/>
            </a:pPr>
            <a:r>
              <a:rPr lang="en-GB" sz="2200" dirty="0" smtClean="0"/>
              <a:t>Effective Practice: Observation, Assessment and Planning</a:t>
            </a:r>
          </a:p>
          <a:p>
            <a:pPr marL="0" indent="0">
              <a:buNone/>
            </a:pPr>
            <a:r>
              <a:rPr lang="en-GB" sz="2200" dirty="0" smtClean="0">
                <a:solidFill>
                  <a:srgbClr val="FF0000"/>
                </a:solidFill>
              </a:rPr>
              <a:t> </a:t>
            </a:r>
            <a:r>
              <a:rPr lang="en-GB" sz="2000" b="1" dirty="0" smtClean="0">
                <a:solidFill>
                  <a:srgbClr val="7030A0"/>
                </a:solidFill>
              </a:rPr>
              <a:t>Key messages </a:t>
            </a:r>
          </a:p>
          <a:p>
            <a:pPr marL="0" indent="0">
              <a:buNone/>
            </a:pPr>
            <a:r>
              <a:rPr lang="en-GB" sz="2000" dirty="0" smtClean="0"/>
              <a:t>Observation, assessment and planning all support a child’s development and learning. </a:t>
            </a:r>
            <a:r>
              <a:rPr lang="en-GB" sz="2000" i="1" dirty="0" smtClean="0">
                <a:solidFill>
                  <a:srgbClr val="FF0000"/>
                </a:solidFill>
              </a:rPr>
              <a:t>Planning starts with observing children in order to understand and consider their current interests, development and learning.</a:t>
            </a:r>
          </a:p>
          <a:p>
            <a:pPr marL="0" indent="0">
              <a:buNone/>
            </a:pPr>
            <a:r>
              <a:rPr lang="en-GB" sz="2000" dirty="0" smtClean="0"/>
              <a:t> </a:t>
            </a:r>
            <a:r>
              <a:rPr lang="en-GB" sz="2000" b="1" dirty="0" smtClean="0">
                <a:solidFill>
                  <a:srgbClr val="7030A0"/>
                </a:solidFill>
              </a:rPr>
              <a:t>Observation </a:t>
            </a:r>
          </a:p>
          <a:p>
            <a:pPr marL="0" indent="0">
              <a:buNone/>
            </a:pPr>
            <a:r>
              <a:rPr lang="en-GB" sz="2000" dirty="0" smtClean="0"/>
              <a:t>Observation describes the process of watching the children in our care, listening to them and taking note of what we see and hear. </a:t>
            </a:r>
          </a:p>
          <a:p>
            <a:pPr marL="0" indent="0">
              <a:buNone/>
            </a:pPr>
            <a:r>
              <a:rPr lang="en-GB" sz="2000" b="1" dirty="0" smtClean="0">
                <a:solidFill>
                  <a:srgbClr val="7030A0"/>
                </a:solidFill>
              </a:rPr>
              <a:t>Assessment </a:t>
            </a:r>
          </a:p>
          <a:p>
            <a:pPr marL="0" indent="0">
              <a:buNone/>
            </a:pPr>
            <a:r>
              <a:rPr lang="en-GB" sz="2000" dirty="0" smtClean="0"/>
              <a:t>We assess children’s progress by analysing our observations and deciding what they tell us. We also need to find out about children’s care and learning needs from their parents and from these we can identify the children’s requirements, interests, current development and learning. </a:t>
            </a:r>
          </a:p>
          <a:p>
            <a:pPr marL="0" indent="0">
              <a:buNone/>
            </a:pPr>
            <a:r>
              <a:rPr lang="en-GB" sz="2000" b="1" dirty="0" smtClean="0">
                <a:solidFill>
                  <a:srgbClr val="7030A0"/>
                </a:solidFill>
              </a:rPr>
              <a:t>Planning </a:t>
            </a:r>
          </a:p>
          <a:p>
            <a:pPr marL="0" indent="0">
              <a:buNone/>
            </a:pPr>
            <a:r>
              <a:rPr lang="en-GB" sz="2000" dirty="0" smtClean="0"/>
              <a:t>We plan for the next steps in children’s development and learning. Much of this needs to be done on the basis of what we have found out from our own observations and assessments as well as information from parents</a:t>
            </a:r>
            <a:endParaRPr lang="en-GB" sz="2000" dirty="0"/>
          </a:p>
        </p:txBody>
      </p:sp>
    </p:spTree>
    <p:extLst>
      <p:ext uri="{BB962C8B-B14F-4D97-AF65-F5344CB8AC3E}">
        <p14:creationId xmlns:p14="http://schemas.microsoft.com/office/powerpoint/2010/main" val="35625473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382" y="309707"/>
            <a:ext cx="10515600" cy="604693"/>
          </a:xfrm>
        </p:spPr>
        <p:txBody>
          <a:bodyPr>
            <a:normAutofit/>
          </a:bodyPr>
          <a:lstStyle/>
          <a:p>
            <a:r>
              <a:rPr lang="en-GB" sz="3200" b="1" dirty="0" smtClean="0"/>
              <a:t>The Planning Cycle</a:t>
            </a:r>
            <a:endParaRPr lang="en-GB" sz="3200" b="1" dirty="0"/>
          </a:p>
        </p:txBody>
      </p:sp>
      <p:sp>
        <p:nvSpPr>
          <p:cNvPr id="4" name="Content Placeholder 3"/>
          <p:cNvSpPr>
            <a:spLocks noGrp="1"/>
          </p:cNvSpPr>
          <p:nvPr>
            <p:ph idx="1"/>
          </p:nvPr>
        </p:nvSpPr>
        <p:spPr>
          <a:xfrm>
            <a:off x="524164" y="1567007"/>
            <a:ext cx="10515600" cy="4351338"/>
          </a:xfrm>
        </p:spPr>
        <p:txBody>
          <a:bodyPr/>
          <a:lstStyle/>
          <a:p>
            <a:r>
              <a:rPr lang="en-GB" dirty="0"/>
              <a:t>The principles of the process to adhere to include:</a:t>
            </a:r>
          </a:p>
          <a:p>
            <a:r>
              <a:rPr lang="en-GB" u="sng" dirty="0">
                <a:hlinkClick r:id="rId2"/>
              </a:rPr>
              <a:t>Observation</a:t>
            </a:r>
            <a:r>
              <a:rPr lang="en-GB" dirty="0"/>
              <a:t>: The starting point (look, listen and note), describing what the child is doing</a:t>
            </a:r>
          </a:p>
          <a:p>
            <a:r>
              <a:rPr lang="en-GB" u="sng" dirty="0">
                <a:hlinkClick r:id="rId3"/>
              </a:rPr>
              <a:t>Assessment</a:t>
            </a:r>
            <a:r>
              <a:rPr lang="en-GB" dirty="0"/>
              <a:t>: Analysing observations and deciding what they tell us about children</a:t>
            </a:r>
          </a:p>
          <a:p>
            <a:r>
              <a:rPr lang="en-GB" u="sng" dirty="0">
                <a:hlinkClick r:id="rId4"/>
              </a:rPr>
              <a:t>Planning</a:t>
            </a:r>
            <a:r>
              <a:rPr lang="en-GB" dirty="0"/>
              <a:t>: What’s next? Experiences and opportunities, learning environment, resources, routines and the practitioner’s role.</a:t>
            </a:r>
          </a:p>
          <a:p>
            <a:r>
              <a:rPr lang="en-GB" dirty="0"/>
              <a:t>Return to step 1 and so on.</a:t>
            </a:r>
          </a:p>
          <a:p>
            <a:endParaRPr lang="en-GB" dirty="0"/>
          </a:p>
        </p:txBody>
      </p:sp>
    </p:spTree>
    <p:extLst>
      <p:ext uri="{BB962C8B-B14F-4D97-AF65-F5344CB8AC3E}">
        <p14:creationId xmlns:p14="http://schemas.microsoft.com/office/powerpoint/2010/main" val="32047776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observing assessing and planning in the early year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48873" y="412504"/>
            <a:ext cx="7581611" cy="63526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9410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727" y="1852179"/>
            <a:ext cx="10515600" cy="1325563"/>
          </a:xfrm>
        </p:spPr>
        <p:txBody>
          <a:bodyPr/>
          <a:lstStyle/>
          <a:p>
            <a:r>
              <a:rPr lang="en-GB" dirty="0" smtClean="0"/>
              <a:t>Planning Sheets  x3</a:t>
            </a:r>
            <a:endParaRPr lang="en-GB" dirty="0"/>
          </a:p>
        </p:txBody>
      </p:sp>
      <p:sp>
        <p:nvSpPr>
          <p:cNvPr id="3" name="TextBox 2"/>
          <p:cNvSpPr txBox="1"/>
          <p:nvPr/>
        </p:nvSpPr>
        <p:spPr>
          <a:xfrm>
            <a:off x="646546" y="674254"/>
            <a:ext cx="4875565" cy="646331"/>
          </a:xfrm>
          <a:prstGeom prst="rect">
            <a:avLst/>
          </a:prstGeom>
          <a:noFill/>
        </p:spPr>
        <p:txBody>
          <a:bodyPr wrap="none" rtlCol="0">
            <a:spAutoFit/>
          </a:bodyPr>
          <a:lstStyle/>
          <a:p>
            <a:r>
              <a:rPr lang="en-GB" sz="3600" b="1" dirty="0" smtClean="0">
                <a:solidFill>
                  <a:srgbClr val="FF0000"/>
                </a:solidFill>
              </a:rPr>
              <a:t>Assessment 1.2, 1.3, 1.4 </a:t>
            </a:r>
            <a:endParaRPr lang="en-GB" sz="3600" b="1" dirty="0">
              <a:solidFill>
                <a:srgbClr val="FF0000"/>
              </a:solidFill>
            </a:endParaRPr>
          </a:p>
        </p:txBody>
      </p:sp>
    </p:spTree>
    <p:extLst>
      <p:ext uri="{BB962C8B-B14F-4D97-AF65-F5344CB8AC3E}">
        <p14:creationId xmlns:p14="http://schemas.microsoft.com/office/powerpoint/2010/main" val="197051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655" y="457489"/>
            <a:ext cx="10515600" cy="918729"/>
          </a:xfrm>
        </p:spPr>
        <p:txBody>
          <a:bodyPr>
            <a:normAutofit/>
          </a:bodyPr>
          <a:lstStyle/>
          <a:p>
            <a:r>
              <a:rPr lang="en-GB" sz="3600" dirty="0" smtClean="0">
                <a:solidFill>
                  <a:srgbClr val="FF0000"/>
                </a:solidFill>
              </a:rPr>
              <a:t>Assessment  2.1</a:t>
            </a:r>
            <a:endParaRPr lang="en-GB" sz="3600" dirty="0">
              <a:solidFill>
                <a:srgbClr val="FF0000"/>
              </a:solidFill>
            </a:endParaRPr>
          </a:p>
        </p:txBody>
      </p:sp>
      <p:sp>
        <p:nvSpPr>
          <p:cNvPr id="3" name="TextBox 2"/>
          <p:cNvSpPr txBox="1"/>
          <p:nvPr/>
        </p:nvSpPr>
        <p:spPr>
          <a:xfrm>
            <a:off x="699655" y="1554846"/>
            <a:ext cx="8617529" cy="2308324"/>
          </a:xfrm>
          <a:prstGeom prst="rect">
            <a:avLst/>
          </a:prstGeom>
          <a:noFill/>
        </p:spPr>
        <p:txBody>
          <a:bodyPr wrap="square" rtlCol="0">
            <a:spAutoFit/>
          </a:bodyPr>
          <a:lstStyle/>
          <a:p>
            <a:r>
              <a:rPr lang="en-GB" sz="2400" dirty="0" smtClean="0"/>
              <a:t>Carry out three separate activities with your child/</a:t>
            </a:r>
            <a:r>
              <a:rPr lang="en-GB" sz="2400" dirty="0" err="1" smtClean="0"/>
              <a:t>ren</a:t>
            </a:r>
            <a:r>
              <a:rPr lang="en-GB" sz="2400" dirty="0" smtClean="0"/>
              <a:t> and explain how you encouraged them to take part  - think about how you showed/ or explained to them what they will be doing</a:t>
            </a:r>
          </a:p>
          <a:p>
            <a:endParaRPr lang="en-GB" sz="2400" dirty="0" smtClean="0"/>
          </a:p>
          <a:p>
            <a:r>
              <a:rPr lang="en-GB" sz="2400" dirty="0" smtClean="0"/>
              <a:t>What made you provide this activity and therefore met their individual interests</a:t>
            </a:r>
            <a:endParaRPr lang="en-GB" sz="2400" dirty="0"/>
          </a:p>
        </p:txBody>
      </p:sp>
      <p:sp>
        <p:nvSpPr>
          <p:cNvPr id="4" name="Rectangle 3"/>
          <p:cNvSpPr/>
          <p:nvPr/>
        </p:nvSpPr>
        <p:spPr>
          <a:xfrm>
            <a:off x="699655" y="3863170"/>
            <a:ext cx="3189206" cy="646331"/>
          </a:xfrm>
          <a:prstGeom prst="rect">
            <a:avLst/>
          </a:prstGeom>
        </p:spPr>
        <p:txBody>
          <a:bodyPr wrap="none">
            <a:spAutoFit/>
          </a:bodyPr>
          <a:lstStyle/>
          <a:p>
            <a:r>
              <a:rPr lang="en-GB" sz="3600" dirty="0">
                <a:solidFill>
                  <a:srgbClr val="FF0000"/>
                </a:solidFill>
              </a:rPr>
              <a:t>Assessment  </a:t>
            </a:r>
            <a:r>
              <a:rPr lang="en-GB" sz="3600" dirty="0" smtClean="0">
                <a:solidFill>
                  <a:srgbClr val="FF0000"/>
                </a:solidFill>
              </a:rPr>
              <a:t>2.2</a:t>
            </a:r>
            <a:endParaRPr lang="en-GB" sz="3600" dirty="0"/>
          </a:p>
        </p:txBody>
      </p:sp>
      <p:sp>
        <p:nvSpPr>
          <p:cNvPr id="5" name="TextBox 4"/>
          <p:cNvSpPr txBox="1"/>
          <p:nvPr/>
        </p:nvSpPr>
        <p:spPr>
          <a:xfrm>
            <a:off x="858981" y="4802909"/>
            <a:ext cx="10547928" cy="830997"/>
          </a:xfrm>
          <a:prstGeom prst="rect">
            <a:avLst/>
          </a:prstGeom>
          <a:noFill/>
        </p:spPr>
        <p:txBody>
          <a:bodyPr wrap="square" rtlCol="0">
            <a:spAutoFit/>
          </a:bodyPr>
          <a:lstStyle/>
          <a:p>
            <a:r>
              <a:rPr lang="en-GB" sz="2400" dirty="0" smtClean="0"/>
              <a:t>What safety issues did you consider during the three activities  and ensure you carried them out </a:t>
            </a:r>
            <a:endParaRPr lang="en-GB" sz="2400" dirty="0"/>
          </a:p>
        </p:txBody>
      </p:sp>
    </p:spTree>
    <p:extLst>
      <p:ext uri="{BB962C8B-B14F-4D97-AF65-F5344CB8AC3E}">
        <p14:creationId xmlns:p14="http://schemas.microsoft.com/office/powerpoint/2010/main" val="13877746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655" y="457489"/>
            <a:ext cx="10515600" cy="918729"/>
          </a:xfrm>
        </p:spPr>
        <p:txBody>
          <a:bodyPr>
            <a:normAutofit/>
          </a:bodyPr>
          <a:lstStyle/>
          <a:p>
            <a:r>
              <a:rPr lang="en-GB" sz="3600" dirty="0" smtClean="0">
                <a:solidFill>
                  <a:srgbClr val="FF0000"/>
                </a:solidFill>
              </a:rPr>
              <a:t>Assessment  2.3</a:t>
            </a:r>
            <a:endParaRPr lang="en-GB" sz="3600" dirty="0">
              <a:solidFill>
                <a:srgbClr val="FF0000"/>
              </a:solidFill>
            </a:endParaRPr>
          </a:p>
        </p:txBody>
      </p:sp>
      <p:sp>
        <p:nvSpPr>
          <p:cNvPr id="3" name="TextBox 2"/>
          <p:cNvSpPr txBox="1"/>
          <p:nvPr/>
        </p:nvSpPr>
        <p:spPr>
          <a:xfrm>
            <a:off x="699655" y="1554846"/>
            <a:ext cx="10254672" cy="1569660"/>
          </a:xfrm>
          <a:prstGeom prst="rect">
            <a:avLst/>
          </a:prstGeom>
          <a:noFill/>
        </p:spPr>
        <p:txBody>
          <a:bodyPr wrap="square" rtlCol="0">
            <a:spAutoFit/>
          </a:bodyPr>
          <a:lstStyle/>
          <a:p>
            <a:r>
              <a:rPr lang="en-GB" sz="2400" dirty="0" smtClean="0"/>
              <a:t>How did you communicate with your child during the three activities - what did you say and how did you say it – both verbally and non verbally  -think about praise, positive comments and any questions you may have used. Were you using open ended questions?  Did you get involved or observed?</a:t>
            </a:r>
            <a:endParaRPr lang="en-GB" sz="2400" dirty="0"/>
          </a:p>
        </p:txBody>
      </p:sp>
      <p:sp>
        <p:nvSpPr>
          <p:cNvPr id="4" name="Rectangle 3"/>
          <p:cNvSpPr/>
          <p:nvPr/>
        </p:nvSpPr>
        <p:spPr>
          <a:xfrm>
            <a:off x="578393" y="3317376"/>
            <a:ext cx="4914038" cy="646331"/>
          </a:xfrm>
          <a:prstGeom prst="rect">
            <a:avLst/>
          </a:prstGeom>
        </p:spPr>
        <p:txBody>
          <a:bodyPr wrap="none">
            <a:spAutoFit/>
          </a:bodyPr>
          <a:lstStyle/>
          <a:p>
            <a:r>
              <a:rPr lang="en-GB" sz="3600" dirty="0">
                <a:solidFill>
                  <a:srgbClr val="FF0000"/>
                </a:solidFill>
              </a:rPr>
              <a:t>Assessment  </a:t>
            </a:r>
            <a:r>
              <a:rPr lang="en-GB" sz="3600" dirty="0" smtClean="0">
                <a:solidFill>
                  <a:srgbClr val="FF0000"/>
                </a:solidFill>
              </a:rPr>
              <a:t>3.1,3.2, 3.3,</a:t>
            </a:r>
            <a:endParaRPr lang="en-GB" sz="3600" dirty="0"/>
          </a:p>
        </p:txBody>
      </p:sp>
      <p:sp>
        <p:nvSpPr>
          <p:cNvPr id="5" name="TextBox 4"/>
          <p:cNvSpPr txBox="1"/>
          <p:nvPr/>
        </p:nvSpPr>
        <p:spPr>
          <a:xfrm>
            <a:off x="578393" y="4156577"/>
            <a:ext cx="10547928" cy="461665"/>
          </a:xfrm>
          <a:prstGeom prst="rect">
            <a:avLst/>
          </a:prstGeom>
          <a:noFill/>
        </p:spPr>
        <p:txBody>
          <a:bodyPr wrap="square" rtlCol="0">
            <a:spAutoFit/>
          </a:bodyPr>
          <a:lstStyle/>
          <a:p>
            <a:r>
              <a:rPr lang="en-GB" sz="2400" dirty="0" smtClean="0"/>
              <a:t>Complete these generally for all the activities</a:t>
            </a:r>
            <a:endParaRPr lang="en-GB" sz="2400" dirty="0"/>
          </a:p>
        </p:txBody>
      </p:sp>
      <p:sp>
        <p:nvSpPr>
          <p:cNvPr id="6" name="Rectangle 5"/>
          <p:cNvSpPr/>
          <p:nvPr/>
        </p:nvSpPr>
        <p:spPr>
          <a:xfrm>
            <a:off x="509120" y="4820562"/>
            <a:ext cx="3085012" cy="646331"/>
          </a:xfrm>
          <a:prstGeom prst="rect">
            <a:avLst/>
          </a:prstGeom>
        </p:spPr>
        <p:txBody>
          <a:bodyPr wrap="none">
            <a:spAutoFit/>
          </a:bodyPr>
          <a:lstStyle/>
          <a:p>
            <a:r>
              <a:rPr lang="en-GB" sz="3600" dirty="0" smtClean="0">
                <a:solidFill>
                  <a:srgbClr val="FF0000"/>
                </a:solidFill>
              </a:rPr>
              <a:t>Assessment 3.4</a:t>
            </a:r>
            <a:endParaRPr lang="en-GB" sz="3600" dirty="0"/>
          </a:p>
        </p:txBody>
      </p:sp>
      <p:sp>
        <p:nvSpPr>
          <p:cNvPr id="7" name="TextBox 6"/>
          <p:cNvSpPr txBox="1"/>
          <p:nvPr/>
        </p:nvSpPr>
        <p:spPr>
          <a:xfrm>
            <a:off x="578393" y="5669213"/>
            <a:ext cx="8876146" cy="461665"/>
          </a:xfrm>
          <a:prstGeom prst="rect">
            <a:avLst/>
          </a:prstGeom>
          <a:noFill/>
        </p:spPr>
        <p:txBody>
          <a:bodyPr wrap="square" rtlCol="0">
            <a:spAutoFit/>
          </a:bodyPr>
          <a:lstStyle/>
          <a:p>
            <a:r>
              <a:rPr lang="en-GB" sz="2400" dirty="0" smtClean="0"/>
              <a:t>Your tutor will ask you questions on how you carried out your activity</a:t>
            </a:r>
            <a:endParaRPr lang="en-GB" sz="2400" dirty="0"/>
          </a:p>
        </p:txBody>
      </p:sp>
    </p:spTree>
    <p:extLst>
      <p:ext uri="{BB962C8B-B14F-4D97-AF65-F5344CB8AC3E}">
        <p14:creationId xmlns:p14="http://schemas.microsoft.com/office/powerpoint/2010/main" val="6449152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131094"/>
            <a:ext cx="7886700" cy="601508"/>
          </a:xfrm>
        </p:spPr>
        <p:txBody>
          <a:bodyPr>
            <a:normAutofit fontScale="90000"/>
          </a:bodyPr>
          <a:lstStyle/>
          <a:p>
            <a:r>
              <a:rPr lang="en-GB" dirty="0" smtClean="0"/>
              <a:t>Group Agreement</a:t>
            </a:r>
            <a:endParaRPr lang="en-GB" dirty="0"/>
          </a:p>
        </p:txBody>
      </p:sp>
      <p:sp>
        <p:nvSpPr>
          <p:cNvPr id="3" name="TextBox 2"/>
          <p:cNvSpPr txBox="1"/>
          <p:nvPr/>
        </p:nvSpPr>
        <p:spPr>
          <a:xfrm>
            <a:off x="3719736" y="2078850"/>
            <a:ext cx="3996444" cy="300082"/>
          </a:xfrm>
          <a:prstGeom prst="rect">
            <a:avLst/>
          </a:prstGeom>
          <a:noFill/>
        </p:spPr>
        <p:txBody>
          <a:bodyPr wrap="square" rtlCol="0">
            <a:spAutoFit/>
          </a:bodyPr>
          <a:lstStyle/>
          <a:p>
            <a:endParaRPr lang="en-GB" sz="1350" dirty="0"/>
          </a:p>
        </p:txBody>
      </p:sp>
      <p:sp>
        <p:nvSpPr>
          <p:cNvPr id="4" name="TextBox 3"/>
          <p:cNvSpPr txBox="1"/>
          <p:nvPr/>
        </p:nvSpPr>
        <p:spPr>
          <a:xfrm>
            <a:off x="1808087" y="1674895"/>
            <a:ext cx="8575829" cy="323165"/>
          </a:xfrm>
          <a:prstGeom prst="rect">
            <a:avLst/>
          </a:prstGeom>
          <a:noFill/>
        </p:spPr>
        <p:txBody>
          <a:bodyPr wrap="square" rtlCol="0">
            <a:spAutoFit/>
          </a:bodyPr>
          <a:lstStyle/>
          <a:p>
            <a:r>
              <a:rPr lang="en-GB" sz="1500" dirty="0"/>
              <a:t>How do we wish to work as a group so everyone can successfully complete the course in this environment</a:t>
            </a:r>
          </a:p>
        </p:txBody>
      </p:sp>
      <p:sp>
        <p:nvSpPr>
          <p:cNvPr id="5" name="TextBox 4"/>
          <p:cNvSpPr txBox="1"/>
          <p:nvPr/>
        </p:nvSpPr>
        <p:spPr>
          <a:xfrm>
            <a:off x="2380603" y="2217351"/>
            <a:ext cx="7046743" cy="4039567"/>
          </a:xfrm>
          <a:prstGeom prst="rect">
            <a:avLst/>
          </a:prstGeom>
          <a:noFill/>
        </p:spPr>
        <p:txBody>
          <a:bodyPr wrap="square" rtlCol="0">
            <a:spAutoFit/>
          </a:bodyPr>
          <a:lstStyle/>
          <a:p>
            <a:r>
              <a:rPr lang="en-GB" i="1" dirty="0"/>
              <a:t>Example: </a:t>
            </a:r>
          </a:p>
          <a:p>
            <a:r>
              <a:rPr lang="en-GB" dirty="0"/>
              <a:t>Everyone listening to each other with out interrupting</a:t>
            </a:r>
          </a:p>
          <a:p>
            <a:pPr marL="214313" indent="-214313">
              <a:buFont typeface="Arial" panose="020B0604020202020204" pitchFamily="34" charset="0"/>
              <a:buChar char="•"/>
            </a:pPr>
            <a:r>
              <a:rPr lang="en-GB" sz="1350" dirty="0"/>
              <a:t>Respect our differences and different opinions</a:t>
            </a:r>
          </a:p>
          <a:p>
            <a:pPr marL="214313" indent="-214313">
              <a:buFont typeface="Arial" panose="020B0604020202020204" pitchFamily="34" charset="0"/>
              <a:buChar char="•"/>
            </a:pPr>
            <a:r>
              <a:rPr lang="en-GB" sz="1350" dirty="0"/>
              <a:t>Treat everyone equally and fairly </a:t>
            </a:r>
          </a:p>
          <a:p>
            <a:pPr marL="214313" indent="-214313">
              <a:buFont typeface="Arial" panose="020B0604020202020204" pitchFamily="34" charset="0"/>
              <a:buChar char="•"/>
            </a:pPr>
            <a:r>
              <a:rPr lang="en-GB" sz="1350" dirty="0"/>
              <a:t>Feel able to ask questions even if seem bit basic</a:t>
            </a:r>
          </a:p>
          <a:p>
            <a:pPr marL="214313" indent="-214313">
              <a:buFont typeface="Arial" panose="020B0604020202020204" pitchFamily="34" charset="0"/>
              <a:buChar char="•"/>
            </a:pPr>
            <a:r>
              <a:rPr lang="en-GB" sz="1350" dirty="0"/>
              <a:t>Acknowledge each other’s contribution – body language</a:t>
            </a:r>
          </a:p>
          <a:p>
            <a:pPr marL="214313" indent="-214313">
              <a:buFont typeface="Arial" panose="020B0604020202020204" pitchFamily="34" charset="0"/>
              <a:buChar char="•"/>
            </a:pPr>
            <a:r>
              <a:rPr lang="en-GB" sz="1350" dirty="0"/>
              <a:t>Not to be in a noisy environment</a:t>
            </a:r>
          </a:p>
          <a:p>
            <a:pPr marL="214313" indent="-214313">
              <a:buFont typeface="Arial" panose="020B0604020202020204" pitchFamily="34" charset="0"/>
              <a:buChar char="•"/>
            </a:pPr>
            <a:r>
              <a:rPr lang="en-GB" sz="1350" dirty="0"/>
              <a:t>Accept comments and ideas in spirit of learning and improvement</a:t>
            </a:r>
          </a:p>
          <a:p>
            <a:pPr marL="214313" indent="-214313">
              <a:buFont typeface="Arial" panose="020B0604020202020204" pitchFamily="34" charset="0"/>
              <a:buChar char="•"/>
            </a:pPr>
            <a:r>
              <a:rPr lang="en-GB" sz="1350" dirty="0"/>
              <a:t>Be open to new ideas</a:t>
            </a:r>
          </a:p>
          <a:p>
            <a:pPr marL="214313" indent="-214313">
              <a:buFont typeface="Arial" panose="020B0604020202020204" pitchFamily="34" charset="0"/>
              <a:buChar char="•"/>
            </a:pPr>
            <a:r>
              <a:rPr lang="en-GB" sz="1350" dirty="0"/>
              <a:t>To pay attention and not multitask –limit distraction</a:t>
            </a:r>
          </a:p>
          <a:p>
            <a:pPr marL="214313" indent="-214313">
              <a:buFont typeface="Arial" panose="020B0604020202020204" pitchFamily="34" charset="0"/>
              <a:buChar char="•"/>
            </a:pPr>
            <a:r>
              <a:rPr lang="en-GB" sz="1350" dirty="0"/>
              <a:t>Feeling comfortable </a:t>
            </a:r>
          </a:p>
          <a:p>
            <a:pPr marL="214313" indent="-214313">
              <a:buFont typeface="Arial" panose="020B0604020202020204" pitchFamily="34" charset="0"/>
              <a:buChar char="•"/>
            </a:pPr>
            <a:r>
              <a:rPr lang="en-GB" sz="1350" dirty="0"/>
              <a:t>Supportive environment </a:t>
            </a:r>
          </a:p>
          <a:p>
            <a:pPr marL="214313" indent="-214313">
              <a:buFont typeface="Arial" panose="020B0604020202020204" pitchFamily="34" charset="0"/>
              <a:buChar char="•"/>
            </a:pPr>
            <a:r>
              <a:rPr lang="en-GB" sz="1350" dirty="0"/>
              <a:t>Have fun</a:t>
            </a:r>
          </a:p>
          <a:p>
            <a:pPr marL="214313" indent="-214313">
              <a:buFont typeface="Arial" panose="020B0604020202020204" pitchFamily="34" charset="0"/>
              <a:buChar char="•"/>
            </a:pPr>
            <a:r>
              <a:rPr lang="en-GB" sz="1350" dirty="0"/>
              <a:t>Confidentiality </a:t>
            </a:r>
          </a:p>
          <a:p>
            <a:pPr marL="214313" indent="-214313">
              <a:buFont typeface="Arial" panose="020B0604020202020204" pitchFamily="34" charset="0"/>
              <a:buChar char="•"/>
            </a:pPr>
            <a:r>
              <a:rPr lang="en-GB" sz="1350" dirty="0"/>
              <a:t>Safeguard self and others</a:t>
            </a:r>
          </a:p>
          <a:p>
            <a:pPr marL="214313" indent="-214313">
              <a:buFont typeface="Arial" panose="020B0604020202020204" pitchFamily="34" charset="0"/>
              <a:buChar char="•"/>
            </a:pPr>
            <a:r>
              <a:rPr lang="en-GB" sz="1350" dirty="0"/>
              <a:t>Punctuality </a:t>
            </a:r>
          </a:p>
          <a:p>
            <a:pPr marL="214313" indent="-214313">
              <a:buFont typeface="Arial" panose="020B0604020202020204" pitchFamily="34" charset="0"/>
              <a:buChar char="•"/>
            </a:pPr>
            <a:r>
              <a:rPr lang="en-GB" sz="1350" dirty="0"/>
              <a:t>Everyone has a voice</a:t>
            </a:r>
          </a:p>
          <a:p>
            <a:endParaRPr lang="en-GB" dirty="0"/>
          </a:p>
        </p:txBody>
      </p:sp>
    </p:spTree>
    <p:extLst>
      <p:ext uri="{BB962C8B-B14F-4D97-AF65-F5344CB8AC3E}">
        <p14:creationId xmlns:p14="http://schemas.microsoft.com/office/powerpoint/2010/main" val="2506644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1544" y="188640"/>
            <a:ext cx="8229600" cy="936104"/>
          </a:xfrm>
        </p:spPr>
        <p:txBody>
          <a:bodyPr/>
          <a:lstStyle/>
          <a:p>
            <a:r>
              <a:rPr lang="en-GB" dirty="0" smtClean="0"/>
              <a:t>Learning Outcomes</a:t>
            </a:r>
            <a:endParaRPr lang="en-GB" dirty="0"/>
          </a:p>
        </p:txBody>
      </p:sp>
      <p:sp>
        <p:nvSpPr>
          <p:cNvPr id="4" name="TextBox 3"/>
          <p:cNvSpPr txBox="1"/>
          <p:nvPr/>
        </p:nvSpPr>
        <p:spPr>
          <a:xfrm>
            <a:off x="4367808" y="980728"/>
            <a:ext cx="2520280" cy="369332"/>
          </a:xfrm>
          <a:prstGeom prst="rect">
            <a:avLst/>
          </a:prstGeom>
          <a:noFill/>
        </p:spPr>
        <p:txBody>
          <a:bodyPr wrap="square" rtlCol="0">
            <a:spAutoFit/>
          </a:bodyPr>
          <a:lstStyle/>
          <a:p>
            <a:pPr algn="ctr"/>
            <a:r>
              <a:rPr lang="en-GB" dirty="0"/>
              <a:t>	Session  </a:t>
            </a:r>
            <a:r>
              <a:rPr lang="en-GB" dirty="0"/>
              <a:t>5</a:t>
            </a:r>
            <a:endParaRPr lang="en-GB" dirty="0"/>
          </a:p>
        </p:txBody>
      </p:sp>
      <p:sp>
        <p:nvSpPr>
          <p:cNvPr id="5" name="Rectangle 4"/>
          <p:cNvSpPr/>
          <p:nvPr/>
        </p:nvSpPr>
        <p:spPr>
          <a:xfrm>
            <a:off x="1186071" y="1323902"/>
            <a:ext cx="8883754" cy="4832092"/>
          </a:xfrm>
          <a:prstGeom prst="rect">
            <a:avLst/>
          </a:prstGeom>
        </p:spPr>
        <p:txBody>
          <a:bodyPr wrap="square">
            <a:spAutoFit/>
          </a:bodyPr>
          <a:lstStyle/>
          <a:p>
            <a:pPr lvl="0"/>
            <a:r>
              <a:rPr lang="en-GB" sz="2000" b="1" dirty="0"/>
              <a:t>By the end of the session you will be able to: </a:t>
            </a:r>
            <a:endParaRPr lang="en-GB" sz="2000" b="1" dirty="0" smtClean="0"/>
          </a:p>
          <a:p>
            <a:pPr lvl="0"/>
            <a:endParaRPr lang="en-GB" sz="2000" b="1" dirty="0"/>
          </a:p>
          <a:p>
            <a:pPr lvl="0"/>
            <a:r>
              <a:rPr lang="en-GB" sz="2000" b="1" smtClean="0"/>
              <a:t>Recap session 4</a:t>
            </a:r>
            <a:endParaRPr lang="en-GB" sz="2000" b="1" dirty="0" smtClean="0"/>
          </a:p>
          <a:p>
            <a:r>
              <a:rPr lang="en-GB" sz="2400" dirty="0" smtClean="0"/>
              <a:t>Unit 5 Providing for play</a:t>
            </a:r>
          </a:p>
          <a:p>
            <a:endParaRPr lang="en-GB" sz="2400" dirty="0"/>
          </a:p>
          <a:p>
            <a:pPr>
              <a:buFont typeface="Arial" pitchFamily="34" charset="0"/>
              <a:buChar char="•"/>
            </a:pPr>
            <a:r>
              <a:rPr lang="en-GB" sz="2400" dirty="0"/>
              <a:t>Use a planning sheet for play – unit </a:t>
            </a:r>
            <a:r>
              <a:rPr lang="en-GB" sz="2400" dirty="0" smtClean="0"/>
              <a:t>5</a:t>
            </a:r>
          </a:p>
          <a:p>
            <a:pPr>
              <a:buFont typeface="Arial" pitchFamily="34" charset="0"/>
              <a:buChar char="•"/>
            </a:pPr>
            <a:endParaRPr lang="en-GB" sz="2400" dirty="0"/>
          </a:p>
          <a:p>
            <a:pPr>
              <a:buFont typeface="Arial" pitchFamily="34" charset="0"/>
              <a:buChar char="•"/>
            </a:pPr>
            <a:r>
              <a:rPr lang="en-GB" sz="2400" dirty="0" smtClean="0"/>
              <a:t>Deliver a play activity for a children </a:t>
            </a:r>
          </a:p>
          <a:p>
            <a:pPr>
              <a:buFont typeface="Arial" pitchFamily="34" charset="0"/>
              <a:buChar char="•"/>
            </a:pPr>
            <a:endParaRPr lang="en-GB" sz="2400" dirty="0"/>
          </a:p>
          <a:p>
            <a:pPr>
              <a:buFont typeface="Arial" pitchFamily="34" charset="0"/>
              <a:buChar char="•"/>
            </a:pPr>
            <a:r>
              <a:rPr lang="en-GB" sz="2400" dirty="0" smtClean="0"/>
              <a:t>Introduction to Unit 4</a:t>
            </a:r>
            <a:endParaRPr lang="en-GB" sz="2400" dirty="0"/>
          </a:p>
          <a:p>
            <a:pPr>
              <a:buFont typeface="Arial" pitchFamily="34" charset="0"/>
              <a:buChar char="•"/>
            </a:pPr>
            <a:endParaRPr lang="en-GB" sz="2400" dirty="0" smtClean="0"/>
          </a:p>
          <a:p>
            <a:pPr>
              <a:buFont typeface="Arial" pitchFamily="34" charset="0"/>
              <a:buChar char="•"/>
            </a:pPr>
            <a:endParaRPr lang="en-GB" sz="2800" dirty="0"/>
          </a:p>
          <a:p>
            <a:endParaRPr lang="en-GB" sz="2800" dirty="0"/>
          </a:p>
        </p:txBody>
      </p:sp>
    </p:spTree>
    <p:extLst>
      <p:ext uri="{BB962C8B-B14F-4D97-AF65-F5344CB8AC3E}">
        <p14:creationId xmlns:p14="http://schemas.microsoft.com/office/powerpoint/2010/main" val="1307901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2348880"/>
            <a:ext cx="8229600" cy="1143000"/>
          </a:xfrm>
        </p:spPr>
        <p:txBody>
          <a:bodyPr/>
          <a:lstStyle/>
          <a:p>
            <a:r>
              <a:rPr lang="en-GB" dirty="0" smtClean="0"/>
              <a:t>Planning of Play</a:t>
            </a:r>
            <a:endParaRPr lang="en-GB" dirty="0"/>
          </a:p>
        </p:txBody>
      </p:sp>
    </p:spTree>
    <p:extLst>
      <p:ext uri="{BB962C8B-B14F-4D97-AF65-F5344CB8AC3E}">
        <p14:creationId xmlns:p14="http://schemas.microsoft.com/office/powerpoint/2010/main" val="2736822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0"/>
            <a:ext cx="8229600" cy="936104"/>
          </a:xfrm>
        </p:spPr>
        <p:txBody>
          <a:bodyPr/>
          <a:lstStyle/>
          <a:p>
            <a:r>
              <a:rPr lang="en-GB" dirty="0" smtClean="0"/>
              <a:t>Unit 5</a:t>
            </a:r>
            <a:endParaRPr lang="en-GB" dirty="0"/>
          </a:p>
        </p:txBody>
      </p:sp>
      <p:sp>
        <p:nvSpPr>
          <p:cNvPr id="3" name="TextBox 2"/>
          <p:cNvSpPr txBox="1"/>
          <p:nvPr/>
        </p:nvSpPr>
        <p:spPr>
          <a:xfrm>
            <a:off x="2063552" y="908720"/>
            <a:ext cx="8280920" cy="5509200"/>
          </a:xfrm>
          <a:prstGeom prst="rect">
            <a:avLst/>
          </a:prstGeom>
          <a:noFill/>
        </p:spPr>
        <p:txBody>
          <a:bodyPr wrap="square" rtlCol="0">
            <a:spAutoFit/>
          </a:bodyPr>
          <a:lstStyle/>
          <a:p>
            <a:r>
              <a:rPr lang="en-GB" sz="2600" b="1" dirty="0"/>
              <a:t>Providing for play</a:t>
            </a:r>
          </a:p>
          <a:p>
            <a:endParaRPr lang="en-GB" sz="1400" b="1" dirty="0"/>
          </a:p>
          <a:p>
            <a:r>
              <a:rPr lang="en-GB" sz="2600" b="1" dirty="0"/>
              <a:t>For unit 5 you will have to:</a:t>
            </a:r>
          </a:p>
          <a:p>
            <a:r>
              <a:rPr lang="en-GB" sz="2600" b="1" dirty="0"/>
              <a:t>1. plan three </a:t>
            </a:r>
            <a:r>
              <a:rPr lang="en-GB" sz="2600" b="1" dirty="0">
                <a:solidFill>
                  <a:srgbClr val="FF0000"/>
                </a:solidFill>
              </a:rPr>
              <a:t>different types </a:t>
            </a:r>
            <a:r>
              <a:rPr lang="en-GB" sz="2600" b="1" dirty="0"/>
              <a:t>play activities </a:t>
            </a:r>
            <a:r>
              <a:rPr lang="en-GB" sz="2600" b="1" dirty="0" err="1"/>
              <a:t>e.g</a:t>
            </a:r>
            <a:r>
              <a:rPr lang="en-GB" sz="2600" b="1" dirty="0"/>
              <a:t> creative, language, maths, physical</a:t>
            </a:r>
          </a:p>
          <a:p>
            <a:r>
              <a:rPr lang="en-GB" sz="2600" b="1" dirty="0"/>
              <a:t>2. Engage with children and clear away </a:t>
            </a:r>
            <a:r>
              <a:rPr lang="en-GB" sz="2600" b="1" u="sng" dirty="0">
                <a:solidFill>
                  <a:srgbClr val="FF0000"/>
                </a:solidFill>
              </a:rPr>
              <a:t>3</a:t>
            </a:r>
            <a:r>
              <a:rPr lang="en-GB" sz="2600" b="1" u="sng" dirty="0"/>
              <a:t> </a:t>
            </a:r>
            <a:r>
              <a:rPr lang="en-GB" sz="2600" b="1" dirty="0"/>
              <a:t>play activities for children.</a:t>
            </a:r>
          </a:p>
          <a:p>
            <a:endParaRPr lang="en-GB" sz="1400" b="1" dirty="0"/>
          </a:p>
          <a:p>
            <a:r>
              <a:rPr lang="en-GB" sz="2600" b="1" dirty="0"/>
              <a:t>You will complete :</a:t>
            </a:r>
          </a:p>
          <a:p>
            <a:pPr marL="514350" indent="-514350">
              <a:buAutoNum type="arabicPeriod"/>
            </a:pPr>
            <a:r>
              <a:rPr lang="en-GB" sz="2600" b="1" dirty="0"/>
              <a:t>planning sheet x3</a:t>
            </a:r>
          </a:p>
          <a:p>
            <a:pPr marL="514350" indent="-514350">
              <a:buAutoNum type="arabicPeriod"/>
            </a:pPr>
            <a:r>
              <a:rPr lang="en-GB" sz="2600" b="1" dirty="0"/>
              <a:t>Explain how you worked/interacted with the children</a:t>
            </a:r>
          </a:p>
          <a:p>
            <a:pPr marL="514350" indent="-514350">
              <a:buAutoNum type="arabicPeriod"/>
            </a:pPr>
            <a:r>
              <a:rPr lang="en-GB" sz="2600" b="1" dirty="0"/>
              <a:t>Explain how you involved the children in clearing away the activity</a:t>
            </a:r>
          </a:p>
          <a:p>
            <a:pPr marL="514350" indent="-514350">
              <a:buAutoNum type="arabicPeriod"/>
            </a:pPr>
            <a:endParaRPr lang="en-GB" sz="2600" b="1" dirty="0"/>
          </a:p>
        </p:txBody>
      </p:sp>
    </p:spTree>
    <p:extLst>
      <p:ext uri="{BB962C8B-B14F-4D97-AF65-F5344CB8AC3E}">
        <p14:creationId xmlns:p14="http://schemas.microsoft.com/office/powerpoint/2010/main" val="2599356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3552" y="1916832"/>
            <a:ext cx="8229600" cy="1143000"/>
          </a:xfrm>
        </p:spPr>
        <p:txBody>
          <a:bodyPr>
            <a:normAutofit fontScale="90000"/>
          </a:bodyPr>
          <a:lstStyle/>
          <a:p>
            <a:r>
              <a:rPr lang="en-GB" dirty="0" smtClean="0"/>
              <a:t>Adult led play</a:t>
            </a:r>
            <a:br>
              <a:rPr lang="en-GB" dirty="0" smtClean="0"/>
            </a:br>
            <a:r>
              <a:rPr lang="en-GB" dirty="0" smtClean="0"/>
              <a:t/>
            </a:r>
            <a:br>
              <a:rPr lang="en-GB" dirty="0" smtClean="0"/>
            </a:br>
            <a:r>
              <a:rPr lang="en-GB" dirty="0" smtClean="0"/>
              <a:t>Adult initiated play</a:t>
            </a:r>
            <a:br>
              <a:rPr lang="en-GB" dirty="0" smtClean="0"/>
            </a:br>
            <a:r>
              <a:rPr lang="en-GB" dirty="0"/>
              <a:t/>
            </a:r>
            <a:br>
              <a:rPr lang="en-GB" dirty="0"/>
            </a:br>
            <a:r>
              <a:rPr lang="en-GB" dirty="0" smtClean="0"/>
              <a:t>Child initiated play</a:t>
            </a:r>
            <a:endParaRPr lang="en-GB" dirty="0"/>
          </a:p>
        </p:txBody>
      </p:sp>
    </p:spTree>
    <p:extLst>
      <p:ext uri="{BB962C8B-B14F-4D97-AF65-F5344CB8AC3E}">
        <p14:creationId xmlns:p14="http://schemas.microsoft.com/office/powerpoint/2010/main" val="4020589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2564904"/>
            <a:ext cx="8229600" cy="1143000"/>
          </a:xfrm>
        </p:spPr>
        <p:txBody>
          <a:bodyPr>
            <a:normAutofit fontScale="90000"/>
          </a:bodyPr>
          <a:lstStyle/>
          <a:p>
            <a:r>
              <a:rPr lang="en-GB" b="1" dirty="0" smtClean="0">
                <a:solidFill>
                  <a:srgbClr val="7030A0"/>
                </a:solidFill>
              </a:rPr>
              <a:t>Why do we need to plan for</a:t>
            </a:r>
            <a:br>
              <a:rPr lang="en-GB" b="1" dirty="0" smtClean="0">
                <a:solidFill>
                  <a:srgbClr val="7030A0"/>
                </a:solidFill>
              </a:rPr>
            </a:br>
            <a:r>
              <a:rPr lang="en-GB" b="1" dirty="0" smtClean="0">
                <a:solidFill>
                  <a:srgbClr val="7030A0"/>
                </a:solidFill>
              </a:rPr>
              <a:t> children’s play?</a:t>
            </a:r>
            <a:endParaRPr lang="en-GB" b="1" dirty="0">
              <a:solidFill>
                <a:srgbClr val="7030A0"/>
              </a:solidFill>
            </a:endParaRPr>
          </a:p>
        </p:txBody>
      </p:sp>
    </p:spTree>
    <p:extLst>
      <p:ext uri="{BB962C8B-B14F-4D97-AF65-F5344CB8AC3E}">
        <p14:creationId xmlns:p14="http://schemas.microsoft.com/office/powerpoint/2010/main" val="2877223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3552" y="4077072"/>
            <a:ext cx="8229600" cy="1143000"/>
          </a:xfrm>
        </p:spPr>
        <p:txBody>
          <a:bodyPr>
            <a:normAutofit fontScale="90000"/>
          </a:bodyPr>
          <a:lstStyle/>
          <a:p>
            <a:r>
              <a:rPr lang="en-GB" b="1" dirty="0" smtClean="0">
                <a:solidFill>
                  <a:srgbClr val="0070C0"/>
                </a:solidFill>
              </a:rPr>
              <a:t>Ensures all round development</a:t>
            </a:r>
            <a:br>
              <a:rPr lang="en-GB" b="1" dirty="0" smtClean="0">
                <a:solidFill>
                  <a:srgbClr val="0070C0"/>
                </a:solidFill>
              </a:rPr>
            </a:br>
            <a:r>
              <a:rPr lang="en-GB" b="1" dirty="0" smtClean="0">
                <a:solidFill>
                  <a:srgbClr val="0070C0"/>
                </a:solidFill>
              </a:rPr>
              <a:t>Enables various experiences</a:t>
            </a:r>
            <a:br>
              <a:rPr lang="en-GB" b="1" dirty="0" smtClean="0">
                <a:solidFill>
                  <a:srgbClr val="0070C0"/>
                </a:solidFill>
              </a:rPr>
            </a:br>
            <a:r>
              <a:rPr lang="en-GB" b="1" dirty="0" smtClean="0">
                <a:solidFill>
                  <a:srgbClr val="0070C0"/>
                </a:solidFill>
              </a:rPr>
              <a:t>Challenges learning</a:t>
            </a:r>
            <a:br>
              <a:rPr lang="en-GB" b="1" dirty="0" smtClean="0">
                <a:solidFill>
                  <a:srgbClr val="0070C0"/>
                </a:solidFill>
              </a:rPr>
            </a:br>
            <a:r>
              <a:rPr lang="en-GB" b="1" dirty="0" smtClean="0">
                <a:solidFill>
                  <a:srgbClr val="0070C0"/>
                </a:solidFill>
              </a:rPr>
              <a:t>Encourages greater opportunities</a:t>
            </a:r>
            <a:br>
              <a:rPr lang="en-GB" b="1" dirty="0" smtClean="0">
                <a:solidFill>
                  <a:srgbClr val="0070C0"/>
                </a:solidFill>
              </a:rPr>
            </a:br>
            <a:r>
              <a:rPr lang="en-GB" b="1" dirty="0" smtClean="0">
                <a:solidFill>
                  <a:srgbClr val="0070C0"/>
                </a:solidFill>
              </a:rPr>
              <a:t>Provide targeted activities</a:t>
            </a:r>
            <a:br>
              <a:rPr lang="en-GB" b="1" dirty="0" smtClean="0">
                <a:solidFill>
                  <a:srgbClr val="0070C0"/>
                </a:solidFill>
              </a:rPr>
            </a:br>
            <a:r>
              <a:rPr lang="en-GB" b="1" dirty="0">
                <a:solidFill>
                  <a:srgbClr val="0070C0"/>
                </a:solidFill>
              </a:rPr>
              <a:t/>
            </a:r>
            <a:br>
              <a:rPr lang="en-GB" b="1" dirty="0">
                <a:solidFill>
                  <a:srgbClr val="0070C0"/>
                </a:solidFill>
              </a:rPr>
            </a:br>
            <a:r>
              <a:rPr lang="en-GB" dirty="0" smtClean="0"/>
              <a:t/>
            </a:r>
            <a:br>
              <a:rPr lang="en-GB" dirty="0" smtClean="0"/>
            </a:br>
            <a:r>
              <a:rPr lang="en-GB" dirty="0" smtClean="0"/>
              <a:t> </a:t>
            </a:r>
            <a:br>
              <a:rPr lang="en-GB" dirty="0" smtClean="0"/>
            </a:br>
            <a:r>
              <a:rPr lang="en-GB" dirty="0" smtClean="0"/>
              <a:t/>
            </a:r>
            <a:br>
              <a:rPr lang="en-GB" dirty="0" smtClean="0"/>
            </a:br>
            <a:endParaRPr lang="en-GB" dirty="0"/>
          </a:p>
        </p:txBody>
      </p:sp>
    </p:spTree>
    <p:extLst>
      <p:ext uri="{BB962C8B-B14F-4D97-AF65-F5344CB8AC3E}">
        <p14:creationId xmlns:p14="http://schemas.microsoft.com/office/powerpoint/2010/main" val="38570123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7568" y="1556792"/>
            <a:ext cx="8229600" cy="715353"/>
          </a:xfrm>
        </p:spPr>
        <p:txBody>
          <a:bodyPr>
            <a:normAutofit fontScale="90000"/>
          </a:bodyPr>
          <a:lstStyle/>
          <a:p>
            <a:r>
              <a:rPr lang="en-GB" dirty="0" smtClean="0"/>
              <a:t>What type of activities can you plan and provide for children?</a:t>
            </a:r>
            <a:br>
              <a:rPr lang="en-GB" dirty="0" smtClean="0"/>
            </a:br>
            <a:r>
              <a:rPr lang="en-GB" dirty="0" smtClean="0"/>
              <a:t/>
            </a:r>
            <a:br>
              <a:rPr lang="en-GB" dirty="0" smtClean="0"/>
            </a:br>
            <a:r>
              <a:rPr lang="en-GB" dirty="0">
                <a:solidFill>
                  <a:srgbClr val="7030A0"/>
                </a:solidFill>
              </a:rPr>
              <a:t>E</a:t>
            </a:r>
            <a:r>
              <a:rPr lang="en-GB" dirty="0" smtClean="0">
                <a:solidFill>
                  <a:srgbClr val="7030A0"/>
                </a:solidFill>
              </a:rPr>
              <a:t>xplore – try and put them in categories</a:t>
            </a:r>
            <a:br>
              <a:rPr lang="en-GB" dirty="0" smtClean="0">
                <a:solidFill>
                  <a:srgbClr val="7030A0"/>
                </a:solidFill>
              </a:rPr>
            </a:br>
            <a:endParaRPr lang="en-GB" dirty="0">
              <a:solidFill>
                <a:srgbClr val="7030A0"/>
              </a:solidFill>
            </a:endParaRPr>
          </a:p>
        </p:txBody>
      </p:sp>
      <p:sp>
        <p:nvSpPr>
          <p:cNvPr id="3" name="TextBox 2"/>
          <p:cNvSpPr txBox="1"/>
          <p:nvPr/>
        </p:nvSpPr>
        <p:spPr>
          <a:xfrm>
            <a:off x="317314" y="3451848"/>
            <a:ext cx="11265086" cy="3108543"/>
          </a:xfrm>
          <a:prstGeom prst="rect">
            <a:avLst/>
          </a:prstGeom>
          <a:noFill/>
        </p:spPr>
        <p:txBody>
          <a:bodyPr wrap="square" rtlCol="0">
            <a:spAutoFit/>
          </a:bodyPr>
          <a:lstStyle/>
          <a:p>
            <a:pPr>
              <a:buFont typeface="Arial" pitchFamily="34" charset="0"/>
              <a:buChar char="•"/>
            </a:pPr>
            <a:r>
              <a:rPr lang="en-GB" sz="2800" dirty="0" smtClean="0"/>
              <a:t>Construction –</a:t>
            </a:r>
          </a:p>
          <a:p>
            <a:pPr>
              <a:buFont typeface="Arial" pitchFamily="34" charset="0"/>
              <a:buChar char="•"/>
            </a:pPr>
            <a:r>
              <a:rPr lang="en-GB" sz="2800" dirty="0" smtClean="0"/>
              <a:t>Messy Play –</a:t>
            </a:r>
          </a:p>
          <a:p>
            <a:pPr>
              <a:buFont typeface="Arial" pitchFamily="34" charset="0"/>
              <a:buChar char="•"/>
            </a:pPr>
            <a:r>
              <a:rPr lang="en-GB" sz="2800" dirty="0" smtClean="0"/>
              <a:t>Outdoor </a:t>
            </a:r>
            <a:r>
              <a:rPr lang="en-GB" sz="2800" dirty="0"/>
              <a:t>and gross </a:t>
            </a:r>
            <a:r>
              <a:rPr lang="en-GB" sz="2800" dirty="0" smtClean="0"/>
              <a:t>motor –</a:t>
            </a:r>
            <a:r>
              <a:rPr lang="en-GB" sz="2400" dirty="0" smtClean="0"/>
              <a:t> </a:t>
            </a:r>
            <a:endParaRPr lang="en-GB" sz="2000" dirty="0" smtClean="0"/>
          </a:p>
          <a:p>
            <a:pPr>
              <a:buFont typeface="Arial" pitchFamily="34" charset="0"/>
              <a:buChar char="•"/>
            </a:pPr>
            <a:r>
              <a:rPr lang="en-GB" sz="2800" dirty="0" smtClean="0"/>
              <a:t>Role play –</a:t>
            </a:r>
          </a:p>
          <a:p>
            <a:pPr>
              <a:buFont typeface="Arial" pitchFamily="34" charset="0"/>
              <a:buChar char="•"/>
            </a:pPr>
            <a:r>
              <a:rPr lang="en-GB" sz="2800" dirty="0" smtClean="0"/>
              <a:t>Creative –</a:t>
            </a:r>
          </a:p>
          <a:p>
            <a:pPr>
              <a:buFont typeface="Arial" pitchFamily="34" charset="0"/>
              <a:buChar char="•"/>
            </a:pPr>
            <a:r>
              <a:rPr lang="en-GB" sz="2800" dirty="0" smtClean="0"/>
              <a:t>Table top –</a:t>
            </a:r>
          </a:p>
          <a:p>
            <a:pPr>
              <a:buFont typeface="Arial" pitchFamily="34" charset="0"/>
              <a:buChar char="•"/>
            </a:pPr>
            <a:r>
              <a:rPr lang="en-GB" sz="2800" dirty="0" smtClean="0"/>
              <a:t>Baby – </a:t>
            </a:r>
            <a:endParaRPr lang="en-GB" sz="2000" dirty="0"/>
          </a:p>
        </p:txBody>
      </p:sp>
    </p:spTree>
    <p:extLst>
      <p:ext uri="{BB962C8B-B14F-4D97-AF65-F5344CB8AC3E}">
        <p14:creationId xmlns:p14="http://schemas.microsoft.com/office/powerpoint/2010/main" val="14074861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787</Words>
  <Application>Microsoft Office PowerPoint</Application>
  <PresentationFormat>Widescreen</PresentationFormat>
  <Paragraphs>92</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Office Theme</vt:lpstr>
      <vt:lpstr>NCFE Level 1  Working with Children</vt:lpstr>
      <vt:lpstr>Group Agreement</vt:lpstr>
      <vt:lpstr>Learning Outcomes</vt:lpstr>
      <vt:lpstr>Planning of Play</vt:lpstr>
      <vt:lpstr>Unit 5</vt:lpstr>
      <vt:lpstr>Adult led play  Adult initiated play  Child initiated play</vt:lpstr>
      <vt:lpstr>Why do we need to plan for  children’s play?</vt:lpstr>
      <vt:lpstr>Ensures all round development Enables various experiences Challenges learning Encourages greater opportunities Provide targeted activities      </vt:lpstr>
      <vt:lpstr>What type of activities can you plan and provide for children?  Explore – try and put them in categories </vt:lpstr>
      <vt:lpstr>Why Observe children?</vt:lpstr>
      <vt:lpstr>Why Observe children?</vt:lpstr>
      <vt:lpstr> Observation for Planning</vt:lpstr>
      <vt:lpstr>The Planning Cycle</vt:lpstr>
      <vt:lpstr>PowerPoint Presentation</vt:lpstr>
      <vt:lpstr>Planning Sheets  x3</vt:lpstr>
      <vt:lpstr>Assessment  2.1</vt:lpstr>
      <vt:lpstr>Assessment  2.3</vt:lpstr>
    </vt:vector>
  </TitlesOfParts>
  <Company>London Borough of Islington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for Play</dc:title>
  <dc:creator>Mcclean, Allison</dc:creator>
  <cp:lastModifiedBy>Mcclean, Allison</cp:lastModifiedBy>
  <cp:revision>3</cp:revision>
  <dcterms:created xsi:type="dcterms:W3CDTF">2021-02-25T12:35:49Z</dcterms:created>
  <dcterms:modified xsi:type="dcterms:W3CDTF">2021-10-20T15:42:48Z</dcterms:modified>
</cp:coreProperties>
</file>