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318" r:id="rId3"/>
    <p:sldId id="258" r:id="rId4"/>
    <p:sldId id="314" r:id="rId5"/>
    <p:sldId id="275" r:id="rId6"/>
    <p:sldId id="316" r:id="rId7"/>
    <p:sldId id="283" r:id="rId8"/>
    <p:sldId id="259" r:id="rId9"/>
    <p:sldId id="284" r:id="rId10"/>
    <p:sldId id="261" r:id="rId11"/>
    <p:sldId id="285" r:id="rId12"/>
    <p:sldId id="273" r:id="rId13"/>
    <p:sldId id="295" r:id="rId14"/>
    <p:sldId id="262" r:id="rId15"/>
    <p:sldId id="263" r:id="rId16"/>
    <p:sldId id="264" r:id="rId17"/>
    <p:sldId id="265" r:id="rId18"/>
    <p:sldId id="266" r:id="rId19"/>
    <p:sldId id="267" r:id="rId20"/>
    <p:sldId id="268" r:id="rId21"/>
    <p:sldId id="269" r:id="rId22"/>
    <p:sldId id="270" r:id="rId23"/>
    <p:sldId id="276" r:id="rId24"/>
    <p:sldId id="271" r:id="rId25"/>
    <p:sldId id="292" r:id="rId26"/>
    <p:sldId id="297" r:id="rId27"/>
    <p:sldId id="298" r:id="rId28"/>
    <p:sldId id="320" r:id="rId29"/>
    <p:sldId id="331" r:id="rId30"/>
    <p:sldId id="332" r:id="rId31"/>
    <p:sldId id="32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80" d="100"/>
          <a:sy n="80" d="100"/>
        </p:scale>
        <p:origin x="-1098"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CFFF24-F83D-4DFD-9BBB-DABCE9D95C5B}" type="datetimeFigureOut">
              <a:rPr lang="en-GB" smtClean="0"/>
              <a:pPr/>
              <a:t>29/10/2021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4E8678-535F-461F-8341-4663E17616F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E90FA9-0E53-4D2B-ABF9-EE16E3F54604}" type="slidenum">
              <a:rPr lang="en-GB"/>
              <a:pPr/>
              <a:t>15</a:t>
            </a:fld>
            <a:endParaRPr lang="en-GB"/>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265056-5CEC-4D0D-86E2-0B429450CFED}" type="slidenum">
              <a:rPr lang="en-GB"/>
              <a:pPr/>
              <a:t>16</a:t>
            </a:fld>
            <a:endParaRPr lang="en-GB"/>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DC90BB-C6A1-4933-8A95-EEC2A1F59ACA}" type="slidenum">
              <a:rPr lang="en-GB"/>
              <a:pPr/>
              <a:t>17</a:t>
            </a:fld>
            <a:endParaRPr lang="en-GB"/>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46AE46-4409-4E30-80EA-2BACE8E65E7B}" type="slidenum">
              <a:rPr lang="en-GB"/>
              <a:pPr/>
              <a:t>18</a:t>
            </a:fld>
            <a:endParaRPr lang="en-GB"/>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5353AA-7662-4214-8AF6-DA4E48685E0D}" type="slidenum">
              <a:rPr lang="en-GB"/>
              <a:pPr/>
              <a:t>19</a:t>
            </a:fld>
            <a:endParaRPr lang="en-GB"/>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1C68A9-9B62-4271-AE32-01CC6132610E}" type="slidenum">
              <a:rPr lang="en-GB"/>
              <a:pPr/>
              <a:t>20</a:t>
            </a:fld>
            <a:endParaRPr lang="en-GB"/>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48E161-AF5D-4E96-BC27-DD40A88D33B3}" type="slidenum">
              <a:rPr lang="en-GB"/>
              <a:pPr/>
              <a:t>21</a:t>
            </a:fld>
            <a:endParaRPr lang="en-GB"/>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9BF4F1-BD3E-4710-93F3-DB24F507954A}" type="slidenum">
              <a:rPr lang="en-GB"/>
              <a:pPr/>
              <a:t>22</a:t>
            </a:fld>
            <a:endParaRPr lang="en-GB"/>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B4E8678-535F-461F-8341-4663E17616F6}" type="slidenum">
              <a:rPr lang="en-GB" smtClean="0"/>
              <a:pPr/>
              <a:t>27</a:t>
            </a:fld>
            <a:endParaRPr lang="en-GB"/>
          </a:p>
        </p:txBody>
      </p:sp>
    </p:spTree>
    <p:extLst>
      <p:ext uri="{BB962C8B-B14F-4D97-AF65-F5344CB8AC3E}">
        <p14:creationId xmlns:p14="http://schemas.microsoft.com/office/powerpoint/2010/main" xmlns="" val="17498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52D1C-92D9-4625-8D71-9B245EE56ED3}" type="datetimeFigureOut">
              <a:rPr lang="en-GB" smtClean="0"/>
              <a:pPr/>
              <a:t>29/10/2021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200566-4050-4F71-889F-415C7886946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52D1C-92D9-4625-8D71-9B245EE56ED3}" type="datetimeFigureOut">
              <a:rPr lang="en-GB" smtClean="0"/>
              <a:pPr/>
              <a:t>29/10/2021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00566-4050-4F71-889F-415C7886946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s://www.earlyyearsresources.co.uk/" TargetMode="External"/><Relationship Id="rId2" Type="http://schemas.openxmlformats.org/officeDocument/2006/relationships/hyperlink" Target="https://www.hope-education.co.uk/help-and-advice/about/brands/nes-arnold/" TargetMode="External"/><Relationship Id="rId1" Type="http://schemas.openxmlformats.org/officeDocument/2006/relationships/slideLayout" Target="../slideLayouts/slideLayout7.xml"/><Relationship Id="rId5" Type="http://schemas.openxmlformats.org/officeDocument/2006/relationships/hyperlink" Target="https://www.glsed.co.uk/?gclid=EAIaIQobChMIzM3q7bvX6gIVV-DtCh3OWgEOEAAYASAAEgLYnvD_BwE" TargetMode="External"/><Relationship Id="rId4" Type="http://schemas.openxmlformats.org/officeDocument/2006/relationships/hyperlink" Target="https://www.letterboxlibrary.co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708920"/>
            <a:ext cx="7772400" cy="1470025"/>
          </a:xfrm>
        </p:spPr>
        <p:txBody>
          <a:bodyPr>
            <a:normAutofit/>
          </a:bodyPr>
          <a:lstStyle/>
          <a:p>
            <a:r>
              <a:rPr lang="en-GB" dirty="0" smtClean="0"/>
              <a:t>NCFE Level 1 </a:t>
            </a:r>
            <a:br>
              <a:rPr lang="en-GB" dirty="0" smtClean="0"/>
            </a:br>
            <a:r>
              <a:rPr lang="en-GB" dirty="0" smtClean="0"/>
              <a:t>Working with Children</a:t>
            </a:r>
            <a:endParaRPr lang="en-GB" dirty="0"/>
          </a:p>
        </p:txBody>
      </p:sp>
      <p:pic>
        <p:nvPicPr>
          <p:cNvPr id="1026" name="Picture 2" descr="http://www.5kyourway.co.uk/wp-content/uploads/2012/01/Islington-logo.png"/>
          <p:cNvPicPr>
            <a:picLocks noChangeAspect="1" noChangeArrowheads="1"/>
          </p:cNvPicPr>
          <p:nvPr/>
        </p:nvPicPr>
        <p:blipFill>
          <a:blip r:embed="rId2" cstate="print"/>
          <a:srcRect/>
          <a:stretch>
            <a:fillRect/>
          </a:stretch>
        </p:blipFill>
        <p:spPr bwMode="auto">
          <a:xfrm>
            <a:off x="251520" y="331238"/>
            <a:ext cx="2808312" cy="688263"/>
          </a:xfrm>
          <a:prstGeom prst="rect">
            <a:avLst/>
          </a:prstGeom>
          <a:noFill/>
        </p:spPr>
      </p:pic>
      <p:sp>
        <p:nvSpPr>
          <p:cNvPr id="7" name="Rectangle 6"/>
          <p:cNvSpPr/>
          <p:nvPr/>
        </p:nvSpPr>
        <p:spPr>
          <a:xfrm>
            <a:off x="467544" y="1052736"/>
            <a:ext cx="3032882" cy="369332"/>
          </a:xfrm>
          <a:prstGeom prst="rect">
            <a:avLst/>
          </a:prstGeom>
        </p:spPr>
        <p:txBody>
          <a:bodyPr wrap="none">
            <a:spAutoFit/>
          </a:bodyPr>
          <a:lstStyle/>
          <a:p>
            <a:r>
              <a:rPr lang="en-GB" dirty="0" smtClean="0"/>
              <a:t>Adult and community learning</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words/Terminology</a:t>
            </a:r>
            <a:endParaRPr lang="en-GB" dirty="0"/>
          </a:p>
        </p:txBody>
      </p:sp>
      <p:sp>
        <p:nvSpPr>
          <p:cNvPr id="1025" name="Rectangle 1"/>
          <p:cNvSpPr>
            <a:spLocks noChangeArrowheads="1"/>
          </p:cNvSpPr>
          <p:nvPr/>
        </p:nvSpPr>
        <p:spPr bwMode="auto">
          <a:xfrm>
            <a:off x="1619672" y="2636912"/>
            <a:ext cx="3168352"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286000" y="1844825"/>
            <a:ext cx="4572000" cy="1015663"/>
          </a:xfrm>
          <a:prstGeom prst="rect">
            <a:avLst/>
          </a:prstGeom>
        </p:spPr>
        <p:txBody>
          <a:bodyPr wrap="square">
            <a:spAutoFit/>
          </a:bodyPr>
          <a:lstStyle/>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dirty="0" smtClean="0">
              <a:latin typeface="Arial" pitchFamily="34" charset="0"/>
              <a:cs typeface="Arial" pitchFamily="34" charset="0"/>
            </a:endParaRPr>
          </a:p>
        </p:txBody>
      </p:sp>
      <p:sp>
        <p:nvSpPr>
          <p:cNvPr id="6" name="Rectangle 5"/>
          <p:cNvSpPr/>
          <p:nvPr/>
        </p:nvSpPr>
        <p:spPr>
          <a:xfrm>
            <a:off x="323528" y="2133513"/>
            <a:ext cx="8496944" cy="3416320"/>
          </a:xfrm>
          <a:prstGeom prst="rect">
            <a:avLst/>
          </a:prstGeom>
        </p:spPr>
        <p:txBody>
          <a:bodyPr wrap="square">
            <a:spAutoFit/>
          </a:bodyPr>
          <a:lstStyle/>
          <a:p>
            <a:pPr algn="just" fontAlgn="base">
              <a:spcBef>
                <a:spcPct val="0"/>
              </a:spcBef>
              <a:spcAft>
                <a:spcPct val="0"/>
              </a:spcAft>
              <a:buFont typeface="Arial" pitchFamily="34" charset="0"/>
              <a:buChar char="•"/>
            </a:pPr>
            <a:r>
              <a:rPr lang="en-GB" sz="2400" b="1" dirty="0" smtClean="0">
                <a:latin typeface="Arial" pitchFamily="34" charset="0"/>
                <a:ea typeface="Calibri" pitchFamily="34" charset="0"/>
                <a:cs typeface="Arial" pitchFamily="34" charset="0"/>
              </a:rPr>
              <a:t>Equality is about fair treatment</a:t>
            </a:r>
          </a:p>
          <a:p>
            <a:pPr algn="just" fontAlgn="base">
              <a:spcBef>
                <a:spcPct val="0"/>
              </a:spcBef>
              <a:spcAft>
                <a:spcPct val="0"/>
              </a:spcAft>
              <a:buFont typeface="Arial" pitchFamily="34" charset="0"/>
              <a:buChar char="•"/>
            </a:pPr>
            <a:endParaRPr lang="en-GB" sz="2400" b="1" dirty="0">
              <a:latin typeface="Arial" pitchFamily="34" charset="0"/>
              <a:ea typeface="Calibri" pitchFamily="34" charset="0"/>
              <a:cs typeface="Arial" pitchFamily="34" charset="0"/>
            </a:endParaRPr>
          </a:p>
          <a:p>
            <a:pPr algn="just" fontAlgn="base">
              <a:spcBef>
                <a:spcPct val="0"/>
              </a:spcBef>
              <a:spcAft>
                <a:spcPct val="0"/>
              </a:spcAft>
              <a:buFont typeface="Arial" pitchFamily="34" charset="0"/>
              <a:buChar char="•"/>
            </a:pPr>
            <a:r>
              <a:rPr lang="en-GB" sz="2400" b="1" dirty="0" smtClean="0">
                <a:latin typeface="Arial" pitchFamily="34" charset="0"/>
                <a:ea typeface="Calibri" pitchFamily="34" charset="0"/>
                <a:cs typeface="Arial" pitchFamily="34" charset="0"/>
              </a:rPr>
              <a:t>Inequality is about </a:t>
            </a:r>
            <a:r>
              <a:rPr lang="en-GB" sz="2400" b="1" dirty="0" smtClean="0">
                <a:solidFill>
                  <a:srgbClr val="FF0000"/>
                </a:solidFill>
                <a:latin typeface="Arial" pitchFamily="34" charset="0"/>
                <a:ea typeface="Calibri" pitchFamily="34" charset="0"/>
                <a:cs typeface="Arial" pitchFamily="34" charset="0"/>
              </a:rPr>
              <a:t>treatment that is unfair and not giving equal rights</a:t>
            </a:r>
          </a:p>
          <a:p>
            <a:pPr algn="just" fontAlgn="base">
              <a:spcBef>
                <a:spcPct val="0"/>
              </a:spcBef>
              <a:spcAft>
                <a:spcPct val="0"/>
              </a:spcAft>
              <a:buFont typeface="Arial" pitchFamily="34" charset="0"/>
              <a:buChar char="•"/>
            </a:pPr>
            <a:endParaRPr lang="en-GB" sz="2400" b="1" dirty="0" smtClean="0">
              <a:latin typeface="Arial" pitchFamily="34" charset="0"/>
              <a:ea typeface="Calibri" pitchFamily="34" charset="0"/>
              <a:cs typeface="Arial" pitchFamily="34" charset="0"/>
            </a:endParaRPr>
          </a:p>
          <a:p>
            <a:pPr>
              <a:buFont typeface="Arial" pitchFamily="34" charset="0"/>
              <a:buChar char="•"/>
            </a:pPr>
            <a:r>
              <a:rPr lang="en-GB" sz="2400" b="1" dirty="0" smtClean="0">
                <a:latin typeface="Arial" pitchFamily="34" charset="0"/>
                <a:ea typeface="Calibri" pitchFamily="34" charset="0"/>
                <a:cs typeface="Arial" pitchFamily="34" charset="0"/>
              </a:rPr>
              <a:t>Diversity is about </a:t>
            </a:r>
            <a:r>
              <a:rPr lang="en-GB" sz="2400" b="1" dirty="0" smtClean="0">
                <a:solidFill>
                  <a:srgbClr val="FF0000"/>
                </a:solidFill>
                <a:latin typeface="Arial" pitchFamily="34" charset="0"/>
                <a:ea typeface="Calibri" pitchFamily="34" charset="0"/>
                <a:cs typeface="Arial" pitchFamily="34" charset="0"/>
              </a:rPr>
              <a:t>valuing and respecting difference</a:t>
            </a:r>
          </a:p>
          <a:p>
            <a:pPr>
              <a:buFont typeface="Arial" pitchFamily="34" charset="0"/>
              <a:buChar char="•"/>
            </a:pPr>
            <a:endParaRPr lang="en-GB" sz="2400" b="1" dirty="0" smtClean="0">
              <a:latin typeface="Arial" pitchFamily="34" charset="0"/>
              <a:cs typeface="Arial" pitchFamily="34" charset="0"/>
            </a:endParaRPr>
          </a:p>
          <a:p>
            <a:pPr>
              <a:buFont typeface="Arial" pitchFamily="34" charset="0"/>
              <a:buChar char="•"/>
            </a:pPr>
            <a:r>
              <a:rPr lang="en-GB" sz="2400" b="1" dirty="0" smtClean="0">
                <a:latin typeface="Arial" pitchFamily="34" charset="0"/>
                <a:cs typeface="Arial" pitchFamily="34" charset="0"/>
              </a:rPr>
              <a:t>Inclusion is about </a:t>
            </a:r>
            <a:r>
              <a:rPr lang="en-GB" sz="2400" b="1" dirty="0" smtClean="0">
                <a:solidFill>
                  <a:srgbClr val="FF0000"/>
                </a:solidFill>
                <a:latin typeface="Arial" pitchFamily="34" charset="0"/>
                <a:cs typeface="Arial" pitchFamily="34" charset="0"/>
              </a:rPr>
              <a:t>removing barriers to participation </a:t>
            </a:r>
          </a:p>
          <a:p>
            <a:endParaRPr lang="en-GB" sz="2400" b="1"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words/Terminology</a:t>
            </a:r>
            <a:endParaRPr lang="en-GB" dirty="0"/>
          </a:p>
        </p:txBody>
      </p:sp>
      <p:sp>
        <p:nvSpPr>
          <p:cNvPr id="1025" name="Rectangle 1"/>
          <p:cNvSpPr>
            <a:spLocks noChangeArrowheads="1"/>
          </p:cNvSpPr>
          <p:nvPr/>
        </p:nvSpPr>
        <p:spPr bwMode="auto">
          <a:xfrm>
            <a:off x="1619672" y="2636912"/>
            <a:ext cx="3168352"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286000" y="1844825"/>
            <a:ext cx="4572000" cy="1015663"/>
          </a:xfrm>
          <a:prstGeom prst="rect">
            <a:avLst/>
          </a:prstGeom>
        </p:spPr>
        <p:txBody>
          <a:bodyPr wrap="square">
            <a:spAutoFit/>
          </a:bodyPr>
          <a:lstStyle/>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dirty="0" smtClean="0">
              <a:latin typeface="Arial" pitchFamily="34" charset="0"/>
              <a:cs typeface="Arial" pitchFamily="34" charset="0"/>
            </a:endParaRPr>
          </a:p>
        </p:txBody>
      </p:sp>
      <p:sp>
        <p:nvSpPr>
          <p:cNvPr id="6" name="Rectangle 5"/>
          <p:cNvSpPr/>
          <p:nvPr/>
        </p:nvSpPr>
        <p:spPr>
          <a:xfrm>
            <a:off x="298504" y="1484784"/>
            <a:ext cx="8388296" cy="4893647"/>
          </a:xfrm>
          <a:prstGeom prst="rect">
            <a:avLst/>
          </a:prstGeom>
        </p:spPr>
        <p:txBody>
          <a:bodyPr wrap="square">
            <a:spAutoFit/>
          </a:bodyPr>
          <a:lstStyle/>
          <a:p>
            <a:r>
              <a:rPr lang="en-GB" sz="2400" b="1" dirty="0" smtClean="0">
                <a:solidFill>
                  <a:srgbClr val="FF0000"/>
                </a:solidFill>
              </a:rPr>
              <a:t>What about these:</a:t>
            </a:r>
          </a:p>
          <a:p>
            <a:endParaRPr lang="en-GB" sz="2400" b="1" dirty="0" smtClean="0"/>
          </a:p>
          <a:p>
            <a:r>
              <a:rPr lang="en-GB" sz="2400" b="1" dirty="0" smtClean="0">
                <a:solidFill>
                  <a:srgbClr val="7030A0"/>
                </a:solidFill>
                <a:latin typeface="Arial" pitchFamily="34" charset="0"/>
                <a:cs typeface="Arial" pitchFamily="34" charset="0"/>
              </a:rPr>
              <a:t>Prejudice			Stereotyping</a:t>
            </a:r>
          </a:p>
          <a:p>
            <a:endParaRPr lang="en-GB" sz="2400" b="1" dirty="0" smtClean="0">
              <a:solidFill>
                <a:srgbClr val="7030A0"/>
              </a:solidFill>
              <a:latin typeface="Arial" pitchFamily="34" charset="0"/>
              <a:cs typeface="Arial" pitchFamily="34" charset="0"/>
            </a:endParaRPr>
          </a:p>
          <a:p>
            <a:endParaRPr lang="en-GB" sz="2400" b="1" dirty="0" smtClean="0">
              <a:solidFill>
                <a:srgbClr val="7030A0"/>
              </a:solidFill>
              <a:latin typeface="Arial" pitchFamily="34" charset="0"/>
              <a:ea typeface="Calibri" pitchFamily="34" charset="0"/>
              <a:cs typeface="Arial" pitchFamily="34" charset="0"/>
            </a:endParaRPr>
          </a:p>
          <a:p>
            <a:r>
              <a:rPr lang="en-GB" sz="2400" b="1" dirty="0" smtClean="0">
                <a:solidFill>
                  <a:srgbClr val="7030A0"/>
                </a:solidFill>
                <a:latin typeface="Arial" pitchFamily="34" charset="0"/>
                <a:ea typeface="Calibri" pitchFamily="34" charset="0"/>
                <a:cs typeface="Arial" pitchFamily="34" charset="0"/>
              </a:rPr>
              <a:t>Sexism			Racism</a:t>
            </a:r>
          </a:p>
          <a:p>
            <a:endParaRPr lang="en-GB" sz="2400" b="1" dirty="0">
              <a:solidFill>
                <a:srgbClr val="7030A0"/>
              </a:solidFill>
              <a:latin typeface="Arial" pitchFamily="34" charset="0"/>
              <a:ea typeface="Calibri" pitchFamily="34" charset="0"/>
              <a:cs typeface="Arial" pitchFamily="34" charset="0"/>
            </a:endParaRPr>
          </a:p>
          <a:p>
            <a:r>
              <a:rPr lang="en-GB" sz="2400" b="1" dirty="0" smtClean="0">
                <a:solidFill>
                  <a:srgbClr val="7030A0"/>
                </a:solidFill>
                <a:latin typeface="Arial" pitchFamily="34" charset="0"/>
                <a:ea typeface="Calibri" pitchFamily="34" charset="0"/>
                <a:cs typeface="Arial" pitchFamily="34" charset="0"/>
              </a:rPr>
              <a:t>Ethnicity			Discrimination</a:t>
            </a:r>
            <a:endParaRPr lang="en-GB" sz="2400" b="1" dirty="0">
              <a:solidFill>
                <a:srgbClr val="7030A0"/>
              </a:solidFill>
              <a:latin typeface="Arial" pitchFamily="34" charset="0"/>
              <a:ea typeface="Calibri" pitchFamily="34" charset="0"/>
              <a:cs typeface="Arial" pitchFamily="34" charset="0"/>
            </a:endParaRPr>
          </a:p>
          <a:p>
            <a:endParaRPr lang="en-GB" sz="2400" b="1" dirty="0" smtClean="0">
              <a:solidFill>
                <a:srgbClr val="7030A0"/>
              </a:solidFill>
              <a:latin typeface="Arial" pitchFamily="34" charset="0"/>
              <a:ea typeface="Calibri" pitchFamily="34" charset="0"/>
              <a:cs typeface="Arial" pitchFamily="34" charset="0"/>
            </a:endParaRPr>
          </a:p>
          <a:p>
            <a:endParaRPr lang="en-GB" sz="2400" b="1" dirty="0" smtClean="0">
              <a:solidFill>
                <a:srgbClr val="7030A0"/>
              </a:solidFill>
              <a:latin typeface="Arial" pitchFamily="34" charset="0"/>
              <a:ea typeface="Calibri" pitchFamily="34" charset="0"/>
              <a:cs typeface="Arial" pitchFamily="34" charset="0"/>
            </a:endParaRPr>
          </a:p>
          <a:p>
            <a:r>
              <a:rPr lang="en-GB" sz="2400" b="1" dirty="0">
                <a:solidFill>
                  <a:srgbClr val="7030A0"/>
                </a:solidFill>
                <a:latin typeface="Arial" pitchFamily="34" charset="0"/>
                <a:ea typeface="Calibri" pitchFamily="34" charset="0"/>
                <a:cs typeface="Arial" pitchFamily="34" charset="0"/>
              </a:rPr>
              <a:t>Homophobic </a:t>
            </a:r>
            <a:r>
              <a:rPr lang="en-GB" sz="2400" b="1" dirty="0" smtClean="0">
                <a:solidFill>
                  <a:srgbClr val="7030A0"/>
                </a:solidFill>
                <a:latin typeface="Arial" pitchFamily="34" charset="0"/>
                <a:ea typeface="Calibri" pitchFamily="34" charset="0"/>
                <a:cs typeface="Arial" pitchFamily="34" charset="0"/>
              </a:rPr>
              <a:t>		LGBTQ</a:t>
            </a:r>
            <a:r>
              <a:rPr lang="en-GB" sz="2400" b="1" dirty="0">
                <a:solidFill>
                  <a:srgbClr val="7030A0"/>
                </a:solidFill>
                <a:latin typeface="Arial" pitchFamily="34" charset="0"/>
                <a:ea typeface="Calibri" pitchFamily="34" charset="0"/>
                <a:cs typeface="Arial" pitchFamily="34" charset="0"/>
              </a:rPr>
              <a:t>+</a:t>
            </a:r>
            <a:endParaRPr lang="en-GB" sz="2400" b="1" dirty="0" smtClean="0">
              <a:solidFill>
                <a:srgbClr val="7030A0"/>
              </a:solidFill>
              <a:latin typeface="Arial" pitchFamily="34" charset="0"/>
              <a:ea typeface="Calibri" pitchFamily="34" charset="0"/>
              <a:cs typeface="Arial" pitchFamily="34" charset="0"/>
            </a:endParaRPr>
          </a:p>
          <a:p>
            <a:endParaRPr lang="en-GB" sz="2400" b="1" dirty="0" smtClean="0">
              <a:solidFill>
                <a:srgbClr val="7030A0"/>
              </a:solidFill>
              <a:latin typeface="Arial" pitchFamily="34" charset="0"/>
              <a:ea typeface="Calibri" pitchFamily="34" charset="0"/>
              <a:cs typeface="Arial" pitchFamily="34" charset="0"/>
            </a:endParaRPr>
          </a:p>
          <a:p>
            <a:r>
              <a:rPr lang="en-GB" sz="2400" b="1" dirty="0" smtClean="0">
                <a:solidFill>
                  <a:srgbClr val="7030A0"/>
                </a:solidFill>
                <a:latin typeface="Arial" pitchFamily="34" charset="0"/>
                <a:ea typeface="Calibri" pitchFamily="34" charset="0"/>
                <a:cs typeface="Arial" pitchFamily="34" charset="0"/>
              </a:rPr>
              <a:t>			</a:t>
            </a:r>
          </a:p>
        </p:txBody>
      </p:sp>
    </p:spTree>
    <p:extLst>
      <p:ext uri="{BB962C8B-B14F-4D97-AF65-F5344CB8AC3E}">
        <p14:creationId xmlns:p14="http://schemas.microsoft.com/office/powerpoint/2010/main" xmlns="" val="3198492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280920" cy="6201698"/>
          </a:xfrm>
          <a:prstGeom prst="rect">
            <a:avLst/>
          </a:prstGeom>
        </p:spPr>
        <p:txBody>
          <a:bodyPr wrap="square">
            <a:spAutoFit/>
          </a:bodyPr>
          <a:lstStyle/>
          <a:p>
            <a:r>
              <a:rPr lang="en-GB" sz="2000" b="1" dirty="0" smtClean="0">
                <a:latin typeface="Arial" pitchFamily="34" charset="0"/>
                <a:cs typeface="Arial" pitchFamily="34" charset="0"/>
              </a:rPr>
              <a:t>Definitions</a:t>
            </a:r>
          </a:p>
          <a:p>
            <a:r>
              <a:rPr lang="en-GB" sz="2000" b="1" dirty="0" smtClean="0"/>
              <a:t> </a:t>
            </a:r>
          </a:p>
          <a:p>
            <a:r>
              <a:rPr lang="en-GB" sz="2000" b="1" dirty="0" smtClean="0">
                <a:solidFill>
                  <a:srgbClr val="7030A0"/>
                </a:solidFill>
                <a:latin typeface="Arial" pitchFamily="34" charset="0"/>
                <a:cs typeface="Arial" pitchFamily="34" charset="0"/>
              </a:rPr>
              <a:t>Prejudice – </a:t>
            </a:r>
            <a:r>
              <a:rPr lang="en-GB" sz="2000" dirty="0" smtClean="0">
                <a:latin typeface="Arial" pitchFamily="34" charset="0"/>
                <a:cs typeface="Arial" pitchFamily="34" charset="0"/>
              </a:rPr>
              <a:t>judging someone the basis of what you think they are like 	</a:t>
            </a:r>
            <a:r>
              <a:rPr lang="en-GB" sz="2000" dirty="0" smtClean="0">
                <a:solidFill>
                  <a:srgbClr val="7030A0"/>
                </a:solidFill>
                <a:latin typeface="Arial" pitchFamily="34" charset="0"/>
                <a:cs typeface="Arial" pitchFamily="34" charset="0"/>
              </a:rPr>
              <a:t>	</a:t>
            </a:r>
            <a:r>
              <a:rPr lang="en-GB" sz="2000" b="1" dirty="0" smtClean="0">
                <a:solidFill>
                  <a:srgbClr val="7030A0"/>
                </a:solidFill>
                <a:latin typeface="Arial" pitchFamily="34" charset="0"/>
                <a:cs typeface="Arial" pitchFamily="34" charset="0"/>
              </a:rPr>
              <a:t>	</a:t>
            </a:r>
          </a:p>
          <a:p>
            <a:r>
              <a:rPr lang="en-GB" sz="2000" b="1" dirty="0" smtClean="0">
                <a:solidFill>
                  <a:srgbClr val="7030A0"/>
                </a:solidFill>
                <a:latin typeface="Arial" pitchFamily="34" charset="0"/>
                <a:cs typeface="Arial" pitchFamily="34" charset="0"/>
              </a:rPr>
              <a:t>Stereotyping </a:t>
            </a:r>
            <a:r>
              <a:rPr lang="en-GB" sz="2000" b="1" dirty="0" smtClean="0">
                <a:latin typeface="Arial" pitchFamily="34" charset="0"/>
                <a:cs typeface="Arial" pitchFamily="34" charset="0"/>
              </a:rPr>
              <a:t>– </a:t>
            </a:r>
            <a:r>
              <a:rPr lang="en-GB" sz="2000" dirty="0" smtClean="0">
                <a:latin typeface="Arial" pitchFamily="34" charset="0"/>
                <a:cs typeface="Arial" pitchFamily="34" charset="0"/>
              </a:rPr>
              <a:t>associated with the above, that people behave the same, are alike in the same way and have the same thought and feelings.</a:t>
            </a:r>
          </a:p>
          <a:p>
            <a:endParaRPr lang="en-GB" sz="800" b="1" dirty="0" smtClean="0">
              <a:latin typeface="Arial" pitchFamily="34" charset="0"/>
              <a:cs typeface="Arial" pitchFamily="34" charset="0"/>
            </a:endParaRPr>
          </a:p>
          <a:p>
            <a:r>
              <a:rPr lang="en-GB" sz="2000" b="1" dirty="0" smtClean="0">
                <a:solidFill>
                  <a:srgbClr val="7030A0"/>
                </a:solidFill>
                <a:latin typeface="Arial" pitchFamily="34" charset="0"/>
                <a:ea typeface="Calibri" pitchFamily="34" charset="0"/>
                <a:cs typeface="Arial" pitchFamily="34" charset="0"/>
              </a:rPr>
              <a:t>Discriminate </a:t>
            </a:r>
            <a:r>
              <a:rPr lang="en-GB" sz="2000" b="1" dirty="0" smtClean="0">
                <a:latin typeface="Arial" pitchFamily="34" charset="0"/>
                <a:ea typeface="Calibri" pitchFamily="34" charset="0"/>
                <a:cs typeface="Arial" pitchFamily="34" charset="0"/>
              </a:rPr>
              <a:t>– </a:t>
            </a:r>
            <a:r>
              <a:rPr lang="en-GB" sz="2000" dirty="0" smtClean="0">
                <a:latin typeface="Arial" pitchFamily="34" charset="0"/>
                <a:ea typeface="Calibri" pitchFamily="34" charset="0"/>
                <a:cs typeface="Arial" pitchFamily="34" charset="0"/>
              </a:rPr>
              <a:t>when you treat people less favourable because of your prejudices </a:t>
            </a:r>
          </a:p>
          <a:p>
            <a:endParaRPr lang="en-GB" sz="900" b="1" dirty="0" smtClean="0">
              <a:solidFill>
                <a:srgbClr val="7030A0"/>
              </a:solidFill>
              <a:latin typeface="Arial" pitchFamily="34" charset="0"/>
              <a:ea typeface="Calibri" pitchFamily="34" charset="0"/>
              <a:cs typeface="Arial" pitchFamily="34" charset="0"/>
            </a:endParaRPr>
          </a:p>
          <a:p>
            <a:r>
              <a:rPr lang="en-GB" sz="2000" b="1" dirty="0" smtClean="0">
                <a:solidFill>
                  <a:srgbClr val="7030A0"/>
                </a:solidFill>
                <a:latin typeface="Arial" pitchFamily="34" charset="0"/>
                <a:ea typeface="Calibri" pitchFamily="34" charset="0"/>
                <a:cs typeface="Arial" pitchFamily="34" charset="0"/>
              </a:rPr>
              <a:t>Sexism – </a:t>
            </a:r>
            <a:r>
              <a:rPr lang="en-GB" sz="2000" dirty="0" smtClean="0">
                <a:latin typeface="Arial" pitchFamily="34" charset="0"/>
                <a:ea typeface="Calibri" pitchFamily="34" charset="0"/>
                <a:cs typeface="Arial" pitchFamily="34" charset="0"/>
              </a:rPr>
              <a:t>discrimination based on someone's sex </a:t>
            </a:r>
            <a:r>
              <a:rPr lang="en-GB" sz="2000" dirty="0" smtClean="0">
                <a:latin typeface="Arial" pitchFamily="34" charset="0"/>
                <a:cs typeface="Arial" pitchFamily="34" charset="0"/>
              </a:rPr>
              <a:t>and may include the belief that a person of one sex is naturally superior to a person of the other.</a:t>
            </a:r>
            <a:r>
              <a:rPr lang="en-GB" sz="2000" dirty="0" smtClean="0">
                <a:latin typeface="Arial" pitchFamily="34" charset="0"/>
                <a:ea typeface="Calibri" pitchFamily="34" charset="0"/>
                <a:cs typeface="Arial" pitchFamily="34" charset="0"/>
              </a:rPr>
              <a:t>	</a:t>
            </a:r>
          </a:p>
          <a:p>
            <a:r>
              <a:rPr lang="en-GB" sz="2000" dirty="0" smtClean="0">
                <a:latin typeface="Arial" pitchFamily="34" charset="0"/>
                <a:ea typeface="Calibri" pitchFamily="34" charset="0"/>
                <a:cs typeface="Arial" pitchFamily="34" charset="0"/>
              </a:rPr>
              <a:t>		</a:t>
            </a:r>
          </a:p>
          <a:p>
            <a:r>
              <a:rPr lang="en-GB" sz="2000" b="1" dirty="0" smtClean="0">
                <a:solidFill>
                  <a:srgbClr val="7030A0"/>
                </a:solidFill>
                <a:latin typeface="Arial" pitchFamily="34" charset="0"/>
                <a:ea typeface="Calibri" pitchFamily="34" charset="0"/>
                <a:cs typeface="Arial" pitchFamily="34" charset="0"/>
              </a:rPr>
              <a:t>Racism </a:t>
            </a:r>
            <a:r>
              <a:rPr lang="en-GB" sz="2000" dirty="0" smtClean="0">
                <a:latin typeface="Arial" pitchFamily="34" charset="0"/>
                <a:ea typeface="Calibri" pitchFamily="34" charset="0"/>
                <a:cs typeface="Arial" pitchFamily="34" charset="0"/>
              </a:rPr>
              <a:t>–</a:t>
            </a:r>
            <a:r>
              <a:rPr lang="en-GB" sz="2000" dirty="0" smtClean="0">
                <a:latin typeface="Arial" pitchFamily="34" charset="0"/>
                <a:cs typeface="Arial" pitchFamily="34" charset="0"/>
              </a:rPr>
              <a:t>in general terms consists of conduct or words or practices which disadvantage or advantage people because of their colour, culture, or ethnic</a:t>
            </a:r>
          </a:p>
          <a:p>
            <a:endParaRPr lang="en-GB" sz="2000" b="1" dirty="0" smtClean="0">
              <a:solidFill>
                <a:srgbClr val="7030A0"/>
              </a:solidFill>
              <a:latin typeface="Arial" pitchFamily="34" charset="0"/>
              <a:ea typeface="Calibri" pitchFamily="34" charset="0"/>
              <a:cs typeface="Arial" pitchFamily="34" charset="0"/>
            </a:endParaRPr>
          </a:p>
          <a:p>
            <a:r>
              <a:rPr lang="en-GB" sz="2000" b="1" dirty="0" smtClean="0">
                <a:solidFill>
                  <a:srgbClr val="7030A0"/>
                </a:solidFill>
                <a:latin typeface="Arial" pitchFamily="34" charset="0"/>
                <a:ea typeface="Calibri" pitchFamily="34" charset="0"/>
                <a:cs typeface="Arial" pitchFamily="34" charset="0"/>
              </a:rPr>
              <a:t>Homophobic – </a:t>
            </a:r>
            <a:r>
              <a:rPr lang="en-GB" sz="2000" dirty="0" smtClean="0">
                <a:latin typeface="Arial" pitchFamily="34" charset="0"/>
                <a:ea typeface="Calibri" pitchFamily="34" charset="0"/>
                <a:cs typeface="Arial" pitchFamily="34" charset="0"/>
              </a:rPr>
              <a:t>when you have negative feelings and behaviour towards others in same sex relationships</a:t>
            </a:r>
            <a:endParaRPr lang="en-GB" sz="2000" b="1" dirty="0" smtClean="0">
              <a:solidFill>
                <a:srgbClr val="7030A0"/>
              </a:solidFill>
              <a:latin typeface="Arial" pitchFamily="34" charset="0"/>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9752" y="1628800"/>
            <a:ext cx="4464496" cy="369332"/>
          </a:xfrm>
          <a:prstGeom prst="rect">
            <a:avLst/>
          </a:prstGeom>
          <a:noFill/>
        </p:spPr>
        <p:txBody>
          <a:bodyPr wrap="square" rtlCol="0">
            <a:spAutoFit/>
          </a:bodyPr>
          <a:lstStyle/>
          <a:p>
            <a:r>
              <a:rPr lang="en-GB" dirty="0" smtClean="0"/>
              <a:t>.</a:t>
            </a:r>
            <a:endParaRPr lang="en-GB" dirty="0"/>
          </a:p>
        </p:txBody>
      </p:sp>
      <p:sp>
        <p:nvSpPr>
          <p:cNvPr id="3" name="TextBox 2"/>
          <p:cNvSpPr txBox="1"/>
          <p:nvPr/>
        </p:nvSpPr>
        <p:spPr>
          <a:xfrm>
            <a:off x="827584" y="1020214"/>
            <a:ext cx="6768752" cy="1754326"/>
          </a:xfrm>
          <a:prstGeom prst="rect">
            <a:avLst/>
          </a:prstGeom>
          <a:noFill/>
        </p:spPr>
        <p:txBody>
          <a:bodyPr wrap="square" rtlCol="0">
            <a:spAutoFit/>
          </a:bodyPr>
          <a:lstStyle/>
          <a:p>
            <a:r>
              <a:rPr lang="en-GB" sz="2400" dirty="0" smtClean="0"/>
              <a:t>When people are treated unfairly and discriminated  it can lead to negative consequences</a:t>
            </a:r>
          </a:p>
          <a:p>
            <a:endParaRPr lang="en-GB" sz="2400" dirty="0"/>
          </a:p>
          <a:p>
            <a:endParaRPr lang="en-GB" dirty="0" smtClean="0"/>
          </a:p>
          <a:p>
            <a:endParaRPr lang="en-GB" dirty="0"/>
          </a:p>
        </p:txBody>
      </p:sp>
      <p:pic>
        <p:nvPicPr>
          <p:cNvPr id="5" name="Picture 4"/>
          <p:cNvPicPr>
            <a:picLocks noChangeAspect="1"/>
          </p:cNvPicPr>
          <p:nvPr/>
        </p:nvPicPr>
        <p:blipFill>
          <a:blip r:embed="rId2" cstate="print"/>
          <a:stretch>
            <a:fillRect/>
          </a:stretch>
        </p:blipFill>
        <p:spPr>
          <a:xfrm>
            <a:off x="1403648" y="2628575"/>
            <a:ext cx="5103937" cy="2662486"/>
          </a:xfrm>
          <a:prstGeom prst="rect">
            <a:avLst/>
          </a:prstGeom>
        </p:spPr>
      </p:pic>
      <p:sp>
        <p:nvSpPr>
          <p:cNvPr id="6" name="TextBox 5"/>
          <p:cNvSpPr txBox="1"/>
          <p:nvPr/>
        </p:nvSpPr>
        <p:spPr>
          <a:xfrm>
            <a:off x="1763688" y="5661248"/>
            <a:ext cx="2664296" cy="369332"/>
          </a:xfrm>
          <a:prstGeom prst="rect">
            <a:avLst/>
          </a:prstGeom>
          <a:noFill/>
        </p:spPr>
        <p:txBody>
          <a:bodyPr wrap="square" rtlCol="0">
            <a:spAutoFit/>
          </a:bodyPr>
          <a:lstStyle/>
          <a:p>
            <a:r>
              <a:rPr lang="en-GB" dirty="0" smtClean="0"/>
              <a:t>School – prison -  pipeline</a:t>
            </a:r>
            <a:endParaRPr lang="en-GB" dirty="0"/>
          </a:p>
        </p:txBody>
      </p:sp>
    </p:spTree>
    <p:extLst>
      <p:ext uri="{BB962C8B-B14F-4D97-AF65-F5344CB8AC3E}">
        <p14:creationId xmlns:p14="http://schemas.microsoft.com/office/powerpoint/2010/main" xmlns="" val="2962240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p:cNvSpPr>
            <a:spLocks noGrp="1"/>
          </p:cNvSpPr>
          <p:nvPr>
            <p:ph type="ftr" sz="quarter" idx="11"/>
          </p:nvPr>
        </p:nvSpPr>
        <p:spPr>
          <a:xfrm>
            <a:off x="3124200" y="6245225"/>
            <a:ext cx="2895600" cy="476250"/>
          </a:xfrm>
        </p:spPr>
        <p:txBody>
          <a:bodyPr/>
          <a:lstStyle/>
          <a:p>
            <a:r>
              <a:rPr lang="en-US"/>
              <a:t>Adapted from Citizenship Foundation</a:t>
            </a:r>
          </a:p>
        </p:txBody>
      </p:sp>
      <p:sp>
        <p:nvSpPr>
          <p:cNvPr id="3" name="Rectangle 10"/>
          <p:cNvSpPr>
            <a:spLocks noChangeArrowheads="1"/>
          </p:cNvSpPr>
          <p:nvPr/>
        </p:nvSpPr>
        <p:spPr bwMode="auto">
          <a:xfrm>
            <a:off x="0" y="0"/>
            <a:ext cx="9144000" cy="6858000"/>
          </a:xfrm>
          <a:prstGeom prst="rect">
            <a:avLst/>
          </a:prstGeom>
          <a:noFill/>
          <a:ln w="9525">
            <a:solidFill>
              <a:schemeClr val="tx1"/>
            </a:solidFill>
            <a:miter lim="800000"/>
            <a:headEnd/>
            <a:tailEnd/>
          </a:ln>
          <a:effectLst/>
        </p:spPr>
        <p:txBody>
          <a:bodyPr wrap="none" anchor="ctr"/>
          <a:lstStyle/>
          <a:p>
            <a:endParaRPr lang="en-GB"/>
          </a:p>
        </p:txBody>
      </p:sp>
      <p:pic>
        <p:nvPicPr>
          <p:cNvPr id="4" name="Picture 4" descr="j0431614"/>
          <p:cNvPicPr>
            <a:picLocks noChangeAspect="1" noChangeArrowheads="1"/>
          </p:cNvPicPr>
          <p:nvPr/>
        </p:nvPicPr>
        <p:blipFill>
          <a:blip r:embed="rId2" cstate="print">
            <a:lum bright="-100000"/>
          </a:blip>
          <a:srcRect/>
          <a:stretch>
            <a:fillRect/>
          </a:stretch>
        </p:blipFill>
        <p:spPr bwMode="auto">
          <a:xfrm>
            <a:off x="5795963" y="2708275"/>
            <a:ext cx="1828800" cy="1828800"/>
          </a:xfrm>
          <a:prstGeom prst="rect">
            <a:avLst/>
          </a:prstGeom>
          <a:noFill/>
        </p:spPr>
      </p:pic>
      <p:pic>
        <p:nvPicPr>
          <p:cNvPr id="5" name="Picture 6" descr="j0431601"/>
          <p:cNvPicPr>
            <a:picLocks noChangeAspect="1" noChangeArrowheads="1"/>
          </p:cNvPicPr>
          <p:nvPr/>
        </p:nvPicPr>
        <p:blipFill>
          <a:blip r:embed="rId3" cstate="print">
            <a:lum bright="-100000"/>
          </a:blip>
          <a:srcRect/>
          <a:stretch>
            <a:fillRect/>
          </a:stretch>
        </p:blipFill>
        <p:spPr bwMode="auto">
          <a:xfrm>
            <a:off x="1835150" y="2781300"/>
            <a:ext cx="1828800" cy="1828800"/>
          </a:xfrm>
          <a:prstGeom prst="rect">
            <a:avLst/>
          </a:prstGeom>
          <a:noFill/>
        </p:spPr>
      </p:pic>
      <p:sp>
        <p:nvSpPr>
          <p:cNvPr id="6" name="Rectangle 7"/>
          <p:cNvSpPr>
            <a:spLocks noChangeArrowheads="1"/>
          </p:cNvSpPr>
          <p:nvPr/>
        </p:nvSpPr>
        <p:spPr bwMode="auto">
          <a:xfrm>
            <a:off x="4284663" y="3644900"/>
            <a:ext cx="936625" cy="144463"/>
          </a:xfrm>
          <a:prstGeom prst="rect">
            <a:avLst/>
          </a:prstGeom>
          <a:solidFill>
            <a:schemeClr val="tx1"/>
          </a:solidFill>
          <a:ln w="9525">
            <a:solidFill>
              <a:schemeClr val="tx1"/>
            </a:solidFill>
            <a:miter lim="800000"/>
            <a:headEnd/>
            <a:tailEnd/>
          </a:ln>
          <a:effectLst/>
        </p:spPr>
        <p:txBody>
          <a:bodyPr wrap="none" anchor="ctr"/>
          <a:lstStyle/>
          <a:p>
            <a:endParaRPr lang="en-GB"/>
          </a:p>
        </p:txBody>
      </p:sp>
      <p:sp>
        <p:nvSpPr>
          <p:cNvPr id="7" name="Rectangle 8"/>
          <p:cNvSpPr>
            <a:spLocks noChangeArrowheads="1"/>
          </p:cNvSpPr>
          <p:nvPr/>
        </p:nvSpPr>
        <p:spPr bwMode="auto">
          <a:xfrm>
            <a:off x="4284663" y="3860800"/>
            <a:ext cx="936625" cy="144463"/>
          </a:xfrm>
          <a:prstGeom prst="rect">
            <a:avLst/>
          </a:prstGeom>
          <a:solidFill>
            <a:schemeClr val="tx1"/>
          </a:solidFill>
          <a:ln w="9525">
            <a:solidFill>
              <a:schemeClr val="tx1"/>
            </a:solidFill>
            <a:miter lim="800000"/>
            <a:headEnd/>
            <a:tailEnd/>
          </a:ln>
          <a:effectLst/>
        </p:spPr>
        <p:txBody>
          <a:bodyPr wrap="none" anchor="ctr"/>
          <a:lstStyle/>
          <a:p>
            <a:endParaRPr lang="en-GB"/>
          </a:p>
        </p:txBody>
      </p:sp>
      <p:sp>
        <p:nvSpPr>
          <p:cNvPr id="8" name="WordArt 9"/>
          <p:cNvSpPr>
            <a:spLocks noChangeArrowheads="1" noChangeShapeType="1" noTextEdit="1"/>
          </p:cNvSpPr>
          <p:nvPr/>
        </p:nvSpPr>
        <p:spPr bwMode="auto">
          <a:xfrm>
            <a:off x="1763713" y="333375"/>
            <a:ext cx="6048375" cy="1728788"/>
          </a:xfrm>
          <a:prstGeom prst="rect">
            <a:avLst/>
          </a:prstGeom>
        </p:spPr>
        <p:txBody>
          <a:bodyPr wrap="none" fromWordArt="1">
            <a:prstTxWarp prst="textDeflate">
              <a:avLst>
                <a:gd name="adj" fmla="val 26227"/>
              </a:avLst>
            </a:prstTxWarp>
          </a:bodyPr>
          <a:lstStyle/>
          <a:p>
            <a:pPr algn="ctr"/>
            <a:r>
              <a:rPr lang="en-GB" sz="3600" kern="10" dirty="0">
                <a:ln w="9525">
                  <a:solidFill>
                    <a:srgbClr val="000000"/>
                  </a:solidFill>
                  <a:round/>
                  <a:headEnd/>
                  <a:tailEnd/>
                </a:ln>
                <a:solidFill>
                  <a:srgbClr val="000000"/>
                </a:solidFill>
                <a:latin typeface="Impact"/>
              </a:rPr>
              <a:t>Equal Opportunities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3000" fill="hold"/>
                                        <p:tgtEl>
                                          <p:spTgt spid="5"/>
                                        </p:tgtEl>
                                      </p:cBhvr>
                                      <p:by x="150000" y="150000"/>
                                    </p:animScale>
                                  </p:childTnLst>
                                </p:cTn>
                              </p:par>
                              <p:par>
                                <p:cTn id="7" presetID="6" presetClass="emph" presetSubtype="0" fill="hold" nodeType="withEffect">
                                  <p:stCondLst>
                                    <p:cond delay="0"/>
                                  </p:stCondLst>
                                  <p:childTnLst>
                                    <p:animScale>
                                      <p:cBhvr>
                                        <p:cTn id="8" dur="3000" fill="hold"/>
                                        <p:tgtEl>
                                          <p:spTgt spid="4"/>
                                        </p:tgtEl>
                                      </p:cBhvr>
                                      <p:by x="25000" y="25000"/>
                                    </p:animScale>
                                  </p:childTnLst>
                                </p:cTn>
                              </p:par>
                              <p:par>
                                <p:cTn id="9" presetID="1" presetClass="emph" presetSubtype="2" fill="hold" nodeType="withEffect">
                                  <p:stCondLst>
                                    <p:cond delay="0"/>
                                  </p:stCondLst>
                                  <p:childTnLst>
                                    <p:animClr clrSpc="rgb" dir="cw">
                                      <p:cBhvr>
                                        <p:cTn id="10" dur="2000" fill="hold"/>
                                        <p:tgtEl>
                                          <p:spTgt spid="3"/>
                                        </p:tgtEl>
                                        <p:attrNameLst>
                                          <p:attrName>fillcolor</p:attrName>
                                        </p:attrNameLst>
                                      </p:cBhvr>
                                      <p:to>
                                        <a:srgbClr val="0066CC"/>
                                      </p:to>
                                    </p:animClr>
                                    <p:set>
                                      <p:cBhvr>
                                        <p:cTn id="11" dur="2000" fill="hold"/>
                                        <p:tgtEl>
                                          <p:spTgt spid="3"/>
                                        </p:tgtEl>
                                        <p:attrNameLst>
                                          <p:attrName>fill.type</p:attrName>
                                        </p:attrNameLst>
                                      </p:cBhvr>
                                      <p:to>
                                        <p:strVal val="solid"/>
                                      </p:to>
                                    </p:set>
                                    <p:set>
                                      <p:cBhvr>
                                        <p:cTn id="12" dur="2000" fill="hold"/>
                                        <p:tgtEl>
                                          <p:spTgt spid="3"/>
                                        </p:tgtEl>
                                        <p:attrNameLst>
                                          <p:attrName>fill.on</p:attrName>
                                        </p:attrNameLst>
                                      </p:cBhvr>
                                      <p:to>
                                        <p:strVal val="true"/>
                                      </p:to>
                                    </p:set>
                                  </p:childTnLst>
                                </p:cTn>
                              </p:par>
                            </p:childTnLst>
                          </p:cTn>
                        </p:par>
                        <p:par>
                          <p:cTn id="13" fill="hold">
                            <p:stCondLst>
                              <p:cond delay="3000"/>
                            </p:stCondLst>
                            <p:childTnLst>
                              <p:par>
                                <p:cTn id="14" presetID="6" presetClass="emph" presetSubtype="0" fill="hold" nodeType="afterEffect">
                                  <p:stCondLst>
                                    <p:cond delay="0"/>
                                  </p:stCondLst>
                                  <p:childTnLst>
                                    <p:animScale>
                                      <p:cBhvr>
                                        <p:cTn id="15" dur="3000" fill="hold"/>
                                        <p:tgtEl>
                                          <p:spTgt spid="5"/>
                                        </p:tgtEl>
                                      </p:cBhvr>
                                      <p:by x="25000" y="25000"/>
                                    </p:animScale>
                                  </p:childTnLst>
                                </p:cTn>
                              </p:par>
                              <p:par>
                                <p:cTn id="16" presetID="6" presetClass="emph" presetSubtype="0" fill="hold" nodeType="withEffect">
                                  <p:stCondLst>
                                    <p:cond delay="0"/>
                                  </p:stCondLst>
                                  <p:childTnLst>
                                    <p:animScale>
                                      <p:cBhvr>
                                        <p:cTn id="17" dur="3000" fill="hold"/>
                                        <p:tgtEl>
                                          <p:spTgt spid="4"/>
                                        </p:tgtEl>
                                      </p:cBhvr>
                                      <p:by x="400000" y="400000"/>
                                    </p:animScale>
                                  </p:childTnLst>
                                </p:cTn>
                              </p:par>
                              <p:par>
                                <p:cTn id="18" presetID="1" presetClass="emph" presetSubtype="2" fill="hold" nodeType="withEffect">
                                  <p:stCondLst>
                                    <p:cond delay="0"/>
                                  </p:stCondLst>
                                  <p:childTnLst>
                                    <p:animClr clrSpc="rgb" dir="cw">
                                      <p:cBhvr>
                                        <p:cTn id="19" dur="2000" fill="hold"/>
                                        <p:tgtEl>
                                          <p:spTgt spid="3"/>
                                        </p:tgtEl>
                                        <p:attrNameLst>
                                          <p:attrName>fillcolor</p:attrName>
                                        </p:attrNameLst>
                                      </p:cBhvr>
                                      <p:to>
                                        <a:srgbClr val="FF0066"/>
                                      </p:to>
                                    </p:animClr>
                                    <p:set>
                                      <p:cBhvr>
                                        <p:cTn id="20" dur="2000" fill="hold"/>
                                        <p:tgtEl>
                                          <p:spTgt spid="3"/>
                                        </p:tgtEl>
                                        <p:attrNameLst>
                                          <p:attrName>fill.type</p:attrName>
                                        </p:attrNameLst>
                                      </p:cBhvr>
                                      <p:to>
                                        <p:strVal val="solid"/>
                                      </p:to>
                                    </p:set>
                                    <p:set>
                                      <p:cBhvr>
                                        <p:cTn id="21" dur="2000" fill="hold"/>
                                        <p:tgtEl>
                                          <p:spTgt spid="3"/>
                                        </p:tgtEl>
                                        <p:attrNameLst>
                                          <p:attrName>fill.on</p:attrName>
                                        </p:attrNameLst>
                                      </p:cBhvr>
                                      <p:to>
                                        <p:strVal val="true"/>
                                      </p:to>
                                    </p:set>
                                  </p:childTnLst>
                                </p:cTn>
                              </p:par>
                            </p:childTnLst>
                          </p:cTn>
                        </p:par>
                        <p:par>
                          <p:cTn id="22" fill="hold">
                            <p:stCondLst>
                              <p:cond delay="6000"/>
                            </p:stCondLst>
                            <p:childTnLst>
                              <p:par>
                                <p:cTn id="23" presetID="6" presetClass="emph" presetSubtype="0" fill="hold" nodeType="afterEffect">
                                  <p:stCondLst>
                                    <p:cond delay="0"/>
                                  </p:stCondLst>
                                  <p:childTnLst>
                                    <p:animScale>
                                      <p:cBhvr>
                                        <p:cTn id="24" dur="3000" fill="hold"/>
                                        <p:tgtEl>
                                          <p:spTgt spid="5"/>
                                        </p:tgtEl>
                                      </p:cBhvr>
                                      <p:by x="400000" y="400000"/>
                                    </p:animScale>
                                  </p:childTnLst>
                                </p:cTn>
                              </p:par>
                              <p:par>
                                <p:cTn id="25" presetID="6" presetClass="emph" presetSubtype="0" fill="hold" nodeType="withEffect">
                                  <p:stCondLst>
                                    <p:cond delay="0"/>
                                  </p:stCondLst>
                                  <p:childTnLst>
                                    <p:animScale>
                                      <p:cBhvr>
                                        <p:cTn id="26" dur="3000" fill="hold"/>
                                        <p:tgtEl>
                                          <p:spTgt spid="4"/>
                                        </p:tgtEl>
                                      </p:cBhvr>
                                      <p:by x="150000" y="150000"/>
                                    </p:animScale>
                                  </p:childTnLst>
                                </p:cTn>
                              </p:par>
                              <p:par>
                                <p:cTn id="27" presetID="49" presetClass="entr" presetSubtype="0" decel="100000" fill="hold" grpId="0" nodeType="withEffect">
                                  <p:stCondLst>
                                    <p:cond delay="150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 calcmode="lin" valueType="num">
                                      <p:cBhvr>
                                        <p:cTn id="31" dur="500" fill="hold"/>
                                        <p:tgtEl>
                                          <p:spTgt spid="6"/>
                                        </p:tgtEl>
                                        <p:attrNameLst>
                                          <p:attrName>style.rotation</p:attrName>
                                        </p:attrNameLst>
                                      </p:cBhvr>
                                      <p:tavLst>
                                        <p:tav tm="0">
                                          <p:val>
                                            <p:fltVal val="360"/>
                                          </p:val>
                                        </p:tav>
                                        <p:tav tm="100000">
                                          <p:val>
                                            <p:fltVal val="0"/>
                                          </p:val>
                                        </p:tav>
                                      </p:tavLst>
                                    </p:anim>
                                    <p:animEffect transition="in" filter="fade">
                                      <p:cBhvr>
                                        <p:cTn id="32" dur="500"/>
                                        <p:tgtEl>
                                          <p:spTgt spid="6"/>
                                        </p:tgtEl>
                                      </p:cBhvr>
                                    </p:animEffect>
                                  </p:childTnLst>
                                </p:cTn>
                              </p:par>
                              <p:par>
                                <p:cTn id="33" presetID="49" presetClass="entr" presetSubtype="0" decel="100000" fill="hold" grpId="0" nodeType="withEffect">
                                  <p:stCondLst>
                                    <p:cond delay="150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 calcmode="lin" valueType="num">
                                      <p:cBhvr>
                                        <p:cTn id="37" dur="500" fill="hold"/>
                                        <p:tgtEl>
                                          <p:spTgt spid="7"/>
                                        </p:tgtEl>
                                        <p:attrNameLst>
                                          <p:attrName>style.rotation</p:attrName>
                                        </p:attrNameLst>
                                      </p:cBhvr>
                                      <p:tavLst>
                                        <p:tav tm="0">
                                          <p:val>
                                            <p:fltVal val="360"/>
                                          </p:val>
                                        </p:tav>
                                        <p:tav tm="100000">
                                          <p:val>
                                            <p:fltVal val="0"/>
                                          </p:val>
                                        </p:tav>
                                      </p:tavLst>
                                    </p:anim>
                                    <p:animEffect transition="in" filter="fade">
                                      <p:cBhvr>
                                        <p:cTn id="38" dur="500"/>
                                        <p:tgtEl>
                                          <p:spTgt spid="7"/>
                                        </p:tgtEl>
                                      </p:cBhvr>
                                    </p:animEffect>
                                  </p:childTnLst>
                                </p:cTn>
                              </p:par>
                              <p:par>
                                <p:cTn id="39" presetID="1" presetClass="emph" presetSubtype="2" fill="hold" nodeType="withEffect">
                                  <p:stCondLst>
                                    <p:cond delay="1500"/>
                                  </p:stCondLst>
                                  <p:childTnLst>
                                    <p:animClr clrSpc="rgb" dir="cw">
                                      <p:cBhvr>
                                        <p:cTn id="40" dur="2000" fill="hold"/>
                                        <p:tgtEl>
                                          <p:spTgt spid="3"/>
                                        </p:tgtEl>
                                        <p:attrNameLst>
                                          <p:attrName>fillcolor</p:attrName>
                                        </p:attrNameLst>
                                      </p:cBhvr>
                                      <p:to>
                                        <a:srgbClr val="CC66FF"/>
                                      </p:to>
                                    </p:animClr>
                                    <p:set>
                                      <p:cBhvr>
                                        <p:cTn id="41" dur="2000" fill="hold"/>
                                        <p:tgtEl>
                                          <p:spTgt spid="3"/>
                                        </p:tgtEl>
                                        <p:attrNameLst>
                                          <p:attrName>fill.type</p:attrName>
                                        </p:attrNameLst>
                                      </p:cBhvr>
                                      <p:to>
                                        <p:strVal val="solid"/>
                                      </p:to>
                                    </p:set>
                                    <p:set>
                                      <p:cBhvr>
                                        <p:cTn id="42"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US"/>
              <a:t>Adapted from Citizenship Foundation</a:t>
            </a:r>
          </a:p>
        </p:txBody>
      </p:sp>
      <p:sp>
        <p:nvSpPr>
          <p:cNvPr id="3075" name="Rectangle 3"/>
          <p:cNvSpPr>
            <a:spLocks noGrp="1" noChangeArrowheads="1"/>
          </p:cNvSpPr>
          <p:nvPr>
            <p:ph type="body" idx="4294967295"/>
          </p:nvPr>
        </p:nvSpPr>
        <p:spPr>
          <a:xfrm>
            <a:off x="468313" y="981075"/>
            <a:ext cx="8229600" cy="4525963"/>
          </a:xfrm>
        </p:spPr>
        <p:txBody>
          <a:bodyPr/>
          <a:lstStyle/>
          <a:p>
            <a:pPr>
              <a:buFontTx/>
              <a:buNone/>
            </a:pPr>
            <a:r>
              <a:rPr lang="en-GB">
                <a:latin typeface="Comic Sans MS" pitchFamily="66" charset="0"/>
              </a:rPr>
              <a:t>	</a:t>
            </a:r>
          </a:p>
          <a:p>
            <a:pPr>
              <a:buFontTx/>
              <a:buNone/>
            </a:pPr>
            <a:endParaRPr lang="en-GB">
              <a:latin typeface="Comic Sans MS" pitchFamily="66" charset="0"/>
            </a:endParaRPr>
          </a:p>
          <a:p>
            <a:pPr>
              <a:buFontTx/>
              <a:buNone/>
            </a:pPr>
            <a:r>
              <a:rPr lang="en-GB">
                <a:latin typeface="Comic Sans MS" pitchFamily="66" charset="0"/>
              </a:rPr>
              <a:t>	Life is not always fair. </a:t>
            </a:r>
          </a:p>
          <a:p>
            <a:endParaRPr lang="en-GB">
              <a:latin typeface="Comic Sans MS" pitchFamily="66" charset="0"/>
            </a:endParaRPr>
          </a:p>
          <a:p>
            <a:pPr>
              <a:buFontTx/>
              <a:buNone/>
            </a:pPr>
            <a:r>
              <a:rPr lang="en-GB">
                <a:latin typeface="Comic Sans MS" pitchFamily="66" charset="0"/>
              </a:rPr>
              <a:t>	Sometimes groups of people are treated more favourably than others.</a:t>
            </a:r>
            <a:r>
              <a:rPr lang="en-GB"/>
              <a:t> </a:t>
            </a:r>
            <a:endParaRPr lang="en-US"/>
          </a:p>
        </p:txBody>
      </p:sp>
      <p:pic>
        <p:nvPicPr>
          <p:cNvPr id="3076" name="Picture 4" descr="j0431601"/>
          <p:cNvPicPr>
            <a:picLocks noChangeAspect="1" noChangeArrowheads="1"/>
          </p:cNvPicPr>
          <p:nvPr/>
        </p:nvPicPr>
        <p:blipFill>
          <a:blip r:embed="rId3" cstate="print">
            <a:lum bright="-100000"/>
          </a:blip>
          <a:srcRect/>
          <a:stretch>
            <a:fillRect/>
          </a:stretch>
        </p:blipFill>
        <p:spPr bwMode="auto">
          <a:xfrm>
            <a:off x="971550" y="4797425"/>
            <a:ext cx="1871663" cy="1871663"/>
          </a:xfrm>
          <a:prstGeom prst="rect">
            <a:avLst/>
          </a:prstGeom>
          <a:noFill/>
        </p:spPr>
      </p:pic>
      <p:pic>
        <p:nvPicPr>
          <p:cNvPr id="3077" name="Picture 5" descr="j0431614"/>
          <p:cNvPicPr>
            <a:picLocks noChangeAspect="1" noChangeArrowheads="1"/>
          </p:cNvPicPr>
          <p:nvPr/>
        </p:nvPicPr>
        <p:blipFill>
          <a:blip r:embed="rId4" cstate="print">
            <a:lum bright="-100000"/>
          </a:blip>
          <a:srcRect/>
          <a:stretch>
            <a:fillRect/>
          </a:stretch>
        </p:blipFill>
        <p:spPr bwMode="auto">
          <a:xfrm>
            <a:off x="4356100" y="4868863"/>
            <a:ext cx="1223963" cy="1223962"/>
          </a:xfrm>
          <a:prstGeom prst="rect">
            <a:avLst/>
          </a:prstGeom>
          <a:noFill/>
        </p:spPr>
      </p:pic>
      <p:pic>
        <p:nvPicPr>
          <p:cNvPr id="3078" name="Picture 6" descr="j0431601"/>
          <p:cNvPicPr>
            <a:picLocks noChangeAspect="1" noChangeArrowheads="1"/>
          </p:cNvPicPr>
          <p:nvPr/>
        </p:nvPicPr>
        <p:blipFill>
          <a:blip r:embed="rId3" cstate="print">
            <a:lum bright="-100000"/>
          </a:blip>
          <a:srcRect/>
          <a:stretch>
            <a:fillRect/>
          </a:stretch>
        </p:blipFill>
        <p:spPr bwMode="auto">
          <a:xfrm>
            <a:off x="2268538" y="620713"/>
            <a:ext cx="1296987" cy="1296987"/>
          </a:xfrm>
          <a:prstGeom prst="rect">
            <a:avLst/>
          </a:prstGeom>
          <a:noFill/>
        </p:spPr>
      </p:pic>
      <p:pic>
        <p:nvPicPr>
          <p:cNvPr id="3079" name="Picture 7" descr="j0431614"/>
          <p:cNvPicPr>
            <a:picLocks noChangeAspect="1" noChangeArrowheads="1"/>
          </p:cNvPicPr>
          <p:nvPr/>
        </p:nvPicPr>
        <p:blipFill>
          <a:blip r:embed="rId4" cstate="print">
            <a:lum bright="-100000"/>
          </a:blip>
          <a:srcRect/>
          <a:stretch>
            <a:fillRect/>
          </a:stretch>
        </p:blipFill>
        <p:spPr bwMode="auto">
          <a:xfrm>
            <a:off x="6156325" y="692150"/>
            <a:ext cx="1944688" cy="1944688"/>
          </a:xfrm>
          <a:prstGeom prst="rect">
            <a:avLst/>
          </a:prstGeom>
          <a:noFill/>
        </p:spPr>
      </p:pic>
      <p:sp>
        <p:nvSpPr>
          <p:cNvPr id="3080" name="Oval 8"/>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3076"/>
                                        </p:tgtEl>
                                      </p:cBhvr>
                                      <p:by x="150000" y="150000"/>
                                    </p:animScale>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3076"/>
                                        </p:tgtEl>
                                      </p:cBhvr>
                                      <p:by x="25000" y="25000"/>
                                    </p:animScale>
                                  </p:childTnLst>
                                </p:cTn>
                              </p:par>
                            </p:childTnLst>
                          </p:cTn>
                        </p:par>
                        <p:par>
                          <p:cTn id="10" fill="hold">
                            <p:stCondLst>
                              <p:cond delay="4000"/>
                            </p:stCondLst>
                            <p:childTnLst>
                              <p:par>
                                <p:cTn id="11" presetID="6" presetClass="emph" presetSubtype="0" fill="hold" nodeType="afterEffect">
                                  <p:stCondLst>
                                    <p:cond delay="0"/>
                                  </p:stCondLst>
                                  <p:childTnLst>
                                    <p:animScale>
                                      <p:cBhvr>
                                        <p:cTn id="12" dur="2000" fill="hold"/>
                                        <p:tgtEl>
                                          <p:spTgt spid="3076"/>
                                        </p:tgtEl>
                                      </p:cBhvr>
                                      <p:by x="400000" y="400000"/>
                                    </p:animScale>
                                  </p:childTnLst>
                                </p:cTn>
                              </p:par>
                              <p:par>
                                <p:cTn id="13" presetID="6" presetClass="emph" presetSubtype="0" fill="hold" nodeType="withEffect">
                                  <p:stCondLst>
                                    <p:cond delay="0"/>
                                  </p:stCondLst>
                                  <p:childTnLst>
                                    <p:animScale>
                                      <p:cBhvr>
                                        <p:cTn id="14" dur="2000" fill="hold"/>
                                        <p:tgtEl>
                                          <p:spTgt spid="3077"/>
                                        </p:tgtEl>
                                      </p:cBhvr>
                                      <p:by x="25000" y="25000"/>
                                    </p:animScale>
                                  </p:childTnLst>
                                </p:cTn>
                              </p:par>
                              <p:par>
                                <p:cTn id="15" presetID="6" presetClass="emph" presetSubtype="0" fill="hold" nodeType="withEffect">
                                  <p:stCondLst>
                                    <p:cond delay="0"/>
                                  </p:stCondLst>
                                  <p:childTnLst>
                                    <p:animScale>
                                      <p:cBhvr>
                                        <p:cTn id="16" dur="2000" fill="hold"/>
                                        <p:tgtEl>
                                          <p:spTgt spid="3077"/>
                                        </p:tgtEl>
                                      </p:cBhvr>
                                      <p:by x="400000" y="400000"/>
                                    </p:animScale>
                                  </p:childTnLst>
                                </p:cTn>
                              </p:par>
                              <p:par>
                                <p:cTn id="17" presetID="6" presetClass="emph" presetSubtype="0" fill="hold" nodeType="withEffect">
                                  <p:stCondLst>
                                    <p:cond delay="0"/>
                                  </p:stCondLst>
                                  <p:childTnLst>
                                    <p:animScale>
                                      <p:cBhvr>
                                        <p:cTn id="18" dur="2000" fill="hold"/>
                                        <p:tgtEl>
                                          <p:spTgt spid="3077"/>
                                        </p:tgtEl>
                                      </p:cBhvr>
                                      <p:by x="150000" y="150000"/>
                                    </p:animScale>
                                  </p:childTnLst>
                                </p:cTn>
                              </p:par>
                            </p:childTnLst>
                          </p:cTn>
                        </p:par>
                        <p:par>
                          <p:cTn id="19" fill="hold">
                            <p:stCondLst>
                              <p:cond delay="6000"/>
                            </p:stCondLst>
                            <p:childTnLst>
                              <p:par>
                                <p:cTn id="20" presetID="6" presetClass="emph" presetSubtype="0" fill="hold" nodeType="afterEffect">
                                  <p:stCondLst>
                                    <p:cond delay="0"/>
                                  </p:stCondLst>
                                  <p:childTnLst>
                                    <p:animScale>
                                      <p:cBhvr>
                                        <p:cTn id="21" dur="2000" fill="hold"/>
                                        <p:tgtEl>
                                          <p:spTgt spid="3078"/>
                                        </p:tgtEl>
                                      </p:cBhvr>
                                      <p:by x="150000" y="150000"/>
                                    </p:animScale>
                                  </p:childTnLst>
                                </p:cTn>
                              </p:par>
                            </p:childTnLst>
                          </p:cTn>
                        </p:par>
                        <p:par>
                          <p:cTn id="22" fill="hold">
                            <p:stCondLst>
                              <p:cond delay="8000"/>
                            </p:stCondLst>
                            <p:childTnLst>
                              <p:par>
                                <p:cTn id="23" presetID="6" presetClass="emph" presetSubtype="0" fill="hold" nodeType="afterEffect">
                                  <p:stCondLst>
                                    <p:cond delay="0"/>
                                  </p:stCondLst>
                                  <p:childTnLst>
                                    <p:animScale>
                                      <p:cBhvr>
                                        <p:cTn id="24" dur="2000" fill="hold"/>
                                        <p:tgtEl>
                                          <p:spTgt spid="3078"/>
                                        </p:tgtEl>
                                      </p:cBhvr>
                                      <p:by x="25000" y="25000"/>
                                    </p:animScale>
                                  </p:childTnLst>
                                </p:cTn>
                              </p:par>
                            </p:childTnLst>
                          </p:cTn>
                        </p:par>
                        <p:par>
                          <p:cTn id="25" fill="hold">
                            <p:stCondLst>
                              <p:cond delay="10000"/>
                            </p:stCondLst>
                            <p:childTnLst>
                              <p:par>
                                <p:cTn id="26" presetID="6" presetClass="emph" presetSubtype="0" fill="hold" nodeType="afterEffect">
                                  <p:stCondLst>
                                    <p:cond delay="0"/>
                                  </p:stCondLst>
                                  <p:childTnLst>
                                    <p:animScale>
                                      <p:cBhvr>
                                        <p:cTn id="27" dur="2000" fill="hold"/>
                                        <p:tgtEl>
                                          <p:spTgt spid="3078"/>
                                        </p:tgtEl>
                                      </p:cBhvr>
                                      <p:by x="400000" y="400000"/>
                                    </p:animScale>
                                  </p:childTnLst>
                                </p:cTn>
                              </p:par>
                              <p:par>
                                <p:cTn id="28" presetID="6" presetClass="emph" presetSubtype="0" fill="hold" nodeType="withEffect">
                                  <p:stCondLst>
                                    <p:cond delay="0"/>
                                  </p:stCondLst>
                                  <p:childTnLst>
                                    <p:animScale>
                                      <p:cBhvr>
                                        <p:cTn id="29" dur="2000" fill="hold"/>
                                        <p:tgtEl>
                                          <p:spTgt spid="3079"/>
                                        </p:tgtEl>
                                      </p:cBhvr>
                                      <p:by x="25000" y="25000"/>
                                    </p:animScale>
                                  </p:childTnLst>
                                </p:cTn>
                              </p:par>
                              <p:par>
                                <p:cTn id="30" presetID="6" presetClass="emph" presetSubtype="0" fill="hold" nodeType="withEffect">
                                  <p:stCondLst>
                                    <p:cond delay="0"/>
                                  </p:stCondLst>
                                  <p:childTnLst>
                                    <p:animScale>
                                      <p:cBhvr>
                                        <p:cTn id="31" dur="2000" fill="hold"/>
                                        <p:tgtEl>
                                          <p:spTgt spid="3079"/>
                                        </p:tgtEl>
                                      </p:cBhvr>
                                      <p:by x="400000" y="400000"/>
                                    </p:animScale>
                                  </p:childTnLst>
                                </p:cTn>
                              </p:par>
                              <p:par>
                                <p:cTn id="32" presetID="6" presetClass="emph" presetSubtype="0" fill="hold" nodeType="withEffect">
                                  <p:stCondLst>
                                    <p:cond delay="0"/>
                                  </p:stCondLst>
                                  <p:childTnLst>
                                    <p:animScale>
                                      <p:cBhvr>
                                        <p:cTn id="33" dur="2000" fill="hold"/>
                                        <p:tgtEl>
                                          <p:spTgt spid="3079"/>
                                        </p:tgtEl>
                                      </p:cBhvr>
                                      <p:by x="150000" y="150000"/>
                                    </p:animScale>
                                  </p:childTnLst>
                                </p:cTn>
                              </p:par>
                            </p:childTnLst>
                          </p:cTn>
                        </p:par>
                        <p:par>
                          <p:cTn id="34" fill="hold">
                            <p:stCondLst>
                              <p:cond delay="12000"/>
                            </p:stCondLst>
                            <p:childTnLst>
                              <p:par>
                                <p:cTn id="35" presetID="1" presetClass="entr" presetSubtype="0" fill="hold" grpId="0" nodeType="afterEffect">
                                  <p:stCondLst>
                                    <p:cond delay="0"/>
                                  </p:stCondLst>
                                  <p:childTnLst>
                                    <p:set>
                                      <p:cBhvr>
                                        <p:cTn id="36"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t>Adapted from Citizenship Foundation</a:t>
            </a:r>
          </a:p>
        </p:txBody>
      </p:sp>
      <p:sp>
        <p:nvSpPr>
          <p:cNvPr id="4100" name="AutoShape 4"/>
          <p:cNvSpPr>
            <a:spLocks noChangeArrowheads="1"/>
          </p:cNvSpPr>
          <p:nvPr/>
        </p:nvSpPr>
        <p:spPr bwMode="auto">
          <a:xfrm>
            <a:off x="250825" y="1268413"/>
            <a:ext cx="8459788" cy="3817937"/>
          </a:xfrm>
          <a:prstGeom prst="cloudCallout">
            <a:avLst>
              <a:gd name="adj1" fmla="val 34125"/>
              <a:gd name="adj2" fmla="val 82019"/>
            </a:avLst>
          </a:prstGeom>
          <a:solidFill>
            <a:srgbClr val="C0C0C0"/>
          </a:solidFill>
          <a:ln w="9525">
            <a:solidFill>
              <a:schemeClr val="tx1"/>
            </a:solidFill>
            <a:round/>
            <a:headEnd/>
            <a:tailEnd/>
          </a:ln>
          <a:effectLst/>
        </p:spPr>
        <p:txBody>
          <a:bodyPr/>
          <a:lstStyle/>
          <a:p>
            <a:pPr algn="ctr"/>
            <a:endParaRPr lang="en-GB"/>
          </a:p>
        </p:txBody>
      </p:sp>
      <p:sp>
        <p:nvSpPr>
          <p:cNvPr id="4099" name="Rectangle 3"/>
          <p:cNvSpPr>
            <a:spLocks noGrp="1" noChangeArrowheads="1"/>
          </p:cNvSpPr>
          <p:nvPr>
            <p:ph type="body" idx="4294967295"/>
          </p:nvPr>
        </p:nvSpPr>
        <p:spPr>
          <a:xfrm>
            <a:off x="468313" y="1484313"/>
            <a:ext cx="8229600" cy="4525962"/>
          </a:xfrm>
        </p:spPr>
        <p:txBody>
          <a:bodyPr/>
          <a:lstStyle/>
          <a:p>
            <a:pPr>
              <a:buFontTx/>
              <a:buNone/>
            </a:pPr>
            <a:r>
              <a:rPr lang="en-GB"/>
              <a:t>	</a:t>
            </a:r>
          </a:p>
          <a:p>
            <a:pPr>
              <a:buFontTx/>
              <a:buNone/>
            </a:pPr>
            <a:endParaRPr lang="en-GB"/>
          </a:p>
          <a:p>
            <a:pPr>
              <a:buFontTx/>
              <a:buNone/>
            </a:pPr>
            <a:r>
              <a:rPr lang="en-GB"/>
              <a:t>	</a:t>
            </a:r>
            <a:r>
              <a:rPr lang="en-GB">
                <a:latin typeface="Comic Sans MS" pitchFamily="66" charset="0"/>
              </a:rPr>
              <a:t>Can you think of groups of people who might be discriminated against?</a:t>
            </a:r>
            <a:endParaRPr lang="en-US">
              <a:latin typeface="Comic Sans MS" pitchFamily="66" charset="0"/>
            </a:endParaRPr>
          </a:p>
        </p:txBody>
      </p:sp>
      <p:sp>
        <p:nvSpPr>
          <p:cNvPr id="4101" name="Oval 5"/>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dissolve">
                                      <p:cBhvr>
                                        <p:cTn id="7" dur="2000"/>
                                        <p:tgtEl>
                                          <p:spTgt spid="4099">
                                            <p:txEl>
                                              <p:pRg st="2" end="2"/>
                                            </p:txEl>
                                          </p:spTgt>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4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Adapted from Citizenship Foundation</a:t>
            </a:r>
          </a:p>
        </p:txBody>
      </p:sp>
      <p:sp>
        <p:nvSpPr>
          <p:cNvPr id="5122" name="Rectangle 2"/>
          <p:cNvSpPr>
            <a:spLocks noGrp="1" noChangeArrowheads="1"/>
          </p:cNvSpPr>
          <p:nvPr>
            <p:ph type="title"/>
          </p:nvPr>
        </p:nvSpPr>
        <p:spPr>
          <a:xfrm>
            <a:off x="0" y="274638"/>
            <a:ext cx="9144000" cy="1143000"/>
          </a:xfrm>
        </p:spPr>
        <p:txBody>
          <a:bodyPr>
            <a:normAutofit fontScale="90000"/>
          </a:bodyPr>
          <a:lstStyle/>
          <a:p>
            <a:r>
              <a:rPr lang="en-GB" sz="4000">
                <a:solidFill>
                  <a:srgbClr val="0066FF"/>
                </a:solidFill>
                <a:latin typeface="Comic Sans MS" pitchFamily="66" charset="0"/>
              </a:rPr>
              <a:t>Sometimes people are discriminated against because of their:</a:t>
            </a:r>
            <a:endParaRPr lang="en-US" sz="4000">
              <a:solidFill>
                <a:srgbClr val="0066FF"/>
              </a:solidFill>
              <a:latin typeface="Comic Sans MS" pitchFamily="66" charset="0"/>
            </a:endParaRPr>
          </a:p>
        </p:txBody>
      </p:sp>
      <p:sp>
        <p:nvSpPr>
          <p:cNvPr id="5123" name="Rectangle 3"/>
          <p:cNvSpPr>
            <a:spLocks noGrp="1" noChangeArrowheads="1"/>
          </p:cNvSpPr>
          <p:nvPr>
            <p:ph type="body" idx="1"/>
          </p:nvPr>
        </p:nvSpPr>
        <p:spPr/>
        <p:txBody>
          <a:bodyPr/>
          <a:lstStyle/>
          <a:p>
            <a:pPr>
              <a:lnSpc>
                <a:spcPct val="90000"/>
              </a:lnSpc>
            </a:pPr>
            <a:r>
              <a:rPr lang="en-GB">
                <a:latin typeface="Comic Sans MS" pitchFamily="66" charset="0"/>
              </a:rPr>
              <a:t>Age</a:t>
            </a:r>
          </a:p>
          <a:p>
            <a:pPr>
              <a:lnSpc>
                <a:spcPct val="90000"/>
              </a:lnSpc>
            </a:pPr>
            <a:r>
              <a:rPr lang="en-GB">
                <a:latin typeface="Comic Sans MS" pitchFamily="66" charset="0"/>
              </a:rPr>
              <a:t>Ethnic group</a:t>
            </a:r>
          </a:p>
          <a:p>
            <a:pPr>
              <a:lnSpc>
                <a:spcPct val="90000"/>
              </a:lnSpc>
            </a:pPr>
            <a:r>
              <a:rPr lang="en-GB">
                <a:latin typeface="Comic Sans MS" pitchFamily="66" charset="0"/>
              </a:rPr>
              <a:t>Class</a:t>
            </a:r>
          </a:p>
          <a:p>
            <a:pPr>
              <a:lnSpc>
                <a:spcPct val="90000"/>
              </a:lnSpc>
            </a:pPr>
            <a:r>
              <a:rPr lang="en-GB">
                <a:latin typeface="Comic Sans MS" pitchFamily="66" charset="0"/>
              </a:rPr>
              <a:t>Disability</a:t>
            </a:r>
          </a:p>
          <a:p>
            <a:pPr>
              <a:lnSpc>
                <a:spcPct val="90000"/>
              </a:lnSpc>
            </a:pPr>
            <a:r>
              <a:rPr lang="en-GB">
                <a:latin typeface="Comic Sans MS" pitchFamily="66" charset="0"/>
              </a:rPr>
              <a:t>Gender</a:t>
            </a:r>
          </a:p>
          <a:p>
            <a:pPr>
              <a:lnSpc>
                <a:spcPct val="90000"/>
              </a:lnSpc>
            </a:pPr>
            <a:r>
              <a:rPr lang="en-GB">
                <a:latin typeface="Comic Sans MS" pitchFamily="66" charset="0"/>
              </a:rPr>
              <a:t>Religion</a:t>
            </a:r>
          </a:p>
          <a:p>
            <a:pPr>
              <a:lnSpc>
                <a:spcPct val="90000"/>
              </a:lnSpc>
            </a:pPr>
            <a:r>
              <a:rPr lang="en-GB">
                <a:latin typeface="Comic Sans MS" pitchFamily="66" charset="0"/>
              </a:rPr>
              <a:t>Appearance</a:t>
            </a:r>
          </a:p>
          <a:p>
            <a:pPr>
              <a:lnSpc>
                <a:spcPct val="90000"/>
              </a:lnSpc>
            </a:pPr>
            <a:r>
              <a:rPr lang="en-GB">
                <a:latin typeface="Comic Sans MS" pitchFamily="66" charset="0"/>
              </a:rPr>
              <a:t>Sexual preference</a:t>
            </a:r>
            <a:endParaRPr lang="en-US">
              <a:latin typeface="Comic Sans MS" pitchFamily="66" charset="0"/>
            </a:endParaRPr>
          </a:p>
        </p:txBody>
      </p:sp>
      <p:sp>
        <p:nvSpPr>
          <p:cNvPr id="5124" name="Oval 4"/>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pic>
        <p:nvPicPr>
          <p:cNvPr id="1026" name="Picture 2" descr="Discrimination: Your Rights against Discriminatio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44008" y="1355169"/>
            <a:ext cx="3744416" cy="458691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Scale>
                                      <p:cBhvr>
                                        <p:cTn id="7" dur="2000" decel="50000" fill="hold">
                                          <p:stCondLst>
                                            <p:cond delay="0"/>
                                          </p:stCondLst>
                                        </p:cTn>
                                        <p:tgtEl>
                                          <p:spTgt spid="512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5123">
                                            <p:txEl>
                                              <p:pRg st="0" end="0"/>
                                            </p:txEl>
                                          </p:spTgt>
                                        </p:tgtEl>
                                        <p:attrNameLst>
                                          <p:attrName>ppt_x</p:attrName>
                                          <p:attrName>ppt_y</p:attrName>
                                        </p:attrNameLst>
                                      </p:cBhvr>
                                    </p:animMotion>
                                    <p:animEffect transition="in" filter="fade">
                                      <p:cBhvr>
                                        <p:cTn id="9" dur="2000"/>
                                        <p:tgtEl>
                                          <p:spTgt spid="5123">
                                            <p:txEl>
                                              <p:pRg st="0" end="0"/>
                                            </p:txEl>
                                          </p:spTgt>
                                        </p:tgtEl>
                                      </p:cBhvr>
                                    </p:animEffect>
                                  </p:childTnLst>
                                </p:cTn>
                              </p:par>
                            </p:childTnLst>
                          </p:cTn>
                        </p:par>
                        <p:par>
                          <p:cTn id="10" fill="hold">
                            <p:stCondLst>
                              <p:cond delay="2000"/>
                            </p:stCondLst>
                            <p:childTnLst>
                              <p:par>
                                <p:cTn id="11" presetID="52" presetClass="entr" presetSubtype="0" fill="hold" nodeType="after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Scale>
                                      <p:cBhvr>
                                        <p:cTn id="13" dur="2000" decel="50000" fill="hold">
                                          <p:stCondLst>
                                            <p:cond delay="0"/>
                                          </p:stCondLst>
                                        </p:cTn>
                                        <p:tgtEl>
                                          <p:spTgt spid="512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2000" decel="50000" fill="hold">
                                          <p:stCondLst>
                                            <p:cond delay="0"/>
                                          </p:stCondLst>
                                        </p:cTn>
                                        <p:tgtEl>
                                          <p:spTgt spid="5123">
                                            <p:txEl>
                                              <p:pRg st="1" end="1"/>
                                            </p:txEl>
                                          </p:spTgt>
                                        </p:tgtEl>
                                        <p:attrNameLst>
                                          <p:attrName>ppt_x</p:attrName>
                                          <p:attrName>ppt_y</p:attrName>
                                        </p:attrNameLst>
                                      </p:cBhvr>
                                    </p:animMotion>
                                    <p:animEffect transition="in" filter="fade">
                                      <p:cBhvr>
                                        <p:cTn id="15" dur="2000"/>
                                        <p:tgtEl>
                                          <p:spTgt spid="5123">
                                            <p:txEl>
                                              <p:pRg st="1" end="1"/>
                                            </p:txEl>
                                          </p:spTgt>
                                        </p:tgtEl>
                                      </p:cBhvr>
                                    </p:animEffect>
                                  </p:childTnLst>
                                </p:cTn>
                              </p:par>
                            </p:childTnLst>
                          </p:cTn>
                        </p:par>
                        <p:par>
                          <p:cTn id="16" fill="hold">
                            <p:stCondLst>
                              <p:cond delay="4000"/>
                            </p:stCondLst>
                            <p:childTnLst>
                              <p:par>
                                <p:cTn id="17" presetID="52" presetClass="entr" presetSubtype="0" fill="hold" nodeType="after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Scale>
                                      <p:cBhvr>
                                        <p:cTn id="19" dur="2000" decel="50000" fill="hold">
                                          <p:stCondLst>
                                            <p:cond delay="0"/>
                                          </p:stCondLst>
                                        </p:cTn>
                                        <p:tgtEl>
                                          <p:spTgt spid="512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2000" decel="50000" fill="hold">
                                          <p:stCondLst>
                                            <p:cond delay="0"/>
                                          </p:stCondLst>
                                        </p:cTn>
                                        <p:tgtEl>
                                          <p:spTgt spid="5123">
                                            <p:txEl>
                                              <p:pRg st="2" end="2"/>
                                            </p:txEl>
                                          </p:spTgt>
                                        </p:tgtEl>
                                        <p:attrNameLst>
                                          <p:attrName>ppt_x</p:attrName>
                                          <p:attrName>ppt_y</p:attrName>
                                        </p:attrNameLst>
                                      </p:cBhvr>
                                    </p:animMotion>
                                    <p:animEffect transition="in" filter="fade">
                                      <p:cBhvr>
                                        <p:cTn id="21" dur="2000"/>
                                        <p:tgtEl>
                                          <p:spTgt spid="5123">
                                            <p:txEl>
                                              <p:pRg st="2" end="2"/>
                                            </p:txEl>
                                          </p:spTgt>
                                        </p:tgtEl>
                                      </p:cBhvr>
                                    </p:animEffect>
                                  </p:childTnLst>
                                </p:cTn>
                              </p:par>
                            </p:childTnLst>
                          </p:cTn>
                        </p:par>
                        <p:par>
                          <p:cTn id="22" fill="hold">
                            <p:stCondLst>
                              <p:cond delay="6000"/>
                            </p:stCondLst>
                            <p:childTnLst>
                              <p:par>
                                <p:cTn id="23" presetID="52" presetClass="entr" presetSubtype="0" fill="hold" nodeType="after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Scale>
                                      <p:cBhvr>
                                        <p:cTn id="25" dur="2000" decel="50000" fill="hold">
                                          <p:stCondLst>
                                            <p:cond delay="0"/>
                                          </p:stCondLst>
                                        </p:cTn>
                                        <p:tgtEl>
                                          <p:spTgt spid="512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2000" decel="50000" fill="hold">
                                          <p:stCondLst>
                                            <p:cond delay="0"/>
                                          </p:stCondLst>
                                        </p:cTn>
                                        <p:tgtEl>
                                          <p:spTgt spid="5123">
                                            <p:txEl>
                                              <p:pRg st="3" end="3"/>
                                            </p:txEl>
                                          </p:spTgt>
                                        </p:tgtEl>
                                        <p:attrNameLst>
                                          <p:attrName>ppt_x</p:attrName>
                                          <p:attrName>ppt_y</p:attrName>
                                        </p:attrNameLst>
                                      </p:cBhvr>
                                    </p:animMotion>
                                    <p:animEffect transition="in" filter="fade">
                                      <p:cBhvr>
                                        <p:cTn id="27" dur="2000"/>
                                        <p:tgtEl>
                                          <p:spTgt spid="5123">
                                            <p:txEl>
                                              <p:pRg st="3" end="3"/>
                                            </p:txEl>
                                          </p:spTgt>
                                        </p:tgtEl>
                                      </p:cBhvr>
                                    </p:animEffect>
                                  </p:childTnLst>
                                </p:cTn>
                              </p:par>
                            </p:childTnLst>
                          </p:cTn>
                        </p:par>
                        <p:par>
                          <p:cTn id="28" fill="hold">
                            <p:stCondLst>
                              <p:cond delay="8000"/>
                            </p:stCondLst>
                            <p:childTnLst>
                              <p:par>
                                <p:cTn id="29" presetID="52" presetClass="entr" presetSubtype="0" fill="hold" nodeType="after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Scale>
                                      <p:cBhvr>
                                        <p:cTn id="31" dur="2000" decel="50000" fill="hold">
                                          <p:stCondLst>
                                            <p:cond delay="0"/>
                                          </p:stCondLst>
                                        </p:cTn>
                                        <p:tgtEl>
                                          <p:spTgt spid="512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2000" decel="50000" fill="hold">
                                          <p:stCondLst>
                                            <p:cond delay="0"/>
                                          </p:stCondLst>
                                        </p:cTn>
                                        <p:tgtEl>
                                          <p:spTgt spid="5123">
                                            <p:txEl>
                                              <p:pRg st="4" end="4"/>
                                            </p:txEl>
                                          </p:spTgt>
                                        </p:tgtEl>
                                        <p:attrNameLst>
                                          <p:attrName>ppt_x</p:attrName>
                                          <p:attrName>ppt_y</p:attrName>
                                        </p:attrNameLst>
                                      </p:cBhvr>
                                    </p:animMotion>
                                    <p:animEffect transition="in" filter="fade">
                                      <p:cBhvr>
                                        <p:cTn id="33" dur="2000"/>
                                        <p:tgtEl>
                                          <p:spTgt spid="5123">
                                            <p:txEl>
                                              <p:pRg st="4" end="4"/>
                                            </p:txEl>
                                          </p:spTgt>
                                        </p:tgtEl>
                                      </p:cBhvr>
                                    </p:animEffect>
                                  </p:childTnLst>
                                </p:cTn>
                              </p:par>
                            </p:childTnLst>
                          </p:cTn>
                        </p:par>
                        <p:par>
                          <p:cTn id="34" fill="hold">
                            <p:stCondLst>
                              <p:cond delay="10000"/>
                            </p:stCondLst>
                            <p:childTnLst>
                              <p:par>
                                <p:cTn id="35" presetID="52" presetClass="entr" presetSubtype="0" fill="hold" nodeType="after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Scale>
                                      <p:cBhvr>
                                        <p:cTn id="37" dur="2000" decel="50000" fill="hold">
                                          <p:stCondLst>
                                            <p:cond delay="0"/>
                                          </p:stCondLst>
                                        </p:cTn>
                                        <p:tgtEl>
                                          <p:spTgt spid="512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2000" decel="50000" fill="hold">
                                          <p:stCondLst>
                                            <p:cond delay="0"/>
                                          </p:stCondLst>
                                        </p:cTn>
                                        <p:tgtEl>
                                          <p:spTgt spid="5123">
                                            <p:txEl>
                                              <p:pRg st="5" end="5"/>
                                            </p:txEl>
                                          </p:spTgt>
                                        </p:tgtEl>
                                        <p:attrNameLst>
                                          <p:attrName>ppt_x</p:attrName>
                                          <p:attrName>ppt_y</p:attrName>
                                        </p:attrNameLst>
                                      </p:cBhvr>
                                    </p:animMotion>
                                    <p:animEffect transition="in" filter="fade">
                                      <p:cBhvr>
                                        <p:cTn id="39" dur="2000"/>
                                        <p:tgtEl>
                                          <p:spTgt spid="5123">
                                            <p:txEl>
                                              <p:pRg st="5" end="5"/>
                                            </p:txEl>
                                          </p:spTgt>
                                        </p:tgtEl>
                                      </p:cBhvr>
                                    </p:animEffect>
                                  </p:childTnLst>
                                </p:cTn>
                              </p:par>
                            </p:childTnLst>
                          </p:cTn>
                        </p:par>
                        <p:par>
                          <p:cTn id="40" fill="hold">
                            <p:stCondLst>
                              <p:cond delay="12000"/>
                            </p:stCondLst>
                            <p:childTnLst>
                              <p:par>
                                <p:cTn id="41" presetID="52" presetClass="entr" presetSubtype="0" fill="hold" nodeType="after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Scale>
                                      <p:cBhvr>
                                        <p:cTn id="43" dur="2000" decel="50000" fill="hold">
                                          <p:stCondLst>
                                            <p:cond delay="0"/>
                                          </p:stCondLst>
                                        </p:cTn>
                                        <p:tgtEl>
                                          <p:spTgt spid="512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2000" decel="50000" fill="hold">
                                          <p:stCondLst>
                                            <p:cond delay="0"/>
                                          </p:stCondLst>
                                        </p:cTn>
                                        <p:tgtEl>
                                          <p:spTgt spid="5123">
                                            <p:txEl>
                                              <p:pRg st="6" end="6"/>
                                            </p:txEl>
                                          </p:spTgt>
                                        </p:tgtEl>
                                        <p:attrNameLst>
                                          <p:attrName>ppt_x</p:attrName>
                                          <p:attrName>ppt_y</p:attrName>
                                        </p:attrNameLst>
                                      </p:cBhvr>
                                    </p:animMotion>
                                    <p:animEffect transition="in" filter="fade">
                                      <p:cBhvr>
                                        <p:cTn id="45" dur="2000"/>
                                        <p:tgtEl>
                                          <p:spTgt spid="5123">
                                            <p:txEl>
                                              <p:pRg st="6" end="6"/>
                                            </p:txEl>
                                          </p:spTgt>
                                        </p:tgtEl>
                                      </p:cBhvr>
                                    </p:animEffect>
                                  </p:childTnLst>
                                </p:cTn>
                              </p:par>
                            </p:childTnLst>
                          </p:cTn>
                        </p:par>
                        <p:par>
                          <p:cTn id="46" fill="hold">
                            <p:stCondLst>
                              <p:cond delay="14000"/>
                            </p:stCondLst>
                            <p:childTnLst>
                              <p:par>
                                <p:cTn id="47" presetID="52" presetClass="entr" presetSubtype="0" fill="hold" nodeType="afterEffect">
                                  <p:stCondLst>
                                    <p:cond delay="0"/>
                                  </p:stCondLst>
                                  <p:childTnLst>
                                    <p:set>
                                      <p:cBhvr>
                                        <p:cTn id="48" dur="1" fill="hold">
                                          <p:stCondLst>
                                            <p:cond delay="0"/>
                                          </p:stCondLst>
                                        </p:cTn>
                                        <p:tgtEl>
                                          <p:spTgt spid="5123">
                                            <p:txEl>
                                              <p:pRg st="7" end="7"/>
                                            </p:txEl>
                                          </p:spTgt>
                                        </p:tgtEl>
                                        <p:attrNameLst>
                                          <p:attrName>style.visibility</p:attrName>
                                        </p:attrNameLst>
                                      </p:cBhvr>
                                      <p:to>
                                        <p:strVal val="visible"/>
                                      </p:to>
                                    </p:set>
                                    <p:animScale>
                                      <p:cBhvr>
                                        <p:cTn id="49" dur="2000" decel="50000" fill="hold">
                                          <p:stCondLst>
                                            <p:cond delay="0"/>
                                          </p:stCondLst>
                                        </p:cTn>
                                        <p:tgtEl>
                                          <p:spTgt spid="512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2000" decel="50000" fill="hold">
                                          <p:stCondLst>
                                            <p:cond delay="0"/>
                                          </p:stCondLst>
                                        </p:cTn>
                                        <p:tgtEl>
                                          <p:spTgt spid="5123">
                                            <p:txEl>
                                              <p:pRg st="7" end="7"/>
                                            </p:txEl>
                                          </p:spTgt>
                                        </p:tgtEl>
                                        <p:attrNameLst>
                                          <p:attrName>ppt_x</p:attrName>
                                          <p:attrName>ppt_y</p:attrName>
                                        </p:attrNameLst>
                                      </p:cBhvr>
                                    </p:animMotion>
                                    <p:animEffect transition="in" filter="fade">
                                      <p:cBhvr>
                                        <p:cTn id="51" dur="2000"/>
                                        <p:tgtEl>
                                          <p:spTgt spid="5123">
                                            <p:txEl>
                                              <p:pRg st="7" end="7"/>
                                            </p:txEl>
                                          </p:spTgt>
                                        </p:tgtEl>
                                      </p:cBhvr>
                                    </p:animEffect>
                                  </p:childTnLst>
                                </p:cTn>
                              </p:par>
                            </p:childTnLst>
                          </p:cTn>
                        </p:par>
                        <p:par>
                          <p:cTn id="52" fill="hold">
                            <p:stCondLst>
                              <p:cond delay="16000"/>
                            </p:stCondLst>
                            <p:childTnLst>
                              <p:par>
                                <p:cTn id="53" presetID="1" presetClass="entr" presetSubtype="0" fill="hold" grpId="0" nodeType="afterEffect">
                                  <p:stCondLst>
                                    <p:cond delay="0"/>
                                  </p:stCondLst>
                                  <p:childTnLst>
                                    <p:set>
                                      <p:cBhvr>
                                        <p:cTn id="54" dur="1" fill="hold">
                                          <p:stCondLst>
                                            <p:cond delay="0"/>
                                          </p:stCondLst>
                                        </p:cTn>
                                        <p:tgtEl>
                                          <p:spTgt spid="5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t>Adapted from Citizenship Foundation</a:t>
            </a:r>
          </a:p>
        </p:txBody>
      </p:sp>
      <p:sp>
        <p:nvSpPr>
          <p:cNvPr id="12291" name="Rectangle 3"/>
          <p:cNvSpPr>
            <a:spLocks noGrp="1" noChangeArrowheads="1"/>
          </p:cNvSpPr>
          <p:nvPr>
            <p:ph type="body" idx="4294967295"/>
          </p:nvPr>
        </p:nvSpPr>
        <p:spPr>
          <a:xfrm>
            <a:off x="468313" y="692150"/>
            <a:ext cx="8229600" cy="5400675"/>
          </a:xfrm>
        </p:spPr>
        <p:txBody>
          <a:bodyPr/>
          <a:lstStyle/>
          <a:p>
            <a:pPr>
              <a:buFontTx/>
              <a:buNone/>
            </a:pPr>
            <a:r>
              <a:rPr lang="en-GB" dirty="0">
                <a:latin typeface="Comic Sans MS" pitchFamily="66" charset="0"/>
              </a:rPr>
              <a:t>	Sometimes they take an attitude to people simply because they are different in some way.</a:t>
            </a:r>
          </a:p>
          <a:p>
            <a:endParaRPr lang="en-GB" dirty="0">
              <a:latin typeface="Comic Sans MS" pitchFamily="66" charset="0"/>
            </a:endParaRPr>
          </a:p>
          <a:p>
            <a:pPr>
              <a:buFontTx/>
              <a:buNone/>
            </a:pPr>
            <a:r>
              <a:rPr lang="en-GB" dirty="0">
                <a:latin typeface="Comic Sans MS" pitchFamily="66" charset="0"/>
              </a:rPr>
              <a:t>	This is because humans, like other animals, have an instinct to protect their own group and keep out outsiders. </a:t>
            </a:r>
          </a:p>
          <a:p>
            <a:pPr>
              <a:buFontTx/>
              <a:buNone/>
            </a:pPr>
            <a:endParaRPr lang="en-GB" dirty="0">
              <a:latin typeface="Comic Sans MS" pitchFamily="66" charset="0"/>
            </a:endParaRPr>
          </a:p>
          <a:p>
            <a:pPr>
              <a:buFontTx/>
              <a:buNone/>
            </a:pPr>
            <a:r>
              <a:rPr lang="en-GB" dirty="0">
                <a:latin typeface="Comic Sans MS" pitchFamily="66" charset="0"/>
              </a:rPr>
              <a:t>	</a:t>
            </a:r>
            <a:endParaRPr lang="en-US" dirty="0">
              <a:latin typeface="Comic Sans MS" pitchFamily="66" charset="0"/>
            </a:endParaRPr>
          </a:p>
        </p:txBody>
      </p:sp>
      <p:sp>
        <p:nvSpPr>
          <p:cNvPr id="12292" name="Oval 4"/>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2000"/>
                                  </p:stCondLst>
                                  <p:childTnLst>
                                    <p:set>
                                      <p:cBhvr>
                                        <p:cTn id="6" dur="1" fill="hold">
                                          <p:stCondLst>
                                            <p:cond delay="0"/>
                                          </p:stCondLst>
                                        </p:cTn>
                                        <p:tgtEl>
                                          <p:spTgt spid="12291">
                                            <p:txEl>
                                              <p:pRg st="2" end="2"/>
                                            </p:txEl>
                                          </p:spTgt>
                                        </p:tgtEl>
                                        <p:attrNameLst>
                                          <p:attrName>style.visibility</p:attrName>
                                        </p:attrNameLst>
                                      </p:cBhvr>
                                      <p:to>
                                        <p:strVal val="visible"/>
                                      </p:to>
                                    </p:set>
                                    <p:animScale>
                                      <p:cBhvr>
                                        <p:cTn id="7" dur="2000" decel="50000" fill="hold">
                                          <p:stCondLst>
                                            <p:cond delay="0"/>
                                          </p:stCondLst>
                                        </p:cTn>
                                        <p:tgtEl>
                                          <p:spTgt spid="12291">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12291">
                                            <p:txEl>
                                              <p:pRg st="2" end="2"/>
                                            </p:txEl>
                                          </p:spTgt>
                                        </p:tgtEl>
                                        <p:attrNameLst>
                                          <p:attrName>ppt_x</p:attrName>
                                          <p:attrName>ppt_y</p:attrName>
                                        </p:attrNameLst>
                                      </p:cBhvr>
                                    </p:animMotion>
                                    <p:animEffect transition="in" filter="fade">
                                      <p:cBhvr>
                                        <p:cTn id="9" dur="2000"/>
                                        <p:tgtEl>
                                          <p:spTgt spid="12291">
                                            <p:txEl>
                                              <p:pRg st="2" end="2"/>
                                            </p:txEl>
                                          </p:spTgt>
                                        </p:tgtEl>
                                      </p:cBhvr>
                                    </p:animEffect>
                                  </p:childTnLst>
                                </p:cTn>
                              </p:par>
                            </p:childTnLst>
                          </p:cTn>
                        </p:par>
                        <p:par>
                          <p:cTn id="10" fill="hold">
                            <p:stCondLst>
                              <p:cond delay="4000"/>
                            </p:stCondLst>
                            <p:childTnLst>
                              <p:par>
                                <p:cTn id="11" presetID="52" presetClass="entr" presetSubtype="0" fill="hold" nodeType="afterEffect">
                                  <p:stCondLst>
                                    <p:cond delay="1000"/>
                                  </p:stCondLst>
                                  <p:childTnLst>
                                    <p:set>
                                      <p:cBhvr>
                                        <p:cTn id="12" dur="1" fill="hold">
                                          <p:stCondLst>
                                            <p:cond delay="0"/>
                                          </p:stCondLst>
                                        </p:cTn>
                                        <p:tgtEl>
                                          <p:spTgt spid="12291">
                                            <p:txEl>
                                              <p:pRg st="4" end="4"/>
                                            </p:txEl>
                                          </p:spTgt>
                                        </p:tgtEl>
                                        <p:attrNameLst>
                                          <p:attrName>style.visibility</p:attrName>
                                        </p:attrNameLst>
                                      </p:cBhvr>
                                      <p:to>
                                        <p:strVal val="visible"/>
                                      </p:to>
                                    </p:set>
                                    <p:animScale>
                                      <p:cBhvr>
                                        <p:cTn id="13" dur="2000" decel="50000" fill="hold">
                                          <p:stCondLst>
                                            <p:cond delay="0"/>
                                          </p:stCondLst>
                                        </p:cTn>
                                        <p:tgtEl>
                                          <p:spTgt spid="12291">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2000" decel="50000" fill="hold">
                                          <p:stCondLst>
                                            <p:cond delay="0"/>
                                          </p:stCondLst>
                                        </p:cTn>
                                        <p:tgtEl>
                                          <p:spTgt spid="12291">
                                            <p:txEl>
                                              <p:pRg st="4" end="4"/>
                                            </p:txEl>
                                          </p:spTgt>
                                        </p:tgtEl>
                                        <p:attrNameLst>
                                          <p:attrName>ppt_x</p:attrName>
                                          <p:attrName>ppt_y</p:attrName>
                                        </p:attrNameLst>
                                      </p:cBhvr>
                                    </p:animMotion>
                                    <p:animEffect transition="in" filter="fade">
                                      <p:cBhvr>
                                        <p:cTn id="15" dur="2000"/>
                                        <p:tgtEl>
                                          <p:spTgt spid="12291">
                                            <p:txEl>
                                              <p:pRg st="4" end="4"/>
                                            </p:txEl>
                                          </p:spTgt>
                                        </p:tgtEl>
                                      </p:cBhvr>
                                    </p:animEffect>
                                  </p:childTnLst>
                                </p:cTn>
                              </p:par>
                            </p:childTnLst>
                          </p:cTn>
                        </p:par>
                        <p:par>
                          <p:cTn id="16" fill="hold">
                            <p:stCondLst>
                              <p:cond delay="7000"/>
                            </p:stCondLst>
                            <p:childTnLst>
                              <p:par>
                                <p:cTn id="17" presetID="1" presetClass="entr" presetSubtype="0" fill="hold" grpId="0" nodeType="afterEffect">
                                  <p:stCondLst>
                                    <p:cond delay="0"/>
                                  </p:stCondLst>
                                  <p:childTnLst>
                                    <p:set>
                                      <p:cBhvr>
                                        <p:cTn id="18" dur="1" fill="hold">
                                          <p:stCondLst>
                                            <p:cond delay="0"/>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t>Adapted from Citizenship Foundation</a:t>
            </a:r>
          </a:p>
        </p:txBody>
      </p:sp>
      <p:sp>
        <p:nvSpPr>
          <p:cNvPr id="11267" name="Rectangle 3"/>
          <p:cNvSpPr>
            <a:spLocks noGrp="1" noChangeArrowheads="1"/>
          </p:cNvSpPr>
          <p:nvPr>
            <p:ph type="body" idx="4294967295"/>
          </p:nvPr>
        </p:nvSpPr>
        <p:spPr>
          <a:xfrm>
            <a:off x="323850" y="620713"/>
            <a:ext cx="8497888" cy="5761037"/>
          </a:xfrm>
        </p:spPr>
        <p:txBody>
          <a:bodyPr/>
          <a:lstStyle/>
          <a:p>
            <a:pPr>
              <a:buFontTx/>
              <a:buNone/>
            </a:pPr>
            <a:r>
              <a:rPr lang="en-GB">
                <a:latin typeface="Comic Sans MS" pitchFamily="66" charset="0"/>
              </a:rPr>
              <a:t>	When people assume that all people belonging to a certain group have the same characteristics we call this </a:t>
            </a:r>
            <a:r>
              <a:rPr lang="en-GB">
                <a:solidFill>
                  <a:srgbClr val="0066FF"/>
                </a:solidFill>
                <a:latin typeface="Comic Sans MS" pitchFamily="66" charset="0"/>
              </a:rPr>
              <a:t>stereotyping</a:t>
            </a:r>
            <a:r>
              <a:rPr lang="en-GB">
                <a:latin typeface="Comic Sans MS" pitchFamily="66" charset="0"/>
              </a:rPr>
              <a:t>.</a:t>
            </a:r>
          </a:p>
          <a:p>
            <a:pPr>
              <a:buFontTx/>
              <a:buNone/>
            </a:pPr>
            <a:endParaRPr lang="en-GB">
              <a:latin typeface="Comic Sans MS" pitchFamily="66" charset="0"/>
            </a:endParaRPr>
          </a:p>
          <a:p>
            <a:pPr>
              <a:buFontTx/>
              <a:buNone/>
            </a:pPr>
            <a:r>
              <a:rPr lang="en-GB">
                <a:latin typeface="Comic Sans MS" pitchFamily="66" charset="0"/>
              </a:rPr>
              <a:t>	In reality, every individual is different. That is why it is interesting to meet new people.</a:t>
            </a:r>
          </a:p>
        </p:txBody>
      </p:sp>
      <p:sp>
        <p:nvSpPr>
          <p:cNvPr id="11268" name="Oval 4"/>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2000"/>
                                  </p:stCondLst>
                                  <p:childTnLst>
                                    <p:set>
                                      <p:cBhvr>
                                        <p:cTn id="6" dur="1" fill="hold">
                                          <p:stCondLst>
                                            <p:cond delay="0"/>
                                          </p:stCondLst>
                                        </p:cTn>
                                        <p:tgtEl>
                                          <p:spTgt spid="11267">
                                            <p:txEl>
                                              <p:pRg st="2" end="2"/>
                                            </p:txEl>
                                          </p:spTgt>
                                        </p:tgtEl>
                                        <p:attrNameLst>
                                          <p:attrName>style.visibility</p:attrName>
                                        </p:attrNameLst>
                                      </p:cBhvr>
                                      <p:to>
                                        <p:strVal val="visible"/>
                                      </p:to>
                                    </p:set>
                                    <p:animScale>
                                      <p:cBhvr>
                                        <p:cTn id="7" dur="3000" decel="50000" fill="hold">
                                          <p:stCondLst>
                                            <p:cond delay="0"/>
                                          </p:stCondLst>
                                        </p:cTn>
                                        <p:tgtEl>
                                          <p:spTgt spid="1126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3000" decel="50000" fill="hold">
                                          <p:stCondLst>
                                            <p:cond delay="0"/>
                                          </p:stCondLst>
                                        </p:cTn>
                                        <p:tgtEl>
                                          <p:spTgt spid="11267">
                                            <p:txEl>
                                              <p:pRg st="2" end="2"/>
                                            </p:txEl>
                                          </p:spTgt>
                                        </p:tgtEl>
                                        <p:attrNameLst>
                                          <p:attrName>ppt_x</p:attrName>
                                          <p:attrName>ppt_y</p:attrName>
                                        </p:attrNameLst>
                                      </p:cBhvr>
                                    </p:animMotion>
                                    <p:animEffect transition="in" filter="fade">
                                      <p:cBhvr>
                                        <p:cTn id="9" dur="3000"/>
                                        <p:tgtEl>
                                          <p:spTgt spid="11267">
                                            <p:txEl>
                                              <p:pRg st="2" end="2"/>
                                            </p:txEl>
                                          </p:spTgt>
                                        </p:tgtEl>
                                      </p:cBhvr>
                                    </p:animEffect>
                                  </p:childTnLst>
                                </p:cTn>
                              </p:par>
                            </p:childTnLst>
                          </p:cTn>
                        </p:par>
                        <p:par>
                          <p:cTn id="10" fill="hold">
                            <p:stCondLst>
                              <p:cond delay="5000"/>
                            </p:stCondLst>
                            <p:childTnLst>
                              <p:par>
                                <p:cTn id="11" presetID="1" presetClass="entr" presetSubtype="0" fill="hold" grpId="0" nodeType="afterEffect">
                                  <p:stCondLst>
                                    <p:cond delay="0"/>
                                  </p:stCondLst>
                                  <p:childTnLst>
                                    <p:set>
                                      <p:cBhvr>
                                        <p:cTn id="12" dur="1" fill="hold">
                                          <p:stCondLst>
                                            <p:cond delay="0"/>
                                          </p:stCondLst>
                                        </p:cTn>
                                        <p:tgtEl>
                                          <p:spTgt spid="112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01508"/>
          </a:xfrm>
        </p:spPr>
        <p:txBody>
          <a:bodyPr>
            <a:normAutofit fontScale="90000"/>
          </a:bodyPr>
          <a:lstStyle/>
          <a:p>
            <a:r>
              <a:rPr lang="en-GB" dirty="0" smtClean="0"/>
              <a:t>Group Agreement</a:t>
            </a:r>
            <a:endParaRPr lang="en-GB" dirty="0"/>
          </a:p>
        </p:txBody>
      </p:sp>
      <p:sp>
        <p:nvSpPr>
          <p:cNvPr id="3" name="TextBox 2"/>
          <p:cNvSpPr txBox="1"/>
          <p:nvPr/>
        </p:nvSpPr>
        <p:spPr>
          <a:xfrm>
            <a:off x="2195736" y="2078850"/>
            <a:ext cx="3996444" cy="300082"/>
          </a:xfrm>
          <a:prstGeom prst="rect">
            <a:avLst/>
          </a:prstGeom>
          <a:noFill/>
        </p:spPr>
        <p:txBody>
          <a:bodyPr wrap="square" rtlCol="0">
            <a:spAutoFit/>
          </a:bodyPr>
          <a:lstStyle/>
          <a:p>
            <a:endParaRPr lang="en-GB" sz="1350" dirty="0"/>
          </a:p>
        </p:txBody>
      </p:sp>
      <p:sp>
        <p:nvSpPr>
          <p:cNvPr id="4" name="TextBox 3"/>
          <p:cNvSpPr txBox="1"/>
          <p:nvPr/>
        </p:nvSpPr>
        <p:spPr>
          <a:xfrm>
            <a:off x="284086" y="1674894"/>
            <a:ext cx="8575829" cy="323165"/>
          </a:xfrm>
          <a:prstGeom prst="rect">
            <a:avLst/>
          </a:prstGeom>
          <a:noFill/>
        </p:spPr>
        <p:txBody>
          <a:bodyPr wrap="square" rtlCol="0">
            <a:spAutoFit/>
          </a:bodyPr>
          <a:lstStyle/>
          <a:p>
            <a:r>
              <a:rPr lang="en-GB" sz="1500" dirty="0"/>
              <a:t>How do we wish to work as a group so everyone can successfully complete the course in this environment</a:t>
            </a:r>
          </a:p>
        </p:txBody>
      </p:sp>
      <p:sp>
        <p:nvSpPr>
          <p:cNvPr id="5" name="TextBox 4"/>
          <p:cNvSpPr txBox="1"/>
          <p:nvPr/>
        </p:nvSpPr>
        <p:spPr>
          <a:xfrm>
            <a:off x="856602" y="2217350"/>
            <a:ext cx="7046743" cy="4039567"/>
          </a:xfrm>
          <a:prstGeom prst="rect">
            <a:avLst/>
          </a:prstGeom>
          <a:noFill/>
        </p:spPr>
        <p:txBody>
          <a:bodyPr wrap="square" rtlCol="0">
            <a:spAutoFit/>
          </a:bodyPr>
          <a:lstStyle/>
          <a:p>
            <a:r>
              <a:rPr lang="en-GB" i="1" dirty="0"/>
              <a:t>Example: </a:t>
            </a:r>
          </a:p>
          <a:p>
            <a:r>
              <a:rPr lang="en-GB" dirty="0"/>
              <a:t>Everyone listening to each other with out interrupting</a:t>
            </a:r>
          </a:p>
          <a:p>
            <a:pPr marL="214313" indent="-214313">
              <a:buFont typeface="Arial" panose="020B0604020202020204" pitchFamily="34" charset="0"/>
              <a:buChar char="•"/>
            </a:pPr>
            <a:r>
              <a:rPr lang="en-GB" sz="1350" dirty="0"/>
              <a:t>Respect our differences and different opinions</a:t>
            </a:r>
          </a:p>
          <a:p>
            <a:pPr marL="214313" indent="-214313">
              <a:buFont typeface="Arial" panose="020B0604020202020204" pitchFamily="34" charset="0"/>
              <a:buChar char="•"/>
            </a:pPr>
            <a:r>
              <a:rPr lang="en-GB" sz="1350" dirty="0"/>
              <a:t>Treat everyone equally and fairly </a:t>
            </a:r>
          </a:p>
          <a:p>
            <a:pPr marL="214313" indent="-214313">
              <a:buFont typeface="Arial" panose="020B0604020202020204" pitchFamily="34" charset="0"/>
              <a:buChar char="•"/>
            </a:pPr>
            <a:r>
              <a:rPr lang="en-GB" sz="1350" dirty="0"/>
              <a:t>Feel able to ask questions even if seem bit basic</a:t>
            </a:r>
          </a:p>
          <a:p>
            <a:pPr marL="214313" indent="-214313">
              <a:buFont typeface="Arial" panose="020B0604020202020204" pitchFamily="34" charset="0"/>
              <a:buChar char="•"/>
            </a:pPr>
            <a:r>
              <a:rPr lang="en-GB" sz="1350" dirty="0"/>
              <a:t>Acknowledge each other’s contribution – body language</a:t>
            </a:r>
          </a:p>
          <a:p>
            <a:pPr marL="214313" indent="-214313">
              <a:buFont typeface="Arial" panose="020B0604020202020204" pitchFamily="34" charset="0"/>
              <a:buChar char="•"/>
            </a:pPr>
            <a:r>
              <a:rPr lang="en-GB" sz="1350" dirty="0"/>
              <a:t>Not to be in a noisy environment</a:t>
            </a:r>
          </a:p>
          <a:p>
            <a:pPr marL="214313" indent="-214313">
              <a:buFont typeface="Arial" panose="020B0604020202020204" pitchFamily="34" charset="0"/>
              <a:buChar char="•"/>
            </a:pPr>
            <a:r>
              <a:rPr lang="en-GB" sz="1350" dirty="0"/>
              <a:t>Accept comments and ideas in spirit of learning and improvement</a:t>
            </a:r>
          </a:p>
          <a:p>
            <a:pPr marL="214313" indent="-214313">
              <a:buFont typeface="Arial" panose="020B0604020202020204" pitchFamily="34" charset="0"/>
              <a:buChar char="•"/>
            </a:pPr>
            <a:r>
              <a:rPr lang="en-GB" sz="1350" dirty="0"/>
              <a:t>Be open to new ideas</a:t>
            </a:r>
          </a:p>
          <a:p>
            <a:pPr marL="214313" indent="-214313">
              <a:buFont typeface="Arial" panose="020B0604020202020204" pitchFamily="34" charset="0"/>
              <a:buChar char="•"/>
            </a:pPr>
            <a:r>
              <a:rPr lang="en-GB" sz="1350" dirty="0"/>
              <a:t>To pay attention and not multitask –limit distraction</a:t>
            </a:r>
          </a:p>
          <a:p>
            <a:pPr marL="214313" indent="-214313">
              <a:buFont typeface="Arial" panose="020B0604020202020204" pitchFamily="34" charset="0"/>
              <a:buChar char="•"/>
            </a:pPr>
            <a:r>
              <a:rPr lang="en-GB" sz="1350" dirty="0"/>
              <a:t>Feeling comfortable </a:t>
            </a:r>
          </a:p>
          <a:p>
            <a:pPr marL="214313" indent="-214313">
              <a:buFont typeface="Arial" panose="020B0604020202020204" pitchFamily="34" charset="0"/>
              <a:buChar char="•"/>
            </a:pPr>
            <a:r>
              <a:rPr lang="en-GB" sz="1350" dirty="0"/>
              <a:t>Supportive environment </a:t>
            </a:r>
          </a:p>
          <a:p>
            <a:pPr marL="214313" indent="-214313">
              <a:buFont typeface="Arial" panose="020B0604020202020204" pitchFamily="34" charset="0"/>
              <a:buChar char="•"/>
            </a:pPr>
            <a:r>
              <a:rPr lang="en-GB" sz="1350" dirty="0"/>
              <a:t>Have fun</a:t>
            </a:r>
          </a:p>
          <a:p>
            <a:pPr marL="214313" indent="-214313">
              <a:buFont typeface="Arial" panose="020B0604020202020204" pitchFamily="34" charset="0"/>
              <a:buChar char="•"/>
            </a:pPr>
            <a:r>
              <a:rPr lang="en-GB" sz="1350" dirty="0"/>
              <a:t>Confidentiality </a:t>
            </a:r>
          </a:p>
          <a:p>
            <a:pPr marL="214313" indent="-214313">
              <a:buFont typeface="Arial" panose="020B0604020202020204" pitchFamily="34" charset="0"/>
              <a:buChar char="•"/>
            </a:pPr>
            <a:r>
              <a:rPr lang="en-GB" sz="1350" dirty="0"/>
              <a:t>Safeguard self and others</a:t>
            </a:r>
          </a:p>
          <a:p>
            <a:pPr marL="214313" indent="-214313">
              <a:buFont typeface="Arial" panose="020B0604020202020204" pitchFamily="34" charset="0"/>
              <a:buChar char="•"/>
            </a:pPr>
            <a:r>
              <a:rPr lang="en-GB" sz="1350" dirty="0"/>
              <a:t>Punctuality </a:t>
            </a:r>
          </a:p>
          <a:p>
            <a:pPr marL="214313" indent="-214313">
              <a:buFont typeface="Arial" panose="020B0604020202020204" pitchFamily="34" charset="0"/>
              <a:buChar char="•"/>
            </a:pPr>
            <a:r>
              <a:rPr lang="en-GB" sz="1350" dirty="0"/>
              <a:t>Everyone has a voice</a:t>
            </a:r>
          </a:p>
          <a:p>
            <a:endParaRPr lang="en-GB" dirty="0"/>
          </a:p>
        </p:txBody>
      </p:sp>
    </p:spTree>
    <p:extLst>
      <p:ext uri="{BB962C8B-B14F-4D97-AF65-F5344CB8AC3E}">
        <p14:creationId xmlns:p14="http://schemas.microsoft.com/office/powerpoint/2010/main" xmlns="" val="1501661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t>Adapted from Citizenship Foundation</a:t>
            </a:r>
          </a:p>
        </p:txBody>
      </p:sp>
      <p:sp>
        <p:nvSpPr>
          <p:cNvPr id="13315" name="Rectangle 3"/>
          <p:cNvSpPr>
            <a:spLocks noGrp="1" noChangeArrowheads="1"/>
          </p:cNvSpPr>
          <p:nvPr>
            <p:ph type="body" idx="4294967295"/>
          </p:nvPr>
        </p:nvSpPr>
        <p:spPr>
          <a:xfrm>
            <a:off x="395288" y="736600"/>
            <a:ext cx="8424862" cy="6121400"/>
          </a:xfrm>
        </p:spPr>
        <p:txBody>
          <a:bodyPr/>
          <a:lstStyle/>
          <a:p>
            <a:pPr>
              <a:lnSpc>
                <a:spcPct val="90000"/>
              </a:lnSpc>
              <a:buFontTx/>
              <a:buNone/>
            </a:pPr>
            <a:r>
              <a:rPr lang="en-GB">
                <a:latin typeface="Comic Sans MS" pitchFamily="66" charset="0"/>
              </a:rPr>
              <a:t>	Each individual should be treated fairly and with respect. </a:t>
            </a:r>
          </a:p>
          <a:p>
            <a:pPr>
              <a:lnSpc>
                <a:spcPct val="90000"/>
              </a:lnSpc>
              <a:buFontTx/>
              <a:buNone/>
            </a:pPr>
            <a:endParaRPr lang="en-GB">
              <a:latin typeface="Comic Sans MS" pitchFamily="66" charset="0"/>
            </a:endParaRPr>
          </a:p>
          <a:p>
            <a:pPr>
              <a:lnSpc>
                <a:spcPct val="90000"/>
              </a:lnSpc>
              <a:buFontTx/>
              <a:buNone/>
            </a:pPr>
            <a:r>
              <a:rPr lang="en-GB">
                <a:latin typeface="Comic Sans MS" pitchFamily="66" charset="0"/>
              </a:rPr>
              <a:t>	Everybody wins when people are able to contribute their talents and skills for the benefit of our society.</a:t>
            </a:r>
          </a:p>
          <a:p>
            <a:pPr>
              <a:lnSpc>
                <a:spcPct val="90000"/>
              </a:lnSpc>
              <a:buFontTx/>
              <a:buNone/>
            </a:pPr>
            <a:r>
              <a:rPr lang="en-GB">
                <a:latin typeface="Comic Sans MS" pitchFamily="66" charset="0"/>
              </a:rPr>
              <a:t>	</a:t>
            </a:r>
          </a:p>
          <a:p>
            <a:pPr>
              <a:lnSpc>
                <a:spcPct val="90000"/>
              </a:lnSpc>
              <a:buFontTx/>
              <a:buNone/>
            </a:pPr>
            <a:r>
              <a:rPr lang="en-GB">
                <a:latin typeface="Comic Sans MS" pitchFamily="66" charset="0"/>
              </a:rPr>
              <a:t>	When we are respectful of each other, people from different groups can live side by side without conflict.</a:t>
            </a:r>
          </a:p>
          <a:p>
            <a:pPr>
              <a:lnSpc>
                <a:spcPct val="90000"/>
              </a:lnSpc>
              <a:buFontTx/>
              <a:buNone/>
            </a:pPr>
            <a:endParaRPr lang="en-GB">
              <a:latin typeface="Comic Sans MS" pitchFamily="66" charset="0"/>
            </a:endParaRPr>
          </a:p>
          <a:p>
            <a:pPr>
              <a:lnSpc>
                <a:spcPct val="90000"/>
              </a:lnSpc>
              <a:buFontTx/>
              <a:buNone/>
            </a:pPr>
            <a:r>
              <a:rPr lang="en-GB">
                <a:latin typeface="Comic Sans MS" pitchFamily="66" charset="0"/>
              </a:rPr>
              <a:t>	</a:t>
            </a:r>
            <a:endParaRPr lang="en-US">
              <a:latin typeface="Comic Sans MS" pitchFamily="66" charset="0"/>
            </a:endParaRPr>
          </a:p>
        </p:txBody>
      </p:sp>
      <p:sp>
        <p:nvSpPr>
          <p:cNvPr id="13319" name="Oval 7"/>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1500"/>
                                  </p:stCondLst>
                                  <p:childTnLst>
                                    <p:set>
                                      <p:cBhvr>
                                        <p:cTn id="6" dur="1" fill="hold">
                                          <p:stCondLst>
                                            <p:cond delay="0"/>
                                          </p:stCondLst>
                                        </p:cTn>
                                        <p:tgtEl>
                                          <p:spTgt spid="13315">
                                            <p:txEl>
                                              <p:pRg st="2" end="2"/>
                                            </p:txEl>
                                          </p:spTgt>
                                        </p:tgtEl>
                                        <p:attrNameLst>
                                          <p:attrName>style.visibility</p:attrName>
                                        </p:attrNameLst>
                                      </p:cBhvr>
                                      <p:to>
                                        <p:strVal val="visible"/>
                                      </p:to>
                                    </p:set>
                                    <p:animScale>
                                      <p:cBhvr>
                                        <p:cTn id="7" dur="2000" decel="50000" fill="hold">
                                          <p:stCondLst>
                                            <p:cond delay="0"/>
                                          </p:stCondLst>
                                        </p:cTn>
                                        <p:tgtEl>
                                          <p:spTgt spid="1331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13315">
                                            <p:txEl>
                                              <p:pRg st="2" end="2"/>
                                            </p:txEl>
                                          </p:spTgt>
                                        </p:tgtEl>
                                        <p:attrNameLst>
                                          <p:attrName>ppt_x</p:attrName>
                                          <p:attrName>ppt_y</p:attrName>
                                        </p:attrNameLst>
                                      </p:cBhvr>
                                    </p:animMotion>
                                    <p:animEffect transition="in" filter="fade">
                                      <p:cBhvr>
                                        <p:cTn id="9" dur="2000"/>
                                        <p:tgtEl>
                                          <p:spTgt spid="13315">
                                            <p:txEl>
                                              <p:pRg st="2" end="2"/>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13315">
                                            <p:txEl>
                                              <p:pRg st="3" end="3"/>
                                            </p:txEl>
                                          </p:spTgt>
                                        </p:tgtEl>
                                        <p:attrNameLst>
                                          <p:attrName>style.visibility</p:attrName>
                                        </p:attrNameLst>
                                      </p:cBhvr>
                                      <p:to>
                                        <p:strVal val="visible"/>
                                      </p:to>
                                    </p:set>
                                    <p:animScale>
                                      <p:cBhvr>
                                        <p:cTn id="12" dur="2000" decel="50000" fill="hold">
                                          <p:stCondLst>
                                            <p:cond delay="0"/>
                                          </p:stCondLst>
                                        </p:cTn>
                                        <p:tgtEl>
                                          <p:spTgt spid="1331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2000" decel="50000" fill="hold">
                                          <p:stCondLst>
                                            <p:cond delay="0"/>
                                          </p:stCondLst>
                                        </p:cTn>
                                        <p:tgtEl>
                                          <p:spTgt spid="13315">
                                            <p:txEl>
                                              <p:pRg st="3" end="3"/>
                                            </p:txEl>
                                          </p:spTgt>
                                        </p:tgtEl>
                                        <p:attrNameLst>
                                          <p:attrName>ppt_x</p:attrName>
                                          <p:attrName>ppt_y</p:attrName>
                                        </p:attrNameLst>
                                      </p:cBhvr>
                                    </p:animMotion>
                                    <p:animEffect transition="in" filter="fade">
                                      <p:cBhvr>
                                        <p:cTn id="14" dur="2000"/>
                                        <p:tgtEl>
                                          <p:spTgt spid="13315">
                                            <p:txEl>
                                              <p:pRg st="3" end="3"/>
                                            </p:txEl>
                                          </p:spTgt>
                                        </p:tgtEl>
                                      </p:cBhvr>
                                    </p:animEffect>
                                  </p:childTnLst>
                                </p:cTn>
                              </p:par>
                            </p:childTnLst>
                          </p:cTn>
                        </p:par>
                        <p:par>
                          <p:cTn id="15" fill="hold">
                            <p:stCondLst>
                              <p:cond delay="3500"/>
                            </p:stCondLst>
                            <p:childTnLst>
                              <p:par>
                                <p:cTn id="16" presetID="52" presetClass="entr" presetSubtype="0" fill="hold" nodeType="afterEffect">
                                  <p:stCondLst>
                                    <p:cond delay="1500"/>
                                  </p:stCondLst>
                                  <p:childTnLst>
                                    <p:set>
                                      <p:cBhvr>
                                        <p:cTn id="17" dur="1" fill="hold">
                                          <p:stCondLst>
                                            <p:cond delay="0"/>
                                          </p:stCondLst>
                                        </p:cTn>
                                        <p:tgtEl>
                                          <p:spTgt spid="13315">
                                            <p:txEl>
                                              <p:pRg st="4" end="4"/>
                                            </p:txEl>
                                          </p:spTgt>
                                        </p:tgtEl>
                                        <p:attrNameLst>
                                          <p:attrName>style.visibility</p:attrName>
                                        </p:attrNameLst>
                                      </p:cBhvr>
                                      <p:to>
                                        <p:strVal val="visible"/>
                                      </p:to>
                                    </p:set>
                                    <p:animScale>
                                      <p:cBhvr>
                                        <p:cTn id="18" dur="2000" decel="50000" fill="hold">
                                          <p:stCondLst>
                                            <p:cond delay="0"/>
                                          </p:stCondLst>
                                        </p:cTn>
                                        <p:tgtEl>
                                          <p:spTgt spid="1331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2000" decel="50000" fill="hold">
                                          <p:stCondLst>
                                            <p:cond delay="0"/>
                                          </p:stCondLst>
                                        </p:cTn>
                                        <p:tgtEl>
                                          <p:spTgt spid="13315">
                                            <p:txEl>
                                              <p:pRg st="4" end="4"/>
                                            </p:txEl>
                                          </p:spTgt>
                                        </p:tgtEl>
                                        <p:attrNameLst>
                                          <p:attrName>ppt_x</p:attrName>
                                          <p:attrName>ppt_y</p:attrName>
                                        </p:attrNameLst>
                                      </p:cBhvr>
                                    </p:animMotion>
                                    <p:animEffect transition="in" filter="fade">
                                      <p:cBhvr>
                                        <p:cTn id="20" dur="2000"/>
                                        <p:tgtEl>
                                          <p:spTgt spid="13315">
                                            <p:txEl>
                                              <p:pRg st="4" end="4"/>
                                            </p:txEl>
                                          </p:spTgt>
                                        </p:tgtEl>
                                      </p:cBhvr>
                                    </p:animEffect>
                                  </p:childTnLst>
                                </p:cTn>
                              </p:par>
                            </p:childTnLst>
                          </p:cTn>
                        </p:par>
                        <p:par>
                          <p:cTn id="21" fill="hold">
                            <p:stCondLst>
                              <p:cond delay="7000"/>
                            </p:stCondLst>
                            <p:childTnLst>
                              <p:par>
                                <p:cTn id="22" presetID="1" presetClass="entr" presetSubtype="0" fill="hold" grpId="0" nodeType="afterEffect">
                                  <p:stCondLst>
                                    <p:cond delay="0"/>
                                  </p:stCondLst>
                                  <p:childTnLst>
                                    <p:set>
                                      <p:cBhvr>
                                        <p:cTn id="23" dur="1" fill="hold">
                                          <p:stCondLst>
                                            <p:cond delay="0"/>
                                          </p:stCondLst>
                                        </p:cTn>
                                        <p:tgtEl>
                                          <p:spTgt spid="133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t>Adapted from Citizenship Foundation</a:t>
            </a:r>
          </a:p>
        </p:txBody>
      </p:sp>
      <p:sp>
        <p:nvSpPr>
          <p:cNvPr id="10245" name="Rectangle 5"/>
          <p:cNvSpPr>
            <a:spLocks noChangeArrowheads="1"/>
          </p:cNvSpPr>
          <p:nvPr/>
        </p:nvSpPr>
        <p:spPr bwMode="auto">
          <a:xfrm>
            <a:off x="539750" y="2924175"/>
            <a:ext cx="8208963" cy="1512888"/>
          </a:xfrm>
          <a:prstGeom prst="rect">
            <a:avLst/>
          </a:prstGeom>
          <a:solidFill>
            <a:schemeClr val="accent1"/>
          </a:solidFill>
          <a:ln w="9525">
            <a:solidFill>
              <a:schemeClr val="tx1"/>
            </a:solidFill>
            <a:miter lim="800000"/>
            <a:headEnd/>
            <a:tailEnd/>
          </a:ln>
          <a:effectLst/>
        </p:spPr>
        <p:txBody>
          <a:bodyPr wrap="none" anchor="ctr"/>
          <a:lstStyle/>
          <a:p>
            <a:endParaRPr lang="en-GB"/>
          </a:p>
        </p:txBody>
      </p:sp>
      <p:sp>
        <p:nvSpPr>
          <p:cNvPr id="10243" name="Rectangle 3"/>
          <p:cNvSpPr>
            <a:spLocks noGrp="1" noChangeArrowheads="1"/>
          </p:cNvSpPr>
          <p:nvPr>
            <p:ph type="body" idx="4294967295"/>
          </p:nvPr>
        </p:nvSpPr>
        <p:spPr>
          <a:xfrm>
            <a:off x="827088" y="549275"/>
            <a:ext cx="8013700" cy="6048375"/>
          </a:xfrm>
        </p:spPr>
        <p:txBody>
          <a:bodyPr/>
          <a:lstStyle/>
          <a:p>
            <a:pPr>
              <a:lnSpc>
                <a:spcPct val="90000"/>
              </a:lnSpc>
              <a:buFontTx/>
              <a:buNone/>
            </a:pPr>
            <a:r>
              <a:rPr lang="en-GB"/>
              <a:t>	</a:t>
            </a:r>
            <a:r>
              <a:rPr lang="en-GB">
                <a:latin typeface="Comic Sans MS" pitchFamily="66" charset="0"/>
              </a:rPr>
              <a:t>Discrimination is harmful when it stops people from flourishing – when it affects their job opportunities, housing, education etc.</a:t>
            </a:r>
          </a:p>
          <a:p>
            <a:pPr>
              <a:lnSpc>
                <a:spcPct val="90000"/>
              </a:lnSpc>
            </a:pPr>
            <a:endParaRPr lang="en-GB">
              <a:latin typeface="Comic Sans MS" pitchFamily="66" charset="0"/>
            </a:endParaRPr>
          </a:p>
          <a:p>
            <a:pPr>
              <a:lnSpc>
                <a:spcPct val="90000"/>
              </a:lnSpc>
              <a:buFontTx/>
              <a:buNone/>
            </a:pPr>
            <a:r>
              <a:rPr lang="en-GB">
                <a:latin typeface="Comic Sans MS" pitchFamily="66" charset="0"/>
              </a:rPr>
              <a:t>	When groups of people are treated badly, they get angry, and may become aggressive and start to cause trouble.</a:t>
            </a:r>
          </a:p>
          <a:p>
            <a:pPr>
              <a:lnSpc>
                <a:spcPct val="90000"/>
              </a:lnSpc>
              <a:buFontTx/>
              <a:buNone/>
            </a:pPr>
            <a:endParaRPr lang="en-GB">
              <a:latin typeface="Comic Sans MS" pitchFamily="66" charset="0"/>
            </a:endParaRPr>
          </a:p>
          <a:p>
            <a:pPr>
              <a:lnSpc>
                <a:spcPct val="90000"/>
              </a:lnSpc>
              <a:buFontTx/>
              <a:buNone/>
            </a:pPr>
            <a:r>
              <a:rPr lang="en-GB">
                <a:latin typeface="Comic Sans MS" pitchFamily="66" charset="0"/>
              </a:rPr>
              <a:t>	This can make everybody’s lives unhappy, and possibly unsafe.</a:t>
            </a:r>
          </a:p>
          <a:p>
            <a:pPr>
              <a:lnSpc>
                <a:spcPct val="90000"/>
              </a:lnSpc>
              <a:buFontTx/>
              <a:buNone/>
            </a:pPr>
            <a:r>
              <a:rPr lang="en-GB">
                <a:latin typeface="Comic Sans MS" pitchFamily="66" charset="0"/>
              </a:rPr>
              <a:t> </a:t>
            </a:r>
            <a:endParaRPr lang="en-US">
              <a:latin typeface="Comic Sans MS" pitchFamily="66" charset="0"/>
            </a:endParaRPr>
          </a:p>
          <a:p>
            <a:pPr>
              <a:lnSpc>
                <a:spcPct val="90000"/>
              </a:lnSpc>
              <a:buFontTx/>
              <a:buNone/>
            </a:pPr>
            <a:endParaRPr lang="en-US">
              <a:latin typeface="Comic Sans MS" pitchFamily="66" charset="0"/>
            </a:endParaRPr>
          </a:p>
        </p:txBody>
      </p:sp>
      <p:sp>
        <p:nvSpPr>
          <p:cNvPr id="10244" name="Oval 4"/>
          <p:cNvSpPr>
            <a:spLocks noChangeArrowheads="1"/>
          </p:cNvSpPr>
          <p:nvPr/>
        </p:nvSpPr>
        <p:spPr bwMode="auto">
          <a:xfrm>
            <a:off x="8820150" y="6524625"/>
            <a:ext cx="144463" cy="144463"/>
          </a:xfrm>
          <a:prstGeom prst="ellipse">
            <a:avLst/>
          </a:prstGeom>
          <a:solidFill>
            <a:srgbClr val="66FF33"/>
          </a:solidFill>
          <a:ln w="9525">
            <a:solidFill>
              <a:schemeClr val="tx1"/>
            </a:solidFill>
            <a:round/>
            <a:headEnd/>
            <a:tailEnd/>
          </a:ln>
          <a:effec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2000"/>
                                  </p:stCondLst>
                                  <p:childTnLst>
                                    <p:set>
                                      <p:cBhvr>
                                        <p:cTn id="6" dur="1" fill="hold">
                                          <p:stCondLst>
                                            <p:cond delay="0"/>
                                          </p:stCondLst>
                                        </p:cTn>
                                        <p:tgtEl>
                                          <p:spTgt spid="10243">
                                            <p:txEl>
                                              <p:pRg st="2" end="2"/>
                                            </p:txEl>
                                          </p:spTgt>
                                        </p:tgtEl>
                                        <p:attrNameLst>
                                          <p:attrName>style.visibility</p:attrName>
                                        </p:attrNameLst>
                                      </p:cBhvr>
                                      <p:to>
                                        <p:strVal val="visible"/>
                                      </p:to>
                                    </p:set>
                                    <p:animScale>
                                      <p:cBhvr>
                                        <p:cTn id="7" dur="2000" decel="50000" fill="hold">
                                          <p:stCondLst>
                                            <p:cond delay="0"/>
                                          </p:stCondLst>
                                        </p:cTn>
                                        <p:tgtEl>
                                          <p:spTgt spid="1024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10243">
                                            <p:txEl>
                                              <p:pRg st="2" end="2"/>
                                            </p:txEl>
                                          </p:spTgt>
                                        </p:tgtEl>
                                        <p:attrNameLst>
                                          <p:attrName>ppt_x</p:attrName>
                                          <p:attrName>ppt_y</p:attrName>
                                        </p:attrNameLst>
                                      </p:cBhvr>
                                    </p:animMotion>
                                    <p:animEffect transition="in" filter="fade">
                                      <p:cBhvr>
                                        <p:cTn id="9" dur="2000"/>
                                        <p:tgtEl>
                                          <p:spTgt spid="10243">
                                            <p:txEl>
                                              <p:pRg st="2" end="2"/>
                                            </p:txEl>
                                          </p:spTgt>
                                        </p:tgtEl>
                                      </p:cBhvr>
                                    </p:animEffect>
                                  </p:childTnLst>
                                </p:cTn>
                              </p:par>
                              <p:par>
                                <p:cTn id="10" presetID="10" presetClass="entr" presetSubtype="0" fill="hold" grpId="0" nodeType="withEffect">
                                  <p:stCondLst>
                                    <p:cond delay="3500"/>
                                  </p:stCondLst>
                                  <p:childTnLst>
                                    <p:set>
                                      <p:cBhvr>
                                        <p:cTn id="11" dur="1" fill="hold">
                                          <p:stCondLst>
                                            <p:cond delay="0"/>
                                          </p:stCondLst>
                                        </p:cTn>
                                        <p:tgtEl>
                                          <p:spTgt spid="10245"/>
                                        </p:tgtEl>
                                        <p:attrNameLst>
                                          <p:attrName>style.visibility</p:attrName>
                                        </p:attrNameLst>
                                      </p:cBhvr>
                                      <p:to>
                                        <p:strVal val="visible"/>
                                      </p:to>
                                    </p:set>
                                    <p:animEffect transition="in" filter="fade">
                                      <p:cBhvr>
                                        <p:cTn id="12" dur="2000"/>
                                        <p:tgtEl>
                                          <p:spTgt spid="10245"/>
                                        </p:tgtEl>
                                      </p:cBhvr>
                                    </p:animEffect>
                                  </p:childTnLst>
                                </p:cTn>
                              </p:par>
                            </p:childTnLst>
                          </p:cTn>
                        </p:par>
                        <p:par>
                          <p:cTn id="13" fill="hold">
                            <p:stCondLst>
                              <p:cond delay="5500"/>
                            </p:stCondLst>
                            <p:childTnLst>
                              <p:par>
                                <p:cTn id="14" presetID="52" presetClass="entr" presetSubtype="0" fill="hold" nodeType="afterEffect">
                                  <p:stCondLst>
                                    <p:cond delay="2000"/>
                                  </p:stCondLst>
                                  <p:childTnLst>
                                    <p:set>
                                      <p:cBhvr>
                                        <p:cTn id="15" dur="1" fill="hold">
                                          <p:stCondLst>
                                            <p:cond delay="0"/>
                                          </p:stCondLst>
                                        </p:cTn>
                                        <p:tgtEl>
                                          <p:spTgt spid="10243">
                                            <p:txEl>
                                              <p:pRg st="4" end="4"/>
                                            </p:txEl>
                                          </p:spTgt>
                                        </p:tgtEl>
                                        <p:attrNameLst>
                                          <p:attrName>style.visibility</p:attrName>
                                        </p:attrNameLst>
                                      </p:cBhvr>
                                      <p:to>
                                        <p:strVal val="visible"/>
                                      </p:to>
                                    </p:set>
                                    <p:animScale>
                                      <p:cBhvr>
                                        <p:cTn id="16" dur="2000" decel="50000" fill="hold">
                                          <p:stCondLst>
                                            <p:cond delay="0"/>
                                          </p:stCondLst>
                                        </p:cTn>
                                        <p:tgtEl>
                                          <p:spTgt spid="1024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2000" decel="50000" fill="hold">
                                          <p:stCondLst>
                                            <p:cond delay="0"/>
                                          </p:stCondLst>
                                        </p:cTn>
                                        <p:tgtEl>
                                          <p:spTgt spid="10243">
                                            <p:txEl>
                                              <p:pRg st="4" end="4"/>
                                            </p:txEl>
                                          </p:spTgt>
                                        </p:tgtEl>
                                        <p:attrNameLst>
                                          <p:attrName>ppt_x</p:attrName>
                                          <p:attrName>ppt_y</p:attrName>
                                        </p:attrNameLst>
                                      </p:cBhvr>
                                    </p:animMotion>
                                    <p:animEffect transition="in" filter="fade">
                                      <p:cBhvr>
                                        <p:cTn id="18" dur="2000"/>
                                        <p:tgtEl>
                                          <p:spTgt spid="10243">
                                            <p:txEl>
                                              <p:pRg st="4" end="4"/>
                                            </p:txEl>
                                          </p:spTgt>
                                        </p:tgtEl>
                                      </p:cBhvr>
                                    </p:animEffect>
                                  </p:childTnLst>
                                </p:cTn>
                              </p:par>
                            </p:childTnLst>
                          </p:cTn>
                        </p:par>
                        <p:par>
                          <p:cTn id="19" fill="hold">
                            <p:stCondLst>
                              <p:cond delay="9500"/>
                            </p:stCondLst>
                            <p:childTnLst>
                              <p:par>
                                <p:cTn id="20" presetID="52" presetClass="entr" presetSubtype="0" fill="hold" nodeType="after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Scale>
                                      <p:cBhvr>
                                        <p:cTn id="22" dur="2000" decel="50000" fill="hold">
                                          <p:stCondLst>
                                            <p:cond delay="0"/>
                                          </p:stCondLst>
                                        </p:cTn>
                                        <p:tgtEl>
                                          <p:spTgt spid="1024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2000" decel="50000" fill="hold">
                                          <p:stCondLst>
                                            <p:cond delay="0"/>
                                          </p:stCondLst>
                                        </p:cTn>
                                        <p:tgtEl>
                                          <p:spTgt spid="10243">
                                            <p:txEl>
                                              <p:pRg st="5" end="5"/>
                                            </p:txEl>
                                          </p:spTgt>
                                        </p:tgtEl>
                                        <p:attrNameLst>
                                          <p:attrName>ppt_x</p:attrName>
                                          <p:attrName>ppt_y</p:attrName>
                                        </p:attrNameLst>
                                      </p:cBhvr>
                                    </p:animMotion>
                                    <p:animEffect transition="in" filter="fade">
                                      <p:cBhvr>
                                        <p:cTn id="24" dur="2000"/>
                                        <p:tgtEl>
                                          <p:spTgt spid="10243">
                                            <p:txEl>
                                              <p:pRg st="5" end="5"/>
                                            </p:txEl>
                                          </p:spTgt>
                                        </p:tgtEl>
                                      </p:cBhvr>
                                    </p:animEffect>
                                  </p:childTnLst>
                                </p:cTn>
                              </p:par>
                            </p:childTnLst>
                          </p:cTn>
                        </p:par>
                        <p:par>
                          <p:cTn id="25" fill="hold">
                            <p:stCondLst>
                              <p:cond delay="11500"/>
                            </p:stCondLst>
                            <p:childTnLst>
                              <p:par>
                                <p:cTn id="26" presetID="1" presetClass="entr" presetSubtype="0" fill="hold" grpId="0" nodeType="afterEffect">
                                  <p:stCondLst>
                                    <p:cond delay="0"/>
                                  </p:stCondLst>
                                  <p:childTnLst>
                                    <p:set>
                                      <p:cBhvr>
                                        <p:cTn id="27" dur="1" fill="hold">
                                          <p:stCondLst>
                                            <p:cond delay="0"/>
                                          </p:stCondLst>
                                        </p:cTn>
                                        <p:tgtEl>
                                          <p:spTgt spid="10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t>Adapted from Citizenship Foundation</a:t>
            </a:r>
          </a:p>
        </p:txBody>
      </p:sp>
      <p:pic>
        <p:nvPicPr>
          <p:cNvPr id="21506" name="Picture 2" descr="EO14"/>
          <p:cNvPicPr>
            <a:picLocks noChangeAspect="1" noChangeArrowheads="1"/>
          </p:cNvPicPr>
          <p:nvPr/>
        </p:nvPicPr>
        <p:blipFill>
          <a:blip r:embed="rId3" cstate="print"/>
          <a:srcRect/>
          <a:stretch>
            <a:fillRect/>
          </a:stretch>
        </p:blipFill>
        <p:spPr bwMode="auto">
          <a:xfrm>
            <a:off x="684213" y="260350"/>
            <a:ext cx="7777162" cy="5832475"/>
          </a:xfrm>
          <a:prstGeom prst="rect">
            <a:avLst/>
          </a:prstGeom>
          <a:noFill/>
        </p:spPr>
      </p:pic>
      <p:sp>
        <p:nvSpPr>
          <p:cNvPr id="21507" name="Text Box 3"/>
          <p:cNvSpPr txBox="1">
            <a:spLocks noChangeArrowheads="1"/>
          </p:cNvSpPr>
          <p:nvPr/>
        </p:nvSpPr>
        <p:spPr bwMode="auto">
          <a:xfrm>
            <a:off x="1908175" y="6165850"/>
            <a:ext cx="5759450" cy="457200"/>
          </a:xfrm>
          <a:prstGeom prst="rect">
            <a:avLst/>
          </a:prstGeom>
          <a:noFill/>
          <a:ln w="9525">
            <a:noFill/>
            <a:miter lim="800000"/>
            <a:headEnd/>
            <a:tailEnd/>
          </a:ln>
          <a:effectLst/>
        </p:spPr>
        <p:txBody>
          <a:bodyPr>
            <a:spAutoFit/>
          </a:bodyPr>
          <a:lstStyle/>
          <a:p>
            <a:pPr>
              <a:spcBef>
                <a:spcPct val="50000"/>
              </a:spcBef>
            </a:pPr>
            <a:r>
              <a:rPr lang="en-GB" sz="2400" b="1">
                <a:solidFill>
                  <a:srgbClr val="FF0066"/>
                </a:solidFill>
                <a:latin typeface="Comic Sans MS" pitchFamily="66" charset="0"/>
              </a:rPr>
              <a:t>Discrimination can take many forms!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2924944"/>
            <a:ext cx="3965509" cy="769441"/>
          </a:xfrm>
          <a:prstGeom prst="rect">
            <a:avLst/>
          </a:prstGeom>
          <a:noFill/>
        </p:spPr>
        <p:txBody>
          <a:bodyPr wrap="none" rtlCol="0">
            <a:spAutoFit/>
          </a:bodyPr>
          <a:lstStyle/>
          <a:p>
            <a:r>
              <a:rPr lang="en-GB" sz="4400" dirty="0" smtClean="0"/>
              <a:t>Children’s Rights</a:t>
            </a:r>
            <a:endParaRPr lang="en-GB"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836712"/>
            <a:ext cx="6408712" cy="677108"/>
          </a:xfrm>
          <a:prstGeom prst="rect">
            <a:avLst/>
          </a:prstGeom>
          <a:noFill/>
        </p:spPr>
        <p:txBody>
          <a:bodyPr wrap="square" rtlCol="0">
            <a:spAutoFit/>
          </a:bodyPr>
          <a:lstStyle/>
          <a:p>
            <a:r>
              <a:rPr lang="en-GB" sz="2000" b="1" dirty="0" smtClean="0"/>
              <a:t>1989 </a:t>
            </a:r>
            <a:r>
              <a:rPr lang="en-GB" sz="2000" b="1" dirty="0"/>
              <a:t>United Nations Convention on Children’s Rights</a:t>
            </a:r>
            <a:r>
              <a:rPr lang="en-GB" b="1" dirty="0"/>
              <a:t> </a:t>
            </a:r>
            <a:endParaRPr lang="en-GB" dirty="0"/>
          </a:p>
          <a:p>
            <a:r>
              <a:rPr lang="en-GB" b="1" dirty="0"/>
              <a:t> </a:t>
            </a:r>
            <a:r>
              <a:rPr lang="en-GB" dirty="0" smtClean="0"/>
              <a:t>   </a:t>
            </a:r>
            <a:endParaRPr lang="en-GB" dirty="0"/>
          </a:p>
        </p:txBody>
      </p:sp>
      <p:sp>
        <p:nvSpPr>
          <p:cNvPr id="3" name="Rectangle 2"/>
          <p:cNvSpPr/>
          <p:nvPr/>
        </p:nvSpPr>
        <p:spPr>
          <a:xfrm>
            <a:off x="467544" y="672208"/>
            <a:ext cx="8088833" cy="5909310"/>
          </a:xfrm>
          <a:prstGeom prst="rect">
            <a:avLst/>
          </a:prstGeom>
        </p:spPr>
        <p:txBody>
          <a:bodyPr wrap="square">
            <a:spAutoFit/>
          </a:bodyPr>
          <a:lstStyle/>
          <a:p>
            <a:r>
              <a:rPr lang="en-GB" dirty="0" smtClean="0"/>
              <a:t> </a:t>
            </a: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r>
              <a:rPr lang="en-GB" sz="2000" dirty="0" smtClean="0">
                <a:latin typeface="Arial" pitchFamily="34" charset="0"/>
                <a:cs typeface="Arial" pitchFamily="34" charset="0"/>
              </a:rPr>
              <a:t>In 1989, world leaders decided that children needed a special convention just for them because people under 18 years old often need special care and protection that adults do not. The leaders also wanted to make sure that the world recognised that children have human rights too.</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The Convention sets out these rights in 54 articles. It spells out the basic human rights that children everywhere have: the right to survival; to develop to the fullest; to protection from harmful influences, abuse and exploitation; and to participate fully in family, cultural and social life. </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By agreeing to undertake the obligations of the Convention national governments have committed themselves to protecting and ensuring children's rights and they have agreed to hold themselves accountable for this commitment before the international community.</a:t>
            </a:r>
            <a:endParaRPr lang="en-GB" sz="2000" dirty="0">
              <a:latin typeface="Arial" pitchFamily="34" charset="0"/>
              <a:cs typeface="Arial" pitchFamily="34" charset="0"/>
            </a:endParaRPr>
          </a:p>
        </p:txBody>
      </p:sp>
      <p:pic>
        <p:nvPicPr>
          <p:cNvPr id="2050" name="Picture 2" descr="Top 10 United Nations Logos — UN Logo Design Inspiration"/>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72202" y="488646"/>
            <a:ext cx="1656184" cy="99371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solidFill>
                  <a:srgbClr val="7030A0"/>
                </a:solidFill>
              </a:rPr>
              <a:t>Complete </a:t>
            </a:r>
            <a:r>
              <a:rPr lang="en-GB" dirty="0" smtClean="0">
                <a:solidFill>
                  <a:srgbClr val="7030A0"/>
                </a:solidFill>
              </a:rPr>
              <a:t>this learning outcome using </a:t>
            </a:r>
            <a:r>
              <a:rPr lang="en-GB" dirty="0">
                <a:solidFill>
                  <a:srgbClr val="7030A0"/>
                </a:solidFill>
              </a:rPr>
              <a:t>UN articles- in own </a:t>
            </a:r>
            <a:r>
              <a:rPr lang="en-GB" dirty="0" smtClean="0">
                <a:solidFill>
                  <a:srgbClr val="7030A0"/>
                </a:solidFill>
              </a:rPr>
              <a:t>words</a:t>
            </a:r>
          </a:p>
          <a:p>
            <a:endParaRPr lang="en-GB" dirty="0">
              <a:solidFill>
                <a:srgbClr val="7030A0"/>
              </a:solidFill>
            </a:endParaRPr>
          </a:p>
          <a:p>
            <a:r>
              <a:rPr lang="en-GB" dirty="0">
                <a:solidFill>
                  <a:srgbClr val="7030A0"/>
                </a:solidFill>
              </a:rPr>
              <a:t>C</a:t>
            </a:r>
            <a:r>
              <a:rPr lang="en-GB" dirty="0" smtClean="0">
                <a:solidFill>
                  <a:srgbClr val="7030A0"/>
                </a:solidFill>
              </a:rPr>
              <a:t>hoose 10 of the articles on the handout – it is up to you which ones you choose (do the ones you understand best)</a:t>
            </a:r>
          </a:p>
          <a:p>
            <a:endParaRPr lang="en-GB" dirty="0">
              <a:solidFill>
                <a:srgbClr val="7030A0"/>
              </a:solidFill>
            </a:endParaRPr>
          </a:p>
          <a:p>
            <a:r>
              <a:rPr lang="en-GB" dirty="0" smtClean="0">
                <a:solidFill>
                  <a:srgbClr val="7030A0"/>
                </a:solidFill>
              </a:rPr>
              <a:t>Read, then summarise in your own words</a:t>
            </a:r>
          </a:p>
          <a:p>
            <a:r>
              <a:rPr lang="en-GB" dirty="0" smtClean="0">
                <a:solidFill>
                  <a:srgbClr val="7030A0"/>
                </a:solidFill>
              </a:rPr>
              <a:t>Put the number of the article on top of the box and write your summary in the box.</a:t>
            </a:r>
            <a:endParaRPr lang="en-GB" dirty="0">
              <a:solidFill>
                <a:srgbClr val="7030A0"/>
              </a:solidFill>
            </a:endParaRPr>
          </a:p>
          <a:p>
            <a:endParaRPr lang="en-GB" dirty="0"/>
          </a:p>
        </p:txBody>
      </p:sp>
      <p:sp>
        <p:nvSpPr>
          <p:cNvPr id="4" name="Title 1"/>
          <p:cNvSpPr>
            <a:spLocks noGrp="1"/>
          </p:cNvSpPr>
          <p:nvPr>
            <p:ph type="title"/>
          </p:nvPr>
        </p:nvSpPr>
        <p:spPr/>
        <p:txBody>
          <a:bodyPr>
            <a:normAutofit/>
          </a:bodyPr>
          <a:lstStyle/>
          <a:p>
            <a:r>
              <a:rPr lang="en-GB" sz="2400" dirty="0"/>
              <a:t>Task  PC 1.1</a:t>
            </a:r>
          </a:p>
        </p:txBody>
      </p:sp>
    </p:spTree>
    <p:extLst>
      <p:ext uri="{BB962C8B-B14F-4D97-AF65-F5344CB8AC3E}">
        <p14:creationId xmlns:p14="http://schemas.microsoft.com/office/powerpoint/2010/main" xmlns="" val="1895340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2674640" cy="1143000"/>
          </a:xfrm>
        </p:spPr>
        <p:txBody>
          <a:bodyPr>
            <a:normAutofit/>
          </a:bodyPr>
          <a:lstStyle/>
          <a:p>
            <a:r>
              <a:rPr lang="en-GB" sz="3200" dirty="0" smtClean="0"/>
              <a:t>Task  PC 1.6</a:t>
            </a:r>
            <a:endParaRPr lang="en-GB" sz="3200" dirty="0"/>
          </a:p>
        </p:txBody>
      </p:sp>
      <p:sp>
        <p:nvSpPr>
          <p:cNvPr id="3" name="Content Placeholder 2"/>
          <p:cNvSpPr>
            <a:spLocks noGrp="1"/>
          </p:cNvSpPr>
          <p:nvPr>
            <p:ph idx="1"/>
          </p:nvPr>
        </p:nvSpPr>
        <p:spPr>
          <a:xfrm>
            <a:off x="251520" y="908720"/>
            <a:ext cx="8712968" cy="5688632"/>
          </a:xfrm>
        </p:spPr>
        <p:txBody>
          <a:bodyPr>
            <a:normAutofit fontScale="92500" lnSpcReduction="20000"/>
          </a:bodyPr>
          <a:lstStyle/>
          <a:p>
            <a:pPr marL="0" indent="0">
              <a:buNone/>
            </a:pPr>
            <a:endParaRPr lang="en-GB" sz="3400" dirty="0" smtClean="0">
              <a:solidFill>
                <a:srgbClr val="7030A0"/>
              </a:solidFill>
            </a:endParaRPr>
          </a:p>
          <a:p>
            <a:r>
              <a:rPr lang="en-GB" sz="3400" dirty="0" smtClean="0">
                <a:solidFill>
                  <a:srgbClr val="7030A0"/>
                </a:solidFill>
              </a:rPr>
              <a:t>Relating UN articles to everyday practices </a:t>
            </a:r>
          </a:p>
          <a:p>
            <a:pPr>
              <a:buNone/>
            </a:pPr>
            <a:r>
              <a:rPr lang="en-GB" sz="3400" dirty="0" smtClean="0"/>
              <a:t>Understanding how to support children’s rights</a:t>
            </a:r>
          </a:p>
          <a:p>
            <a:pPr>
              <a:buNone/>
            </a:pPr>
            <a:r>
              <a:rPr lang="en-GB" sz="3400" dirty="0" smtClean="0">
                <a:solidFill>
                  <a:srgbClr val="FF0000"/>
                </a:solidFill>
              </a:rPr>
              <a:t>Calling child/children by their name</a:t>
            </a:r>
          </a:p>
          <a:p>
            <a:pPr>
              <a:buNone/>
            </a:pPr>
            <a:r>
              <a:rPr lang="en-GB" sz="3400" dirty="0" smtClean="0"/>
              <a:t>Which article relates to this?</a:t>
            </a:r>
          </a:p>
          <a:p>
            <a:pPr>
              <a:buNone/>
            </a:pPr>
            <a:r>
              <a:rPr lang="en-GB" sz="3400" dirty="0" smtClean="0"/>
              <a:t>Any other way you can support this article in the setting?</a:t>
            </a:r>
          </a:p>
          <a:p>
            <a:pPr>
              <a:buNone/>
            </a:pPr>
            <a:r>
              <a:rPr lang="en-GB" sz="3400" dirty="0" smtClean="0">
                <a:solidFill>
                  <a:srgbClr val="FF0000"/>
                </a:solidFill>
              </a:rPr>
              <a:t>Allowing children to choose what they want to play with</a:t>
            </a:r>
          </a:p>
          <a:p>
            <a:pPr>
              <a:buNone/>
            </a:pPr>
            <a:r>
              <a:rPr lang="en-GB" sz="3400" dirty="0" smtClean="0"/>
              <a:t>Which article relates to this?</a:t>
            </a:r>
          </a:p>
          <a:p>
            <a:pPr>
              <a:buNone/>
            </a:pPr>
            <a:r>
              <a:rPr lang="en-GB" sz="3400" dirty="0" smtClean="0"/>
              <a:t>Any other way you can support this article in the setting?</a:t>
            </a:r>
            <a:endParaRPr lang="en-GB" sz="3400" dirty="0" smtClean="0">
              <a:solidFill>
                <a:srgbClr val="FF0000"/>
              </a:solidFill>
            </a:endParaRPr>
          </a:p>
          <a:p>
            <a:pPr>
              <a:buNone/>
            </a:pPr>
            <a:endParaRPr lang="en-GB" dirty="0"/>
          </a:p>
        </p:txBody>
      </p:sp>
    </p:spTree>
    <p:extLst>
      <p:ext uri="{BB962C8B-B14F-4D97-AF65-F5344CB8AC3E}">
        <p14:creationId xmlns:p14="http://schemas.microsoft.com/office/powerpoint/2010/main" xmlns="" val="3980688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Task PC 1.6</a:t>
            </a:r>
          </a:p>
          <a:p>
            <a:pPr>
              <a:buNone/>
            </a:pPr>
            <a:r>
              <a:rPr lang="en-GB" dirty="0" smtClean="0"/>
              <a:t>Use UN articles to complete case study</a:t>
            </a:r>
          </a:p>
          <a:p>
            <a:pPr>
              <a:buNone/>
            </a:pPr>
            <a:r>
              <a:rPr lang="en-GB" dirty="0" smtClean="0"/>
              <a:t>Write the title of the article/s and its number you think matches this case study</a:t>
            </a:r>
          </a:p>
          <a:p>
            <a:pPr>
              <a:buNone/>
            </a:pPr>
            <a:endParaRPr lang="en-GB" dirty="0" smtClean="0"/>
          </a:p>
          <a:p>
            <a:pPr>
              <a:buNone/>
            </a:pPr>
            <a:r>
              <a:rPr lang="en-GB" dirty="0" smtClean="0"/>
              <a:t>State clearly how you will support </a:t>
            </a:r>
            <a:r>
              <a:rPr lang="en-GB" dirty="0" err="1" smtClean="0"/>
              <a:t>Niniola</a:t>
            </a:r>
            <a:r>
              <a:rPr lang="en-GB" dirty="0" smtClean="0"/>
              <a:t> within the articles you have chosen -</a:t>
            </a:r>
          </a:p>
          <a:p>
            <a:pPr>
              <a:buNone/>
            </a:pPr>
            <a:endParaRPr lang="en-GB" dirty="0"/>
          </a:p>
        </p:txBody>
      </p:sp>
    </p:spTree>
    <p:extLst>
      <p:ext uri="{BB962C8B-B14F-4D97-AF65-F5344CB8AC3E}">
        <p14:creationId xmlns:p14="http://schemas.microsoft.com/office/powerpoint/2010/main" xmlns="" val="39228265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8" y="1628800"/>
            <a:ext cx="5559535" cy="3539430"/>
          </a:xfrm>
          <a:prstGeom prst="rect">
            <a:avLst/>
          </a:prstGeom>
        </p:spPr>
        <p:txBody>
          <a:bodyPr wrap="none">
            <a:spAutoFit/>
          </a:bodyPr>
          <a:lstStyle/>
          <a:p>
            <a:pPr algn="ctr"/>
            <a:r>
              <a:rPr lang="en-GB" sz="3200" dirty="0" smtClean="0"/>
              <a:t>Why is Equality Important in the</a:t>
            </a:r>
          </a:p>
          <a:p>
            <a:pPr algn="ctr"/>
            <a:r>
              <a:rPr lang="en-GB" sz="3200" dirty="0" smtClean="0"/>
              <a:t> childcare setting?</a:t>
            </a:r>
          </a:p>
          <a:p>
            <a:pPr algn="ctr"/>
            <a:endParaRPr lang="en-GB" sz="3200" dirty="0" smtClean="0"/>
          </a:p>
          <a:p>
            <a:pPr algn="ctr"/>
            <a:endParaRPr lang="en-GB" sz="3200" dirty="0" smtClean="0"/>
          </a:p>
          <a:p>
            <a:pPr algn="ctr"/>
            <a:r>
              <a:rPr lang="en-GB" sz="3200" dirty="0" smtClean="0"/>
              <a:t>Jot down three ways we can </a:t>
            </a:r>
          </a:p>
          <a:p>
            <a:pPr algn="ctr"/>
            <a:r>
              <a:rPr lang="en-GB" sz="3200" dirty="0" smtClean="0"/>
              <a:t>promote equal opportunities </a:t>
            </a:r>
          </a:p>
          <a:p>
            <a:pPr algn="ctr"/>
            <a:r>
              <a:rPr lang="en-GB" sz="3200" dirty="0" smtClean="0"/>
              <a:t>in the nursery </a:t>
            </a:r>
            <a:endParaRPr lang="en-GB" sz="3200" dirty="0"/>
          </a:p>
        </p:txBody>
      </p:sp>
    </p:spTree>
    <p:extLst>
      <p:ext uri="{BB962C8B-B14F-4D97-AF65-F5344CB8AC3E}">
        <p14:creationId xmlns:p14="http://schemas.microsoft.com/office/powerpoint/2010/main" xmlns="" val="1644232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2603" y="1143013"/>
            <a:ext cx="8316227" cy="4939814"/>
          </a:xfrm>
          <a:prstGeom prst="rect">
            <a:avLst/>
          </a:prstGeom>
          <a:noFill/>
        </p:spPr>
        <p:txBody>
          <a:bodyPr wrap="square" rtlCol="0">
            <a:spAutoFit/>
          </a:bodyPr>
          <a:lstStyle/>
          <a:p>
            <a:r>
              <a:rPr lang="en-GB" sz="2100" dirty="0"/>
              <a:t>	PC (1.4)  List resources and materials which support equality	</a:t>
            </a:r>
          </a:p>
          <a:p>
            <a:endParaRPr lang="en-GB" sz="2100" dirty="0"/>
          </a:p>
          <a:p>
            <a:r>
              <a:rPr lang="en-GB" sz="2100" dirty="0"/>
              <a:t>Collage or list of activities which support equality issues</a:t>
            </a:r>
          </a:p>
          <a:p>
            <a:endParaRPr lang="en-GB" sz="2100" dirty="0"/>
          </a:p>
          <a:p>
            <a:r>
              <a:rPr lang="en-GB" sz="2100" dirty="0"/>
              <a:t>With this task you can either make a written list or cut out pictures and stick on/ internet picture</a:t>
            </a:r>
          </a:p>
          <a:p>
            <a:endParaRPr lang="en-GB" sz="2100" dirty="0"/>
          </a:p>
          <a:p>
            <a:r>
              <a:rPr lang="en-GB" sz="2100" dirty="0"/>
              <a:t>You need to think of a range of resources /images  you can provide children in the early years setting that promote equality- so think of cultural, special needs and disability, race, religion, different family make up’s </a:t>
            </a:r>
            <a:r>
              <a:rPr lang="en-GB" sz="2100" dirty="0" err="1"/>
              <a:t>etc</a:t>
            </a:r>
            <a:r>
              <a:rPr lang="en-GB" sz="2100" dirty="0"/>
              <a:t> – </a:t>
            </a:r>
          </a:p>
          <a:p>
            <a:endParaRPr lang="en-GB" sz="2100" dirty="0"/>
          </a:p>
          <a:p>
            <a:r>
              <a:rPr lang="en-GB" sz="2100" dirty="0"/>
              <a:t>Example- A welcome poster with hello in different languages, or dolls of both sexes for children to play with. </a:t>
            </a:r>
            <a:endParaRPr lang="en-GB" sz="2100" dirty="0">
              <a:solidFill>
                <a:srgbClr val="FF0000"/>
              </a:solidFill>
            </a:endParaRPr>
          </a:p>
        </p:txBody>
      </p:sp>
    </p:spTree>
    <p:extLst>
      <p:ext uri="{BB962C8B-B14F-4D97-AF65-F5344CB8AC3E}">
        <p14:creationId xmlns:p14="http://schemas.microsoft.com/office/powerpoint/2010/main" xmlns="" val="2027266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sz="4000" dirty="0" smtClean="0"/>
              <a:t>Learning Outcomes</a:t>
            </a:r>
            <a:endParaRPr lang="en-GB" sz="4000" dirty="0"/>
          </a:p>
        </p:txBody>
      </p:sp>
      <p:sp>
        <p:nvSpPr>
          <p:cNvPr id="3" name="Rectangle 2"/>
          <p:cNvSpPr/>
          <p:nvPr/>
        </p:nvSpPr>
        <p:spPr>
          <a:xfrm>
            <a:off x="611560" y="1268760"/>
            <a:ext cx="7992888" cy="3785652"/>
          </a:xfrm>
          <a:prstGeom prst="rect">
            <a:avLst/>
          </a:prstGeom>
        </p:spPr>
        <p:txBody>
          <a:bodyPr wrap="square">
            <a:spAutoFit/>
          </a:bodyPr>
          <a:lstStyle/>
          <a:p>
            <a:pPr lvl="0"/>
            <a:r>
              <a:rPr lang="en-GB" sz="2000" b="1" dirty="0" smtClean="0"/>
              <a:t>By the end of the session you will be able to: </a:t>
            </a:r>
          </a:p>
          <a:p>
            <a:pPr lvl="0"/>
            <a:endParaRPr lang="en-GB" sz="2000" b="1" dirty="0" smtClean="0"/>
          </a:p>
          <a:p>
            <a:pPr lvl="0"/>
            <a:endParaRPr lang="en-GB" sz="2000" dirty="0" smtClean="0"/>
          </a:p>
          <a:p>
            <a:pPr lvl="0">
              <a:buFont typeface="Arial" pitchFamily="34" charset="0"/>
              <a:buChar char="•"/>
            </a:pPr>
            <a:r>
              <a:rPr lang="en-GB" sz="2000" dirty="0" smtClean="0"/>
              <a:t>Discuss  definitions within equality issues – </a:t>
            </a:r>
            <a:r>
              <a:rPr lang="en-GB" sz="2000" b="1" dirty="0" smtClean="0"/>
              <a:t>Unit 4</a:t>
            </a:r>
          </a:p>
          <a:p>
            <a:pPr lvl="1"/>
            <a:endParaRPr lang="en-GB" sz="2000" dirty="0" smtClean="0"/>
          </a:p>
          <a:p>
            <a:pPr lvl="0">
              <a:buFont typeface="Arial" pitchFamily="34" charset="0"/>
              <a:buChar char="•"/>
            </a:pPr>
            <a:r>
              <a:rPr lang="en-GB" sz="2000" dirty="0" smtClean="0"/>
              <a:t>Recognise  the importance </a:t>
            </a:r>
            <a:r>
              <a:rPr lang="en-GB" sz="2000" dirty="0"/>
              <a:t>of equal </a:t>
            </a:r>
            <a:r>
              <a:rPr lang="en-GB" sz="2000" dirty="0" smtClean="0"/>
              <a:t>opportunities in childcare</a:t>
            </a:r>
          </a:p>
          <a:p>
            <a:pPr lvl="0">
              <a:buFont typeface="Arial" pitchFamily="34" charset="0"/>
              <a:buChar char="•"/>
            </a:pPr>
            <a:endParaRPr lang="en-GB" sz="2000" dirty="0" smtClean="0"/>
          </a:p>
          <a:p>
            <a:pPr>
              <a:buFont typeface="Arial" pitchFamily="34" charset="0"/>
              <a:buChar char="•"/>
            </a:pPr>
            <a:r>
              <a:rPr lang="en-GB" sz="2000" dirty="0" smtClean="0"/>
              <a:t>Identify </a:t>
            </a:r>
            <a:r>
              <a:rPr lang="en-GB" sz="2000" dirty="0"/>
              <a:t>10 declarations for rights of </a:t>
            </a:r>
            <a:r>
              <a:rPr lang="en-GB" sz="2000" dirty="0" smtClean="0"/>
              <a:t>children</a:t>
            </a:r>
          </a:p>
          <a:p>
            <a:pPr>
              <a:buFont typeface="Arial" pitchFamily="34" charset="0"/>
              <a:buChar char="•"/>
            </a:pPr>
            <a:endParaRPr lang="en-GB" sz="2000" dirty="0">
              <a:latin typeface="Arial" pitchFamily="34" charset="0"/>
              <a:cs typeface="Arial" pitchFamily="34" charset="0"/>
            </a:endParaRPr>
          </a:p>
          <a:p>
            <a:pPr>
              <a:buFont typeface="Arial" pitchFamily="34" charset="0"/>
              <a:buChar char="•"/>
            </a:pPr>
            <a:r>
              <a:rPr lang="en-GB" sz="2000" dirty="0" smtClean="0">
                <a:latin typeface="Arial" pitchFamily="34" charset="0"/>
                <a:cs typeface="Arial" pitchFamily="34" charset="0"/>
              </a:rPr>
              <a:t>Discuss </a:t>
            </a:r>
            <a:r>
              <a:rPr lang="en-GB" sz="2000" dirty="0">
                <a:latin typeface="Arial" pitchFamily="34" charset="0"/>
                <a:cs typeface="Arial" pitchFamily="34" charset="0"/>
              </a:rPr>
              <a:t>how equality works in practice</a:t>
            </a:r>
          </a:p>
          <a:p>
            <a:pPr lvl="0">
              <a:buFont typeface="Arial" pitchFamily="34" charset="0"/>
              <a:buChar char="•"/>
            </a:pPr>
            <a:endParaRPr lang="en-GB" sz="2000" dirty="0" smtClean="0"/>
          </a:p>
          <a:p>
            <a:pPr lvl="0">
              <a:buFont typeface="Arial" pitchFamily="34" charset="0"/>
              <a:buChar char="•"/>
            </a:pPr>
            <a:endParaRPr lang="en-GB" sz="2000" dirty="0"/>
          </a:p>
        </p:txBody>
      </p:sp>
      <p:sp>
        <p:nvSpPr>
          <p:cNvPr id="4" name="TextBox 3"/>
          <p:cNvSpPr txBox="1"/>
          <p:nvPr/>
        </p:nvSpPr>
        <p:spPr>
          <a:xfrm>
            <a:off x="2771800" y="908720"/>
            <a:ext cx="2520280" cy="369332"/>
          </a:xfrm>
          <a:prstGeom prst="rect">
            <a:avLst/>
          </a:prstGeom>
          <a:noFill/>
        </p:spPr>
        <p:txBody>
          <a:bodyPr wrap="square" rtlCol="0">
            <a:spAutoFit/>
          </a:bodyPr>
          <a:lstStyle/>
          <a:p>
            <a:pPr algn="ctr"/>
            <a:r>
              <a:rPr lang="en-GB" dirty="0" smtClean="0"/>
              <a:t>Session </a:t>
            </a:r>
            <a:r>
              <a:rPr lang="en-GB" dirty="0"/>
              <a:t>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924" y="1449204"/>
            <a:ext cx="2606040" cy="715581"/>
          </a:xfrm>
          <a:prstGeom prst="rect">
            <a:avLst/>
          </a:prstGeom>
          <a:noFill/>
        </p:spPr>
        <p:txBody>
          <a:bodyPr wrap="square" rtlCol="0">
            <a:spAutoFit/>
          </a:bodyPr>
          <a:lstStyle/>
          <a:p>
            <a:r>
              <a:rPr lang="en-GB" sz="1350" dirty="0"/>
              <a:t>WEBSITES</a:t>
            </a:r>
          </a:p>
          <a:p>
            <a:endParaRPr lang="en-GB" sz="1350" dirty="0"/>
          </a:p>
          <a:p>
            <a:endParaRPr lang="en-GB" sz="1350" dirty="0"/>
          </a:p>
        </p:txBody>
      </p:sp>
      <p:sp>
        <p:nvSpPr>
          <p:cNvPr id="3" name="Rectangle 2"/>
          <p:cNvSpPr/>
          <p:nvPr/>
        </p:nvSpPr>
        <p:spPr>
          <a:xfrm>
            <a:off x="581890" y="2009380"/>
            <a:ext cx="6996546" cy="2377574"/>
          </a:xfrm>
          <a:prstGeom prst="rect">
            <a:avLst/>
          </a:prstGeom>
        </p:spPr>
        <p:txBody>
          <a:bodyPr wrap="square">
            <a:spAutoFit/>
          </a:bodyPr>
          <a:lstStyle/>
          <a:p>
            <a:r>
              <a:rPr lang="en-GB" sz="1350" dirty="0">
                <a:hlinkClick r:id="rId2"/>
              </a:rPr>
              <a:t>https://www.hope-education.co.uk/help-and-advice/about/brands/nes-arnold/</a:t>
            </a:r>
            <a:endParaRPr lang="en-GB" sz="1350" dirty="0"/>
          </a:p>
          <a:p>
            <a:endParaRPr lang="en-GB" sz="1350" dirty="0"/>
          </a:p>
          <a:p>
            <a:endParaRPr lang="en-GB" sz="1350" dirty="0"/>
          </a:p>
          <a:p>
            <a:r>
              <a:rPr lang="en-GB" sz="1350" dirty="0">
                <a:hlinkClick r:id="rId3"/>
              </a:rPr>
              <a:t>https://www.earlyyearsresources.co.uk/</a:t>
            </a:r>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a:p>
            <a:r>
              <a:rPr lang="en-GB" sz="1350" dirty="0">
                <a:hlinkClick r:id="rId4"/>
              </a:rPr>
              <a:t>https://www.letterboxlibrary.com/</a:t>
            </a:r>
            <a:endParaRPr lang="en-GB" sz="1350" dirty="0"/>
          </a:p>
        </p:txBody>
      </p:sp>
      <p:sp>
        <p:nvSpPr>
          <p:cNvPr id="4" name="Rectangle 3"/>
          <p:cNvSpPr/>
          <p:nvPr/>
        </p:nvSpPr>
        <p:spPr>
          <a:xfrm>
            <a:off x="581890" y="3186626"/>
            <a:ext cx="7924801" cy="300082"/>
          </a:xfrm>
          <a:prstGeom prst="rect">
            <a:avLst/>
          </a:prstGeom>
        </p:spPr>
        <p:txBody>
          <a:bodyPr wrap="square">
            <a:spAutoFit/>
          </a:bodyPr>
          <a:lstStyle/>
          <a:p>
            <a:r>
              <a:rPr lang="en-GB" sz="1350" dirty="0">
                <a:hlinkClick r:id="rId5"/>
              </a:rPr>
              <a:t>https://www.glsed.co.uk/?gclid=EAIaIQobChMIzM3q7bvX6gIVV-DtCh3OWgEOEAAYASAAEgLYnvD_BwE</a:t>
            </a:r>
            <a:endParaRPr lang="en-GB" sz="1350" dirty="0"/>
          </a:p>
        </p:txBody>
      </p:sp>
    </p:spTree>
    <p:extLst>
      <p:ext uri="{BB962C8B-B14F-4D97-AF65-F5344CB8AC3E}">
        <p14:creationId xmlns:p14="http://schemas.microsoft.com/office/powerpoint/2010/main" xmlns="" val="3318623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0297" y="1497573"/>
            <a:ext cx="8280133" cy="4247317"/>
          </a:xfrm>
          <a:prstGeom prst="rect">
            <a:avLst/>
          </a:prstGeom>
          <a:noFill/>
        </p:spPr>
        <p:txBody>
          <a:bodyPr wrap="square" rtlCol="0">
            <a:spAutoFit/>
          </a:bodyPr>
          <a:lstStyle/>
          <a:p>
            <a:r>
              <a:rPr lang="en-GB" dirty="0">
                <a:solidFill>
                  <a:srgbClr val="FF0000"/>
                </a:solidFill>
              </a:rPr>
              <a:t>P.C 1.7 Identify the needs of children at key transition</a:t>
            </a:r>
          </a:p>
          <a:p>
            <a:endParaRPr lang="en-GB" dirty="0"/>
          </a:p>
          <a:p>
            <a:r>
              <a:rPr lang="en-GB" dirty="0"/>
              <a:t>Answer the question- What is transition- in your own words of a dictionary definition</a:t>
            </a:r>
          </a:p>
          <a:p>
            <a:endParaRPr lang="en-GB" dirty="0"/>
          </a:p>
          <a:p>
            <a:r>
              <a:rPr lang="en-GB" dirty="0"/>
              <a:t>Decide what a child would need from you in at the different stages listed. Consider two aspects</a:t>
            </a:r>
          </a:p>
          <a:p>
            <a:pPr marL="257175" indent="-257175">
              <a:buAutoNum type="arabicPeriod"/>
            </a:pPr>
            <a:r>
              <a:rPr lang="en-GB" dirty="0"/>
              <a:t>Physically what you may provide</a:t>
            </a:r>
          </a:p>
          <a:p>
            <a:r>
              <a:rPr lang="en-GB" dirty="0"/>
              <a:t> </a:t>
            </a:r>
            <a:r>
              <a:rPr lang="en-GB" dirty="0" smtClean="0"/>
              <a:t>2. Emotionally </a:t>
            </a:r>
            <a:r>
              <a:rPr lang="en-GB" dirty="0"/>
              <a:t>what you may provide</a:t>
            </a:r>
          </a:p>
          <a:p>
            <a:pPr marL="257175" indent="-257175">
              <a:buAutoNum type="arabicPeriod"/>
            </a:pPr>
            <a:endParaRPr lang="en-GB" dirty="0"/>
          </a:p>
          <a:p>
            <a:r>
              <a:rPr lang="en-GB" dirty="0" err="1"/>
              <a:t>E.g</a:t>
            </a:r>
            <a:r>
              <a:rPr lang="en-GB" dirty="0"/>
              <a:t>-  Learning to walk…</a:t>
            </a:r>
          </a:p>
          <a:p>
            <a:r>
              <a:rPr lang="en-GB" dirty="0"/>
              <a:t>Physically </a:t>
            </a:r>
            <a:r>
              <a:rPr lang="en-GB" dirty="0" smtClean="0"/>
              <a:t>……..walker, hand, soft footwear, safety, space</a:t>
            </a:r>
            <a:endParaRPr lang="en-GB" dirty="0"/>
          </a:p>
          <a:p>
            <a:r>
              <a:rPr lang="en-GB" dirty="0"/>
              <a:t>Emotionally</a:t>
            </a:r>
            <a:r>
              <a:rPr lang="en-GB" dirty="0" smtClean="0"/>
              <a:t>………praise, comfort, confidence, encouragement</a:t>
            </a:r>
            <a:endParaRPr lang="en-GB" dirty="0"/>
          </a:p>
          <a:p>
            <a:endParaRPr lang="en-GB" dirty="0"/>
          </a:p>
          <a:p>
            <a:r>
              <a:rPr lang="en-GB" dirty="0"/>
              <a:t>You will need to include at least 2 needs for each physical and emotional for each on the list.</a:t>
            </a:r>
          </a:p>
        </p:txBody>
      </p:sp>
    </p:spTree>
    <p:extLst>
      <p:ext uri="{BB962C8B-B14F-4D97-AF65-F5344CB8AC3E}">
        <p14:creationId xmlns:p14="http://schemas.microsoft.com/office/powerpoint/2010/main" xmlns="" val="766130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Unit 4</a:t>
            </a:r>
          </a:p>
          <a:p>
            <a:endParaRPr lang="en-GB" dirty="0"/>
          </a:p>
        </p:txBody>
      </p:sp>
      <p:sp>
        <p:nvSpPr>
          <p:cNvPr id="2" name="Rectangle 1"/>
          <p:cNvSpPr/>
          <p:nvPr/>
        </p:nvSpPr>
        <p:spPr>
          <a:xfrm>
            <a:off x="971600" y="2852936"/>
            <a:ext cx="7848872" cy="830997"/>
          </a:xfrm>
          <a:prstGeom prst="rect">
            <a:avLst/>
          </a:prstGeom>
        </p:spPr>
        <p:txBody>
          <a:bodyPr wrap="square">
            <a:spAutoFit/>
          </a:bodyPr>
          <a:lstStyle/>
          <a:p>
            <a:pPr>
              <a:spcAft>
                <a:spcPts val="0"/>
              </a:spcAft>
            </a:pPr>
            <a:r>
              <a:rPr lang="en-GB" sz="2400" b="1" kern="0" dirty="0">
                <a:latin typeface="Arial" panose="020B0604020202020204" pitchFamily="34" charset="0"/>
                <a:ea typeface="Times New Roman" panose="02020603050405020304" pitchFamily="18" charset="0"/>
              </a:rPr>
              <a:t>Contribute to equality of opportunity in support  </a:t>
            </a:r>
            <a:endParaRPr lang="en-GB" sz="2400" b="1" kern="0" dirty="0">
              <a:latin typeface="Times New Roman" panose="02020603050405020304" pitchFamily="18" charset="0"/>
              <a:ea typeface="Times New Roman" panose="02020603050405020304" pitchFamily="18" charset="0"/>
            </a:endParaRPr>
          </a:p>
          <a:p>
            <a:pPr>
              <a:spcAft>
                <a:spcPts val="0"/>
              </a:spcAft>
            </a:pPr>
            <a:r>
              <a:rPr lang="en-GB" sz="2400" b="1" kern="0" dirty="0">
                <a:latin typeface="Arial" panose="020B0604020202020204" pitchFamily="34" charset="0"/>
                <a:ea typeface="Times New Roman" panose="02020603050405020304" pitchFamily="18" charset="0"/>
              </a:rPr>
              <a:t>                </a:t>
            </a:r>
            <a:r>
              <a:rPr lang="en-GB" sz="2400" b="1" kern="0" dirty="0" smtClean="0">
                <a:latin typeface="Arial" panose="020B0604020202020204" pitchFamily="34" charset="0"/>
                <a:ea typeface="Times New Roman" panose="02020603050405020304" pitchFamily="18" charset="0"/>
              </a:rPr>
              <a:t>of </a:t>
            </a:r>
            <a:r>
              <a:rPr lang="en-GB" sz="2400" b="1" kern="0" dirty="0">
                <a:latin typeface="Arial" panose="020B0604020202020204" pitchFamily="34" charset="0"/>
                <a:ea typeface="Times New Roman" panose="02020603050405020304" pitchFamily="18" charset="0"/>
              </a:rPr>
              <a:t>young children’s development</a:t>
            </a:r>
            <a:endParaRPr lang="en-GB" sz="2400" b="1" kern="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416787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08920"/>
            <a:ext cx="8229600" cy="1143000"/>
          </a:xfrm>
        </p:spPr>
        <p:txBody>
          <a:bodyPr>
            <a:normAutofit fontScale="90000"/>
          </a:bodyPr>
          <a:lstStyle/>
          <a:p>
            <a:r>
              <a:rPr lang="en-GB" dirty="0" smtClean="0"/>
              <a:t>What does Equality </a:t>
            </a:r>
            <a:br>
              <a:rPr lang="en-GB" dirty="0" smtClean="0"/>
            </a:br>
            <a:r>
              <a:rPr lang="en-GB" dirty="0" smtClean="0"/>
              <a:t>mean to </a:t>
            </a:r>
            <a:br>
              <a:rPr lang="en-GB" dirty="0" smtClean="0"/>
            </a:br>
            <a:r>
              <a:rPr lang="en-GB" dirty="0" smtClean="0"/>
              <a:t>YOU?</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05924" y="2457021"/>
            <a:ext cx="230425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smtClean="0"/>
              <a:t>Equality</a:t>
            </a:r>
            <a:endParaRPr lang="en-GB" dirty="0"/>
          </a:p>
        </p:txBody>
      </p:sp>
      <p:sp>
        <p:nvSpPr>
          <p:cNvPr id="4" name="TextBox 3"/>
          <p:cNvSpPr txBox="1"/>
          <p:nvPr/>
        </p:nvSpPr>
        <p:spPr>
          <a:xfrm>
            <a:off x="1043608" y="692696"/>
            <a:ext cx="1512168" cy="3139321"/>
          </a:xfrm>
          <a:prstGeom prst="rect">
            <a:avLst/>
          </a:prstGeom>
          <a:noFill/>
        </p:spPr>
        <p:txBody>
          <a:bodyPr wrap="square" rtlCol="0">
            <a:spAutoFit/>
          </a:bodyPr>
          <a:lstStyle/>
          <a:p>
            <a:r>
              <a:rPr lang="en-GB" dirty="0" smtClean="0"/>
              <a:t>Opportunity</a:t>
            </a:r>
          </a:p>
          <a:p>
            <a:endParaRPr lang="en-GB" dirty="0"/>
          </a:p>
          <a:p>
            <a:r>
              <a:rPr lang="en-GB" dirty="0" smtClean="0"/>
              <a:t>Treated fairly</a:t>
            </a:r>
          </a:p>
          <a:p>
            <a:endParaRPr lang="en-GB" dirty="0"/>
          </a:p>
          <a:p>
            <a:r>
              <a:rPr lang="en-GB" dirty="0" smtClean="0"/>
              <a:t>Same opportunities</a:t>
            </a:r>
          </a:p>
          <a:p>
            <a:endParaRPr lang="en-GB" dirty="0"/>
          </a:p>
          <a:p>
            <a:r>
              <a:rPr lang="en-GB" dirty="0" smtClean="0"/>
              <a:t>Equal treatment</a:t>
            </a:r>
          </a:p>
          <a:p>
            <a:endParaRPr lang="en-GB" dirty="0"/>
          </a:p>
          <a:p>
            <a:endParaRPr lang="en-GB" dirty="0"/>
          </a:p>
        </p:txBody>
      </p:sp>
      <p:sp>
        <p:nvSpPr>
          <p:cNvPr id="5" name="TextBox 4"/>
          <p:cNvSpPr txBox="1"/>
          <p:nvPr/>
        </p:nvSpPr>
        <p:spPr>
          <a:xfrm>
            <a:off x="6255897" y="692696"/>
            <a:ext cx="2088232" cy="2031325"/>
          </a:xfrm>
          <a:prstGeom prst="rect">
            <a:avLst/>
          </a:prstGeom>
          <a:noFill/>
        </p:spPr>
        <p:txBody>
          <a:bodyPr wrap="square" rtlCol="0">
            <a:spAutoFit/>
          </a:bodyPr>
          <a:lstStyle/>
          <a:p>
            <a:r>
              <a:rPr lang="en-GB" dirty="0" smtClean="0"/>
              <a:t>Colour</a:t>
            </a:r>
          </a:p>
          <a:p>
            <a:endParaRPr lang="en-GB" dirty="0"/>
          </a:p>
          <a:p>
            <a:r>
              <a:rPr lang="en-GB" dirty="0" smtClean="0"/>
              <a:t>Race</a:t>
            </a:r>
          </a:p>
          <a:p>
            <a:endParaRPr lang="en-GB" dirty="0"/>
          </a:p>
          <a:p>
            <a:r>
              <a:rPr lang="en-GB" dirty="0" smtClean="0"/>
              <a:t>Gender</a:t>
            </a:r>
          </a:p>
          <a:p>
            <a:endParaRPr lang="en-GB" dirty="0"/>
          </a:p>
          <a:p>
            <a:r>
              <a:rPr lang="en-GB" dirty="0" smtClean="0"/>
              <a:t>Access</a:t>
            </a:r>
            <a:endParaRPr lang="en-GB" dirty="0"/>
          </a:p>
        </p:txBody>
      </p:sp>
      <p:sp>
        <p:nvSpPr>
          <p:cNvPr id="6" name="TextBox 5"/>
          <p:cNvSpPr txBox="1"/>
          <p:nvPr/>
        </p:nvSpPr>
        <p:spPr>
          <a:xfrm>
            <a:off x="1187624" y="3645024"/>
            <a:ext cx="2664296" cy="1477328"/>
          </a:xfrm>
          <a:prstGeom prst="rect">
            <a:avLst/>
          </a:prstGeom>
          <a:noFill/>
        </p:spPr>
        <p:txBody>
          <a:bodyPr wrap="square" rtlCol="0">
            <a:spAutoFit/>
          </a:bodyPr>
          <a:lstStyle/>
          <a:p>
            <a:r>
              <a:rPr lang="en-GB" dirty="0" smtClean="0"/>
              <a:t>Black lives matter</a:t>
            </a:r>
          </a:p>
          <a:p>
            <a:endParaRPr lang="en-GB" dirty="0"/>
          </a:p>
          <a:p>
            <a:r>
              <a:rPr lang="en-GB" dirty="0" smtClean="0"/>
              <a:t>Disabilities </a:t>
            </a:r>
          </a:p>
          <a:p>
            <a:endParaRPr lang="en-GB" dirty="0"/>
          </a:p>
          <a:p>
            <a:r>
              <a:rPr lang="en-GB" dirty="0" smtClean="0"/>
              <a:t>feminism</a:t>
            </a:r>
            <a:endParaRPr lang="en-GB" dirty="0"/>
          </a:p>
        </p:txBody>
      </p:sp>
      <p:sp>
        <p:nvSpPr>
          <p:cNvPr id="7" name="TextBox 6"/>
          <p:cNvSpPr txBox="1"/>
          <p:nvPr/>
        </p:nvSpPr>
        <p:spPr>
          <a:xfrm>
            <a:off x="6444208" y="3353431"/>
            <a:ext cx="2232248" cy="923330"/>
          </a:xfrm>
          <a:prstGeom prst="rect">
            <a:avLst/>
          </a:prstGeom>
          <a:noFill/>
        </p:spPr>
        <p:txBody>
          <a:bodyPr wrap="square" rtlCol="0">
            <a:spAutoFit/>
          </a:bodyPr>
          <a:lstStyle/>
          <a:p>
            <a:r>
              <a:rPr lang="en-GB" dirty="0" smtClean="0"/>
              <a:t>Background</a:t>
            </a:r>
          </a:p>
          <a:p>
            <a:endParaRPr lang="en-GB" dirty="0"/>
          </a:p>
          <a:p>
            <a:r>
              <a:rPr lang="en-GB" dirty="0" smtClean="0"/>
              <a:t>Multicultural society</a:t>
            </a:r>
            <a:endParaRPr lang="en-GB" dirty="0"/>
          </a:p>
        </p:txBody>
      </p:sp>
      <p:sp>
        <p:nvSpPr>
          <p:cNvPr id="8" name="TextBox 7"/>
          <p:cNvSpPr txBox="1"/>
          <p:nvPr/>
        </p:nvSpPr>
        <p:spPr>
          <a:xfrm>
            <a:off x="5220072" y="5122352"/>
            <a:ext cx="2626104" cy="1477328"/>
          </a:xfrm>
          <a:prstGeom prst="rect">
            <a:avLst/>
          </a:prstGeom>
          <a:noFill/>
        </p:spPr>
        <p:txBody>
          <a:bodyPr wrap="none" rtlCol="0">
            <a:spAutoFit/>
          </a:bodyPr>
          <a:lstStyle/>
          <a:p>
            <a:r>
              <a:rPr lang="en-GB" dirty="0" smtClean="0"/>
              <a:t>Respect for each other</a:t>
            </a:r>
          </a:p>
          <a:p>
            <a:endParaRPr lang="en-GB" dirty="0"/>
          </a:p>
          <a:p>
            <a:r>
              <a:rPr lang="en-GB" dirty="0" smtClean="0"/>
              <a:t>Awareness of differences</a:t>
            </a:r>
          </a:p>
          <a:p>
            <a:endParaRPr lang="en-GB" dirty="0"/>
          </a:p>
          <a:p>
            <a:r>
              <a:rPr lang="en-GB" dirty="0" smtClean="0"/>
              <a:t>Allowing everyone a voice</a:t>
            </a:r>
            <a:endParaRPr lang="en-GB" dirty="0"/>
          </a:p>
        </p:txBody>
      </p:sp>
      <p:sp>
        <p:nvSpPr>
          <p:cNvPr id="9" name="TextBox 8"/>
          <p:cNvSpPr txBox="1"/>
          <p:nvPr/>
        </p:nvSpPr>
        <p:spPr>
          <a:xfrm>
            <a:off x="3772833" y="662624"/>
            <a:ext cx="2160240" cy="646331"/>
          </a:xfrm>
          <a:prstGeom prst="rect">
            <a:avLst/>
          </a:prstGeom>
          <a:noFill/>
        </p:spPr>
        <p:txBody>
          <a:bodyPr wrap="square" rtlCol="0">
            <a:spAutoFit/>
          </a:bodyPr>
          <a:lstStyle/>
          <a:p>
            <a:r>
              <a:rPr lang="en-GB" dirty="0" smtClean="0"/>
              <a:t>Making reasonable adjustments</a:t>
            </a:r>
            <a:endParaRPr lang="en-GB" dirty="0"/>
          </a:p>
        </p:txBody>
      </p:sp>
      <p:sp>
        <p:nvSpPr>
          <p:cNvPr id="10" name="TextBox 9"/>
          <p:cNvSpPr txBox="1"/>
          <p:nvPr/>
        </p:nvSpPr>
        <p:spPr>
          <a:xfrm>
            <a:off x="1187624" y="5679832"/>
            <a:ext cx="2016224" cy="923330"/>
          </a:xfrm>
          <a:prstGeom prst="rect">
            <a:avLst/>
          </a:prstGeom>
          <a:noFill/>
        </p:spPr>
        <p:txBody>
          <a:bodyPr wrap="square" rtlCol="0">
            <a:spAutoFit/>
          </a:bodyPr>
          <a:lstStyle/>
          <a:p>
            <a:r>
              <a:rPr lang="en-GB" dirty="0" smtClean="0"/>
              <a:t>Calling out sexism, racism, islamophobia</a:t>
            </a:r>
            <a:endParaRPr lang="en-GB" dirty="0"/>
          </a:p>
        </p:txBody>
      </p:sp>
      <p:sp>
        <p:nvSpPr>
          <p:cNvPr id="11" name="TextBox 10"/>
          <p:cNvSpPr txBox="1"/>
          <p:nvPr/>
        </p:nvSpPr>
        <p:spPr>
          <a:xfrm>
            <a:off x="3376789" y="1554382"/>
            <a:ext cx="2952328" cy="923330"/>
          </a:xfrm>
          <a:prstGeom prst="rect">
            <a:avLst/>
          </a:prstGeom>
          <a:noFill/>
        </p:spPr>
        <p:txBody>
          <a:bodyPr wrap="square" rtlCol="0">
            <a:spAutoFit/>
          </a:bodyPr>
          <a:lstStyle/>
          <a:p>
            <a:r>
              <a:rPr lang="en-GB" dirty="0" smtClean="0"/>
              <a:t>Stereotypes</a:t>
            </a:r>
          </a:p>
          <a:p>
            <a:endParaRPr lang="en-GB" dirty="0"/>
          </a:p>
          <a:p>
            <a:r>
              <a:rPr lang="en-GB" dirty="0" smtClean="0"/>
              <a:t>Positive discrimination</a:t>
            </a:r>
            <a:endParaRPr lang="en-GB" dirty="0"/>
          </a:p>
        </p:txBody>
      </p:sp>
      <p:sp>
        <p:nvSpPr>
          <p:cNvPr id="12" name="TextBox 11"/>
          <p:cNvSpPr txBox="1"/>
          <p:nvPr/>
        </p:nvSpPr>
        <p:spPr>
          <a:xfrm>
            <a:off x="3635896" y="3676596"/>
            <a:ext cx="2225169" cy="1200329"/>
          </a:xfrm>
          <a:prstGeom prst="rect">
            <a:avLst/>
          </a:prstGeom>
          <a:noFill/>
        </p:spPr>
        <p:txBody>
          <a:bodyPr wrap="square" rtlCol="0">
            <a:spAutoFit/>
          </a:bodyPr>
          <a:lstStyle/>
          <a:p>
            <a:r>
              <a:rPr lang="en-GB" dirty="0" smtClean="0"/>
              <a:t>LBGTQ+</a:t>
            </a:r>
          </a:p>
          <a:p>
            <a:r>
              <a:rPr lang="en-GB" dirty="0" smtClean="0"/>
              <a:t>Bias</a:t>
            </a:r>
          </a:p>
          <a:p>
            <a:r>
              <a:rPr lang="en-GB" dirty="0" smtClean="0"/>
              <a:t>Inequalities training</a:t>
            </a:r>
          </a:p>
          <a:p>
            <a:r>
              <a:rPr lang="en-GB" dirty="0" smtClean="0"/>
              <a:t>inclusion</a:t>
            </a:r>
            <a:endParaRPr lang="en-GB" dirty="0"/>
          </a:p>
        </p:txBody>
      </p:sp>
      <p:sp>
        <p:nvSpPr>
          <p:cNvPr id="13" name="TextBox 12"/>
          <p:cNvSpPr txBox="1"/>
          <p:nvPr/>
        </p:nvSpPr>
        <p:spPr>
          <a:xfrm>
            <a:off x="7831487" y="2361496"/>
            <a:ext cx="1080120" cy="646331"/>
          </a:xfrm>
          <a:prstGeom prst="rect">
            <a:avLst/>
          </a:prstGeom>
          <a:noFill/>
        </p:spPr>
        <p:txBody>
          <a:bodyPr wrap="square" rtlCol="0">
            <a:spAutoFit/>
          </a:bodyPr>
          <a:lstStyle/>
          <a:p>
            <a:r>
              <a:rPr lang="en-GB" dirty="0" smtClean="0"/>
              <a:t>Positive Images</a:t>
            </a:r>
            <a:endParaRPr lang="en-GB" dirty="0"/>
          </a:p>
        </p:txBody>
      </p:sp>
      <p:sp>
        <p:nvSpPr>
          <p:cNvPr id="14" name="TextBox 13"/>
          <p:cNvSpPr txBox="1"/>
          <p:nvPr/>
        </p:nvSpPr>
        <p:spPr>
          <a:xfrm>
            <a:off x="3419872" y="5661860"/>
            <a:ext cx="1152128" cy="646331"/>
          </a:xfrm>
          <a:prstGeom prst="rect">
            <a:avLst/>
          </a:prstGeom>
          <a:noFill/>
        </p:spPr>
        <p:txBody>
          <a:bodyPr wrap="square" rtlCol="0">
            <a:spAutoFit/>
          </a:bodyPr>
          <a:lstStyle/>
          <a:p>
            <a:r>
              <a:rPr lang="en-GB" dirty="0" smtClean="0"/>
              <a:t>Age(older people)</a:t>
            </a:r>
            <a:endParaRPr lang="en-GB" dirty="0"/>
          </a:p>
        </p:txBody>
      </p:sp>
      <p:sp>
        <p:nvSpPr>
          <p:cNvPr id="15" name="TextBox 14"/>
          <p:cNvSpPr txBox="1"/>
          <p:nvPr/>
        </p:nvSpPr>
        <p:spPr>
          <a:xfrm>
            <a:off x="7465260" y="557600"/>
            <a:ext cx="1201693" cy="369332"/>
          </a:xfrm>
          <a:prstGeom prst="rect">
            <a:avLst/>
          </a:prstGeom>
          <a:noFill/>
        </p:spPr>
        <p:txBody>
          <a:bodyPr wrap="square" rtlCol="0">
            <a:spAutoFit/>
          </a:bodyPr>
          <a:lstStyle/>
          <a:p>
            <a:r>
              <a:rPr lang="en-GB" dirty="0" smtClean="0"/>
              <a:t>Sexuality</a:t>
            </a:r>
            <a:endParaRPr lang="en-GB" dirty="0"/>
          </a:p>
        </p:txBody>
      </p:sp>
      <p:sp>
        <p:nvSpPr>
          <p:cNvPr id="16" name="TextBox 15"/>
          <p:cNvSpPr txBox="1"/>
          <p:nvPr/>
        </p:nvSpPr>
        <p:spPr>
          <a:xfrm>
            <a:off x="7380312" y="1308955"/>
            <a:ext cx="1152128" cy="369332"/>
          </a:xfrm>
          <a:prstGeom prst="rect">
            <a:avLst/>
          </a:prstGeom>
          <a:noFill/>
        </p:spPr>
        <p:txBody>
          <a:bodyPr wrap="square" rtlCol="0">
            <a:spAutoFit/>
          </a:bodyPr>
          <a:lstStyle/>
          <a:p>
            <a:r>
              <a:rPr lang="en-GB" dirty="0" smtClean="0"/>
              <a:t>Poverty</a:t>
            </a:r>
            <a:endParaRPr lang="en-GB" dirty="0"/>
          </a:p>
        </p:txBody>
      </p:sp>
    </p:spTree>
    <p:extLst>
      <p:ext uri="{BB962C8B-B14F-4D97-AF65-F5344CB8AC3E}">
        <p14:creationId xmlns:p14="http://schemas.microsoft.com/office/powerpoint/2010/main" xmlns="" val="467289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88840"/>
            <a:ext cx="8229600" cy="2664296"/>
          </a:xfrm>
        </p:spPr>
        <p:txBody>
          <a:bodyPr>
            <a:normAutofit/>
          </a:bodyPr>
          <a:lstStyle/>
          <a:p>
            <a:r>
              <a:rPr lang="en-GB" dirty="0" smtClean="0"/>
              <a:t>Where do our ideas, opinions about the world around us come from?</a:t>
            </a:r>
            <a:endParaRPr lang="en-GB" dirty="0"/>
          </a:p>
        </p:txBody>
      </p:sp>
    </p:spTree>
    <p:extLst>
      <p:ext uri="{BB962C8B-B14F-4D97-AF65-F5344CB8AC3E}">
        <p14:creationId xmlns:p14="http://schemas.microsoft.com/office/powerpoint/2010/main" xmlns="" val="673189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Values</a:t>
            </a:r>
            <a:endParaRPr lang="en-GB" dirty="0"/>
          </a:p>
        </p:txBody>
      </p:sp>
      <p:sp>
        <p:nvSpPr>
          <p:cNvPr id="3" name="Content Placeholder 2"/>
          <p:cNvSpPr>
            <a:spLocks noGrp="1"/>
          </p:cNvSpPr>
          <p:nvPr>
            <p:ph idx="1"/>
          </p:nvPr>
        </p:nvSpPr>
        <p:spPr>
          <a:xfrm>
            <a:off x="467544" y="1340768"/>
            <a:ext cx="8280920" cy="4032448"/>
          </a:xfrm>
        </p:spPr>
        <p:txBody>
          <a:bodyPr>
            <a:normAutofit fontScale="25000" lnSpcReduction="20000"/>
          </a:bodyPr>
          <a:lstStyle/>
          <a:p>
            <a:pPr>
              <a:buNone/>
            </a:pPr>
            <a:endParaRPr lang="en-GB" b="1" dirty="0"/>
          </a:p>
          <a:p>
            <a:r>
              <a:rPr lang="en-GB" sz="9600" dirty="0"/>
              <a:t>Values are the basis for our behaviour and motivation and </a:t>
            </a:r>
            <a:r>
              <a:rPr lang="en-GB" sz="9600" dirty="0" smtClean="0"/>
              <a:t>closely </a:t>
            </a:r>
            <a:r>
              <a:rPr lang="en-GB" sz="9600" dirty="0"/>
              <a:t>linked with our beliefs. </a:t>
            </a:r>
            <a:endParaRPr lang="en-GB" sz="9600" dirty="0" smtClean="0"/>
          </a:p>
          <a:p>
            <a:pPr>
              <a:buNone/>
            </a:pPr>
            <a:endParaRPr lang="en-GB" sz="4000" b="1" dirty="0"/>
          </a:p>
          <a:p>
            <a:r>
              <a:rPr lang="en-GB" sz="9600" dirty="0"/>
              <a:t>It is a measure of the importance we attach to something; our values are often reflected in the way we live our lives</a:t>
            </a:r>
            <a:r>
              <a:rPr lang="en-GB" sz="9600" dirty="0" smtClean="0"/>
              <a:t>.</a:t>
            </a:r>
          </a:p>
          <a:p>
            <a:pPr>
              <a:buNone/>
            </a:pPr>
            <a:r>
              <a:rPr lang="en-GB" sz="9600" dirty="0" smtClean="0"/>
              <a:t>     </a:t>
            </a:r>
            <a:r>
              <a:rPr lang="en-GB" sz="9600" dirty="0" err="1" smtClean="0"/>
              <a:t>eg</a:t>
            </a:r>
            <a:r>
              <a:rPr lang="en-GB" sz="9600" dirty="0"/>
              <a:t> </a:t>
            </a:r>
            <a:r>
              <a:rPr lang="en-GB" sz="9600" i="1" dirty="0" smtClean="0"/>
              <a:t>  I </a:t>
            </a:r>
            <a:r>
              <a:rPr lang="en-GB" sz="9600" i="1" dirty="0"/>
              <a:t>value my family</a:t>
            </a:r>
            <a:r>
              <a:rPr lang="en-GB" sz="9600" dirty="0"/>
              <a:t>.</a:t>
            </a:r>
            <a:endParaRPr lang="en-GB" sz="9600" b="1" dirty="0"/>
          </a:p>
          <a:p>
            <a:pPr>
              <a:buNone/>
            </a:pPr>
            <a:r>
              <a:rPr lang="en-GB" sz="9600" dirty="0"/>
              <a:t> </a:t>
            </a:r>
            <a:endParaRPr lang="en-GB" sz="4000" b="1" dirty="0"/>
          </a:p>
          <a:p>
            <a:r>
              <a:rPr lang="en-GB" sz="9600" dirty="0"/>
              <a:t>Both values and beliefs shape the way we view ourselves and the world around us. </a:t>
            </a:r>
            <a:endParaRPr lang="en-GB" sz="9600" dirty="0" smtClean="0"/>
          </a:p>
          <a:p>
            <a:pPr>
              <a:buNone/>
            </a:pPr>
            <a:endParaRPr lang="en-GB" sz="4000" b="1" dirty="0"/>
          </a:p>
          <a:p>
            <a:r>
              <a:rPr lang="en-GB" sz="9600" dirty="0"/>
              <a:t>Our values may be similar or different to others. There are no right or wrong values</a:t>
            </a:r>
            <a:endParaRPr lang="en-GB" sz="9600" b="1" dirty="0"/>
          </a:p>
          <a:p>
            <a:pPr>
              <a:buNone/>
            </a:pPr>
            <a:r>
              <a:rPr lang="en-GB" sz="9600" dirty="0"/>
              <a:t> </a:t>
            </a:r>
            <a:endParaRPr lang="en-GB" sz="9600" b="1" dirty="0"/>
          </a:p>
          <a:p>
            <a:pPr algn="ctr">
              <a:buNone/>
            </a:pPr>
            <a:r>
              <a:rPr lang="en-GB" sz="9600" dirty="0"/>
              <a:t>The problem with differing values is that </a:t>
            </a:r>
            <a:r>
              <a:rPr lang="en-GB" sz="9600" dirty="0" smtClean="0"/>
              <a:t>not</a:t>
            </a:r>
          </a:p>
          <a:p>
            <a:pPr algn="ctr">
              <a:buNone/>
            </a:pPr>
            <a:r>
              <a:rPr lang="en-GB" sz="9600" dirty="0" smtClean="0"/>
              <a:t> </a:t>
            </a:r>
            <a:r>
              <a:rPr lang="en-GB" sz="9600" dirty="0"/>
              <a:t>everyone agrees with them. </a:t>
            </a:r>
            <a:endParaRPr lang="en-GB" sz="9600" b="1" dirty="0"/>
          </a:p>
          <a:p>
            <a:pPr>
              <a:buNone/>
            </a:pPr>
            <a:r>
              <a:rPr lang="en-GB" sz="9600" dirty="0"/>
              <a:t> </a:t>
            </a:r>
            <a:endParaRPr lang="en-GB" sz="9600" b="1" dirty="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words/Terminology</a:t>
            </a:r>
            <a:endParaRPr lang="en-GB" dirty="0"/>
          </a:p>
        </p:txBody>
      </p:sp>
      <p:sp>
        <p:nvSpPr>
          <p:cNvPr id="1025" name="Rectangle 1"/>
          <p:cNvSpPr>
            <a:spLocks noChangeArrowheads="1"/>
          </p:cNvSpPr>
          <p:nvPr/>
        </p:nvSpPr>
        <p:spPr bwMode="auto">
          <a:xfrm>
            <a:off x="1619672" y="2636912"/>
            <a:ext cx="3168352"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400" b="1" dirty="0" smtClean="0">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286000" y="1844825"/>
            <a:ext cx="4572000" cy="1015663"/>
          </a:xfrm>
          <a:prstGeom prst="rect">
            <a:avLst/>
          </a:prstGeom>
        </p:spPr>
        <p:txBody>
          <a:bodyPr wrap="square">
            <a:spAutoFit/>
          </a:bodyPr>
          <a:lstStyle/>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b="1" dirty="0" smtClean="0">
              <a:latin typeface="Arial" pitchFamily="34" charset="0"/>
              <a:cs typeface="Arial" pitchFamily="34" charset="0"/>
            </a:endParaRPr>
          </a:p>
          <a:p>
            <a:pPr lvl="0" fontAlgn="base">
              <a:spcBef>
                <a:spcPct val="0"/>
              </a:spcBef>
              <a:spcAft>
                <a:spcPct val="0"/>
              </a:spcAft>
            </a:pPr>
            <a:endParaRPr lang="en-GB" sz="1000" dirty="0" smtClean="0">
              <a:latin typeface="Arial" pitchFamily="34" charset="0"/>
              <a:cs typeface="Arial" pitchFamily="34" charset="0"/>
            </a:endParaRPr>
          </a:p>
        </p:txBody>
      </p:sp>
      <p:sp>
        <p:nvSpPr>
          <p:cNvPr id="6" name="Rectangle 5"/>
          <p:cNvSpPr/>
          <p:nvPr/>
        </p:nvSpPr>
        <p:spPr>
          <a:xfrm>
            <a:off x="611560" y="1484784"/>
            <a:ext cx="7848872" cy="4154984"/>
          </a:xfrm>
          <a:prstGeom prst="rect">
            <a:avLst/>
          </a:prstGeom>
        </p:spPr>
        <p:txBody>
          <a:bodyPr wrap="square">
            <a:spAutoFit/>
          </a:bodyPr>
          <a:lstStyle/>
          <a:p>
            <a:pPr algn="just" fontAlgn="base">
              <a:spcBef>
                <a:spcPct val="0"/>
              </a:spcBef>
              <a:spcAft>
                <a:spcPct val="0"/>
              </a:spcAft>
              <a:buFont typeface="Arial" pitchFamily="34" charset="0"/>
              <a:buChar char="•"/>
            </a:pPr>
            <a:r>
              <a:rPr lang="en-GB" sz="2400" b="1" dirty="0" smtClean="0">
                <a:latin typeface="Arial" pitchFamily="34" charset="0"/>
                <a:ea typeface="Calibri" pitchFamily="34" charset="0"/>
                <a:cs typeface="Arial" pitchFamily="34" charset="0"/>
              </a:rPr>
              <a:t>Equality is about fair treatment</a:t>
            </a:r>
          </a:p>
          <a:p>
            <a:pPr algn="just" fontAlgn="base">
              <a:spcBef>
                <a:spcPct val="0"/>
              </a:spcBef>
              <a:spcAft>
                <a:spcPct val="0"/>
              </a:spcAft>
              <a:buFont typeface="Arial" pitchFamily="34" charset="0"/>
              <a:buChar char="•"/>
            </a:pPr>
            <a:endParaRPr lang="en-GB" sz="2400" b="1" dirty="0" smtClean="0">
              <a:latin typeface="Arial" pitchFamily="34" charset="0"/>
              <a:ea typeface="Calibri" pitchFamily="34" charset="0"/>
              <a:cs typeface="Arial" pitchFamily="34" charset="0"/>
            </a:endParaRPr>
          </a:p>
          <a:p>
            <a:pPr algn="just" fontAlgn="base">
              <a:spcBef>
                <a:spcPct val="0"/>
              </a:spcBef>
              <a:spcAft>
                <a:spcPct val="0"/>
              </a:spcAft>
              <a:buFont typeface="Arial" pitchFamily="34" charset="0"/>
              <a:buChar char="•"/>
            </a:pPr>
            <a:r>
              <a:rPr lang="en-GB" sz="2400" b="1" dirty="0">
                <a:solidFill>
                  <a:srgbClr val="FF0000"/>
                </a:solidFill>
              </a:rPr>
              <a:t>What about these</a:t>
            </a:r>
            <a:r>
              <a:rPr lang="en-GB" sz="2400" b="1" dirty="0" smtClean="0">
                <a:solidFill>
                  <a:srgbClr val="FF0000"/>
                </a:solidFill>
              </a:rPr>
              <a:t>:</a:t>
            </a:r>
          </a:p>
          <a:p>
            <a:pPr algn="just" fontAlgn="base">
              <a:spcBef>
                <a:spcPct val="0"/>
              </a:spcBef>
              <a:spcAft>
                <a:spcPct val="0"/>
              </a:spcAft>
              <a:buFont typeface="Arial" pitchFamily="34" charset="0"/>
              <a:buChar char="•"/>
            </a:pPr>
            <a:endParaRPr lang="en-GB" sz="2400" b="1" dirty="0">
              <a:solidFill>
                <a:srgbClr val="FF0000"/>
              </a:solidFill>
            </a:endParaRPr>
          </a:p>
          <a:p>
            <a:pPr algn="just" fontAlgn="base">
              <a:spcBef>
                <a:spcPct val="0"/>
              </a:spcBef>
              <a:spcAft>
                <a:spcPct val="0"/>
              </a:spcAft>
              <a:buFont typeface="Arial" pitchFamily="34" charset="0"/>
              <a:buChar char="•"/>
            </a:pPr>
            <a:r>
              <a:rPr lang="en-GB" sz="2400" b="1" dirty="0" smtClean="0">
                <a:latin typeface="Arial" panose="020B0604020202020204" pitchFamily="34" charset="0"/>
                <a:cs typeface="Arial" panose="020B0604020202020204" pitchFamily="34" charset="0"/>
              </a:rPr>
              <a:t>Inequality </a:t>
            </a:r>
            <a:endParaRPr lang="en-GB" sz="2400" b="1" dirty="0">
              <a:latin typeface="Arial" panose="020B0604020202020204" pitchFamily="34" charset="0"/>
              <a:cs typeface="Arial" panose="020B0604020202020204" pitchFamily="34" charset="0"/>
            </a:endParaRPr>
          </a:p>
          <a:p>
            <a:pPr algn="just" fontAlgn="base">
              <a:spcBef>
                <a:spcPct val="0"/>
              </a:spcBef>
              <a:spcAft>
                <a:spcPct val="0"/>
              </a:spcAft>
              <a:buFont typeface="Arial" pitchFamily="34" charset="0"/>
              <a:buChar char="•"/>
            </a:pPr>
            <a:endParaRPr lang="en-GB" sz="2400" b="1" dirty="0" smtClean="0">
              <a:latin typeface="Arial" pitchFamily="34" charset="0"/>
              <a:ea typeface="Calibri" pitchFamily="34" charset="0"/>
              <a:cs typeface="Arial" pitchFamily="34" charset="0"/>
            </a:endParaRPr>
          </a:p>
          <a:p>
            <a:pPr>
              <a:buFont typeface="Arial" pitchFamily="34" charset="0"/>
              <a:buChar char="•"/>
            </a:pPr>
            <a:r>
              <a:rPr lang="en-GB" sz="2400" b="1" dirty="0" smtClean="0">
                <a:latin typeface="Arial" pitchFamily="34" charset="0"/>
                <a:ea typeface="Calibri" pitchFamily="34" charset="0"/>
                <a:cs typeface="Arial" pitchFamily="34" charset="0"/>
              </a:rPr>
              <a:t>Diversity</a:t>
            </a:r>
          </a:p>
          <a:p>
            <a:pPr>
              <a:buFont typeface="Arial" pitchFamily="34" charset="0"/>
              <a:buChar char="•"/>
            </a:pPr>
            <a:endParaRPr lang="en-GB" sz="2400" b="1" dirty="0" smtClean="0">
              <a:latin typeface="Arial" pitchFamily="34" charset="0"/>
              <a:cs typeface="Arial" pitchFamily="34" charset="0"/>
            </a:endParaRPr>
          </a:p>
          <a:p>
            <a:pPr>
              <a:buFont typeface="Arial" pitchFamily="34" charset="0"/>
              <a:buChar char="•"/>
            </a:pPr>
            <a:r>
              <a:rPr lang="en-GB" sz="2400" b="1" dirty="0" smtClean="0">
                <a:latin typeface="Arial" pitchFamily="34" charset="0"/>
                <a:cs typeface="Arial" pitchFamily="34" charset="0"/>
              </a:rPr>
              <a:t>Inclusion</a:t>
            </a:r>
          </a:p>
          <a:p>
            <a:endParaRPr lang="en-GB" sz="2400" b="1" dirty="0" smtClean="0"/>
          </a:p>
          <a:p>
            <a:endParaRPr lang="en-GB" sz="2400" b="1" dirty="0" smtClean="0"/>
          </a:p>
        </p:txBody>
      </p:sp>
    </p:spTree>
    <p:extLst>
      <p:ext uri="{BB962C8B-B14F-4D97-AF65-F5344CB8AC3E}">
        <p14:creationId xmlns:p14="http://schemas.microsoft.com/office/powerpoint/2010/main" xmlns="" val="3690314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2089</TotalTime>
  <Words>835</Words>
  <Application>Microsoft Office PowerPoint</Application>
  <PresentationFormat>On-screen Show (4:3)</PresentationFormat>
  <Paragraphs>310</Paragraphs>
  <Slides>31</Slides>
  <Notes>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NCFE Level 1  Working with Children</vt:lpstr>
      <vt:lpstr>Group Agreement</vt:lpstr>
      <vt:lpstr>Learning Outcomes</vt:lpstr>
      <vt:lpstr>Slide 4</vt:lpstr>
      <vt:lpstr>What does Equality  mean to  YOU?</vt:lpstr>
      <vt:lpstr>Slide 6</vt:lpstr>
      <vt:lpstr>Where do our ideas, opinions about the world around us come from?</vt:lpstr>
      <vt:lpstr>Values</vt:lpstr>
      <vt:lpstr>Key words/Terminology</vt:lpstr>
      <vt:lpstr>Key words/Terminology</vt:lpstr>
      <vt:lpstr>Key words/Terminology</vt:lpstr>
      <vt:lpstr>Slide 12</vt:lpstr>
      <vt:lpstr>Slide 13</vt:lpstr>
      <vt:lpstr>Slide 14</vt:lpstr>
      <vt:lpstr>Slide 15</vt:lpstr>
      <vt:lpstr>Slide 16</vt:lpstr>
      <vt:lpstr>Sometimes people are discriminated against because of their:</vt:lpstr>
      <vt:lpstr>Slide 18</vt:lpstr>
      <vt:lpstr>Slide 19</vt:lpstr>
      <vt:lpstr>Slide 20</vt:lpstr>
      <vt:lpstr>Slide 21</vt:lpstr>
      <vt:lpstr>Slide 22</vt:lpstr>
      <vt:lpstr>Slide 23</vt:lpstr>
      <vt:lpstr>Slide 24</vt:lpstr>
      <vt:lpstr>Task  PC 1.1</vt:lpstr>
      <vt:lpstr>Task  PC 1.6</vt:lpstr>
      <vt:lpstr>Slide 27</vt:lpstr>
      <vt:lpstr>Slide 28</vt:lpstr>
      <vt:lpstr>Slide 29</vt:lpstr>
      <vt:lpstr>Slide 30</vt:lpstr>
      <vt:lpstr>Slide 31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NCFE Level 1  Working with Children</dc:title>
  <dc:creator>SHANAY</dc:creator>
  <cp:lastModifiedBy>Doreen</cp:lastModifiedBy>
  <cp:revision>89</cp:revision>
  <dcterms:created xsi:type="dcterms:W3CDTF">2013-10-29T23:26:57Z</dcterms:created>
  <dcterms:modified xsi:type="dcterms:W3CDTF">2021-10-29T11:01:13Z</dcterms:modified>
</cp:coreProperties>
</file>