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83"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4660"/>
  </p:normalViewPr>
  <p:slideViewPr>
    <p:cSldViewPr snapToGrid="0">
      <p:cViewPr varScale="1">
        <p:scale>
          <a:sx n="73" d="100"/>
          <a:sy n="73" d="100"/>
        </p:scale>
        <p:origin x="-84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D0E9A-B249-42F4-B432-A2EBB6D62ED8}" type="datetimeFigureOut">
              <a:rPr lang="en-GB" smtClean="0"/>
              <a:pPr/>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78233-6EDF-4191-B699-1B4F0C585E52}" type="slidenum">
              <a:rPr lang="en-GB" smtClean="0"/>
              <a:pPr/>
              <a:t>‹#›</a:t>
            </a:fld>
            <a:endParaRPr lang="en-GB"/>
          </a:p>
        </p:txBody>
      </p:sp>
    </p:spTree>
    <p:extLst>
      <p:ext uri="{BB962C8B-B14F-4D97-AF65-F5344CB8AC3E}">
        <p14:creationId xmlns:p14="http://schemas.microsoft.com/office/powerpoint/2010/main" xmlns="" val="343904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6763521-A877-4841-A26C-B31522606755}" type="slidenum">
              <a:rPr lang="en-US">
                <a:latin typeface="Arial" pitchFamily="34" charset="0"/>
              </a:rPr>
              <a:pPr/>
              <a:t>13</a:t>
            </a:fld>
            <a:endParaRPr lang="en-US">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296581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8ECF3B0-411F-4590-B330-3A6D4B5CB32E}" type="slidenum">
              <a:rPr lang="en-US">
                <a:latin typeface="Arial" pitchFamily="34" charset="0"/>
              </a:rPr>
              <a:pPr/>
              <a:t>14</a:t>
            </a:fld>
            <a:endParaRPr lang="en-US">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226612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57E4784-C520-487B-AC21-475A07432065}" type="slidenum">
              <a:rPr lang="en-US">
                <a:latin typeface="Arial" pitchFamily="34" charset="0"/>
              </a:rPr>
              <a:pPr/>
              <a:t>15</a:t>
            </a:fld>
            <a:endParaRPr lang="en-US">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270419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2272DCE-102C-483B-8BE6-AC5D8AB95D75}" type="slidenum">
              <a:rPr lang="en-US">
                <a:latin typeface="Arial" pitchFamily="34" charset="0"/>
              </a:rPr>
              <a:pPr/>
              <a:t>16</a:t>
            </a:fld>
            <a:endParaRPr lang="en-US">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232489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7F9329-1EF4-4662-9AD4-8565E8563203}" type="slidenum">
              <a:rPr lang="en-US">
                <a:latin typeface="Arial" pitchFamily="34" charset="0"/>
              </a:rPr>
              <a:pPr/>
              <a:t>17</a:t>
            </a:fld>
            <a:endParaRPr lang="en-US">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160586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46D6BDB-8B22-4F46-89DD-273DF67406C8}" type="slidenum">
              <a:rPr lang="en-US">
                <a:latin typeface="Arial" pitchFamily="34" charset="0"/>
              </a:rPr>
              <a:pPr/>
              <a:t>18</a:t>
            </a:fld>
            <a:endParaRPr lang="en-US">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378715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DA39CB7-53AB-40DC-AEF7-00E7F166E697}" type="slidenum">
              <a:rPr lang="en-US">
                <a:latin typeface="Arial" pitchFamily="34" charset="0"/>
              </a:rPr>
              <a:pPr/>
              <a:t>19</a:t>
            </a:fld>
            <a:endParaRPr lang="en-US">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379259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24208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5704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229373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203091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127382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259068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115349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345592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125978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109284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3CB452-D835-475C-9C0D-8E13CB276214}" type="datetimeFigureOut">
              <a:rPr lang="en-GB" smtClean="0"/>
              <a:pPr/>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81015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B452-D835-475C-9C0D-8E13CB276214}" type="datetimeFigureOut">
              <a:rPr lang="en-GB" smtClean="0"/>
              <a:pPr/>
              <a:t>06/10/2021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5B3EC-8EFC-49B2-A6A0-D5F829EAC3C0}" type="slidenum">
              <a:rPr lang="en-GB" smtClean="0"/>
              <a:pPr/>
              <a:t>‹#›</a:t>
            </a:fld>
            <a:endParaRPr lang="en-GB"/>
          </a:p>
        </p:txBody>
      </p:sp>
    </p:spTree>
    <p:extLst>
      <p:ext uri="{BB962C8B-B14F-4D97-AF65-F5344CB8AC3E}">
        <p14:creationId xmlns:p14="http://schemas.microsoft.com/office/powerpoint/2010/main" xmlns="" val="60000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5.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12.jpeg"/><Relationship Id="rId2" Type="http://schemas.openxmlformats.org/officeDocument/2006/relationships/image" Target="../media/image30.jpeg"/><Relationship Id="rId16" Type="http://schemas.openxmlformats.org/officeDocument/2006/relationships/image" Target="../media/image44.jpeg"/><Relationship Id="rId20"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46.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708921"/>
            <a:ext cx="7772400" cy="1470025"/>
          </a:xfrm>
        </p:spPr>
        <p:txBody>
          <a:bodyPr>
            <a:normAutofit fontScale="90000"/>
          </a:bodyPr>
          <a:lstStyle/>
          <a:p>
            <a:r>
              <a:rPr lang="en-GB" dirty="0" smtClean="0"/>
              <a:t>NCFE Level 1 </a:t>
            </a:r>
            <a:br>
              <a:rPr lang="en-GB" dirty="0" smtClean="0"/>
            </a:br>
            <a:r>
              <a:rPr lang="en-GB" dirty="0" smtClean="0"/>
              <a:t>Working with Children</a:t>
            </a:r>
            <a:endParaRPr lang="en-GB" dirty="0"/>
          </a:p>
        </p:txBody>
      </p:sp>
      <p:pic>
        <p:nvPicPr>
          <p:cNvPr id="1026" name="Picture 2" descr="http://www.5kyourway.co.uk/wp-content/uploads/2012/01/Islington-logo.png"/>
          <p:cNvPicPr>
            <a:picLocks noChangeAspect="1" noChangeArrowheads="1"/>
          </p:cNvPicPr>
          <p:nvPr/>
        </p:nvPicPr>
        <p:blipFill>
          <a:blip r:embed="rId2" cstate="print"/>
          <a:srcRect/>
          <a:stretch>
            <a:fillRect/>
          </a:stretch>
        </p:blipFill>
        <p:spPr bwMode="auto">
          <a:xfrm>
            <a:off x="1775520" y="331239"/>
            <a:ext cx="2808312" cy="688263"/>
          </a:xfrm>
          <a:prstGeom prst="rect">
            <a:avLst/>
          </a:prstGeom>
          <a:noFill/>
        </p:spPr>
      </p:pic>
      <p:sp>
        <p:nvSpPr>
          <p:cNvPr id="7" name="Rectangle 6"/>
          <p:cNvSpPr/>
          <p:nvPr/>
        </p:nvSpPr>
        <p:spPr>
          <a:xfrm>
            <a:off x="1991544" y="1052736"/>
            <a:ext cx="3032882" cy="369332"/>
          </a:xfrm>
          <a:prstGeom prst="rect">
            <a:avLst/>
          </a:prstGeom>
        </p:spPr>
        <p:txBody>
          <a:bodyPr wrap="none">
            <a:spAutoFit/>
          </a:bodyPr>
          <a:lstStyle/>
          <a:p>
            <a:r>
              <a:rPr lang="en-GB" dirty="0"/>
              <a:t>Adult and community learning</a:t>
            </a:r>
          </a:p>
        </p:txBody>
      </p:sp>
    </p:spTree>
    <p:extLst>
      <p:ext uri="{BB962C8B-B14F-4D97-AF65-F5344CB8AC3E}">
        <p14:creationId xmlns:p14="http://schemas.microsoft.com/office/powerpoint/2010/main" xmlns="" val="3415676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718" y="498816"/>
            <a:ext cx="4752528" cy="707886"/>
          </a:xfrm>
          <a:prstGeom prst="rect">
            <a:avLst/>
          </a:prstGeom>
          <a:noFill/>
        </p:spPr>
        <p:txBody>
          <a:bodyPr wrap="square" rtlCol="0">
            <a:spAutoFit/>
          </a:bodyPr>
          <a:lstStyle/>
          <a:p>
            <a:r>
              <a:rPr lang="en-GB" sz="4000" dirty="0"/>
              <a:t>EAT WELL GUIDE</a:t>
            </a:r>
          </a:p>
        </p:txBody>
      </p:sp>
      <p:sp>
        <p:nvSpPr>
          <p:cNvPr id="3" name="TextBox 2"/>
          <p:cNvSpPr txBox="1"/>
          <p:nvPr/>
        </p:nvSpPr>
        <p:spPr>
          <a:xfrm>
            <a:off x="1209964" y="1330037"/>
            <a:ext cx="9116291" cy="3539430"/>
          </a:xfrm>
          <a:prstGeom prst="rect">
            <a:avLst/>
          </a:prstGeom>
          <a:noFill/>
        </p:spPr>
        <p:txBody>
          <a:bodyPr wrap="square" rtlCol="0">
            <a:spAutoFit/>
          </a:bodyPr>
          <a:lstStyle/>
          <a:p>
            <a:r>
              <a:rPr lang="en-GB" sz="3200" dirty="0"/>
              <a:t>As part of our diet, what groups of food do we eat</a:t>
            </a:r>
          </a:p>
          <a:p>
            <a:r>
              <a:rPr lang="en-GB" sz="3200" dirty="0"/>
              <a:t>1</a:t>
            </a:r>
            <a:r>
              <a:rPr lang="en-GB" sz="3200" dirty="0" smtClean="0"/>
              <a:t>. Cereals, breads, pasta rice</a:t>
            </a:r>
            <a:endParaRPr lang="en-GB" sz="3200" dirty="0"/>
          </a:p>
          <a:p>
            <a:r>
              <a:rPr lang="en-GB" sz="3200" dirty="0"/>
              <a:t>2</a:t>
            </a:r>
            <a:r>
              <a:rPr lang="en-GB" sz="3200" dirty="0" smtClean="0"/>
              <a:t>.  Fruit and veg</a:t>
            </a:r>
          </a:p>
          <a:p>
            <a:r>
              <a:rPr lang="en-GB" sz="3200" dirty="0" smtClean="0"/>
              <a:t>3.fish, meat, pulses, beans, chicken</a:t>
            </a:r>
          </a:p>
          <a:p>
            <a:r>
              <a:rPr lang="en-GB" sz="3200" dirty="0" smtClean="0"/>
              <a:t>4. milk, yoghurt, cheese</a:t>
            </a:r>
          </a:p>
          <a:p>
            <a:r>
              <a:rPr lang="en-GB" sz="3200" dirty="0" smtClean="0"/>
              <a:t>5 oil, butter</a:t>
            </a:r>
          </a:p>
          <a:p>
            <a:r>
              <a:rPr lang="en-GB" sz="3200" dirty="0" smtClean="0"/>
              <a:t>6. crisps, choc, sweets</a:t>
            </a:r>
            <a:endParaRPr lang="en-GB" sz="3200" dirty="0">
              <a:solidFill>
                <a:srgbClr val="FF0000"/>
              </a:solidFill>
            </a:endParaRPr>
          </a:p>
        </p:txBody>
      </p:sp>
      <p:pic>
        <p:nvPicPr>
          <p:cNvPr id="2051" name="Picture 3"/>
          <p:cNvPicPr>
            <a:picLocks noChangeAspect="1" noChangeArrowheads="1"/>
          </p:cNvPicPr>
          <p:nvPr/>
        </p:nvPicPr>
        <p:blipFill>
          <a:blip r:embed="rId2" cstate="print"/>
          <a:srcRect/>
          <a:stretch>
            <a:fillRect/>
          </a:stretch>
        </p:blipFill>
        <p:spPr bwMode="auto">
          <a:xfrm>
            <a:off x="10629822" y="0"/>
            <a:ext cx="1511378" cy="1507022"/>
          </a:xfrm>
          <a:prstGeom prst="rect">
            <a:avLst/>
          </a:prstGeom>
          <a:noFill/>
          <a:ln w="9525">
            <a:noFill/>
            <a:miter lim="800000"/>
            <a:headEnd/>
            <a:tailEnd/>
          </a:ln>
        </p:spPr>
      </p:pic>
      <p:sp>
        <p:nvSpPr>
          <p:cNvPr id="5" name="Oval 4"/>
          <p:cNvSpPr>
            <a:spLocks noChangeArrowheads="1"/>
          </p:cNvSpPr>
          <p:nvPr/>
        </p:nvSpPr>
        <p:spPr bwMode="auto">
          <a:xfrm>
            <a:off x="7373937" y="2092960"/>
            <a:ext cx="4716463" cy="44500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6" name="Straight Connector 5"/>
          <p:cNvCxnSpPr>
            <a:stCxn id="5" idx="0"/>
          </p:cNvCxnSpPr>
          <p:nvPr/>
        </p:nvCxnSpPr>
        <p:spPr>
          <a:xfrm flipH="1">
            <a:off x="9690100" y="2146300"/>
            <a:ext cx="42069" cy="223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594600" y="4318000"/>
            <a:ext cx="2095502" cy="109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9711136" y="4318000"/>
            <a:ext cx="2112564" cy="109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90099" y="4381500"/>
            <a:ext cx="636156" cy="2082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90099" y="4381500"/>
            <a:ext cx="1955801" cy="12446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830454" y="5285232"/>
            <a:ext cx="1301865" cy="13111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219478" y="5079305"/>
            <a:ext cx="5107709" cy="1384995"/>
          </a:xfrm>
          <a:prstGeom prst="rect">
            <a:avLst/>
          </a:prstGeom>
          <a:noFill/>
        </p:spPr>
        <p:txBody>
          <a:bodyPr wrap="square" rtlCol="0">
            <a:spAutoFit/>
          </a:bodyPr>
          <a:lstStyle/>
          <a:p>
            <a:r>
              <a:rPr lang="en-GB" sz="2800" dirty="0" smtClean="0">
                <a:solidFill>
                  <a:srgbClr val="FF0000"/>
                </a:solidFill>
              </a:rPr>
              <a:t>Task: Which foods go in which section of how much you should be eating a day?</a:t>
            </a:r>
            <a:endParaRPr lang="en-GB" sz="2800" dirty="0">
              <a:solidFill>
                <a:srgbClr val="FF0000"/>
              </a:solidFill>
            </a:endParaRPr>
          </a:p>
        </p:txBody>
      </p:sp>
    </p:spTree>
    <p:extLst>
      <p:ext uri="{BB962C8B-B14F-4D97-AF65-F5344CB8AC3E}">
        <p14:creationId xmlns:p14="http://schemas.microsoft.com/office/powerpoint/2010/main" xmlns="" val="1139937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536" t="11782" r="17266" b="5532"/>
          <a:stretch>
            <a:fillRect/>
          </a:stretch>
        </p:blipFill>
        <p:spPr bwMode="auto">
          <a:xfrm>
            <a:off x="1991544" y="332656"/>
            <a:ext cx="8352928" cy="6048672"/>
          </a:xfrm>
          <a:prstGeom prst="rect">
            <a:avLst/>
          </a:prstGeom>
          <a:noFill/>
          <a:ln w="9525">
            <a:noFill/>
            <a:miter lim="800000"/>
            <a:headEnd/>
            <a:tailEnd/>
          </a:ln>
        </p:spPr>
      </p:pic>
    </p:spTree>
    <p:extLst>
      <p:ext uri="{BB962C8B-B14F-4D97-AF65-F5344CB8AC3E}">
        <p14:creationId xmlns:p14="http://schemas.microsoft.com/office/powerpoint/2010/main" xmlns="" val="1026993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pic>
        <p:nvPicPr>
          <p:cNvPr id="36865" name="Picture 1"/>
          <p:cNvPicPr>
            <a:picLocks noChangeAspect="1" noChangeArrowheads="1"/>
          </p:cNvPicPr>
          <p:nvPr/>
        </p:nvPicPr>
        <p:blipFill>
          <a:blip r:embed="rId2" cstate="print"/>
          <a:srcRect l="16362" t="21750" r="21384" b="6100"/>
          <a:stretch>
            <a:fillRect/>
          </a:stretch>
        </p:blipFill>
        <p:spPr bwMode="auto">
          <a:xfrm>
            <a:off x="1692878" y="908720"/>
            <a:ext cx="8521642" cy="5544616"/>
          </a:xfrm>
          <a:prstGeom prst="rect">
            <a:avLst/>
          </a:prstGeom>
          <a:noFill/>
        </p:spPr>
      </p:pic>
      <p:sp>
        <p:nvSpPr>
          <p:cNvPr id="36867" name="Rectangle 3"/>
          <p:cNvSpPr>
            <a:spLocks noChangeArrowheads="1"/>
          </p:cNvSpPr>
          <p:nvPr/>
        </p:nvSpPr>
        <p:spPr bwMode="auto">
          <a:xfrm>
            <a:off x="1524001" y="362636"/>
            <a:ext cx="296382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b="1">
                <a:solidFill>
                  <a:srgbClr val="666666"/>
                </a:solidFill>
                <a:latin typeface="Calibri" pitchFamily="34" charset="0"/>
                <a:ea typeface="Calibri" pitchFamily="34" charset="0"/>
                <a:cs typeface="StoneSans-Semibold"/>
              </a:rPr>
              <a:t>How food affects your health</a:t>
            </a:r>
            <a:endParaRPr lang="en-GB" sz="800">
              <a:latin typeface="Arial" pitchFamily="34" charset="0"/>
              <a:cs typeface="Arial" pitchFamily="34" charset="0"/>
            </a:endParaRPr>
          </a:p>
          <a:p>
            <a:pPr eaLnBrk="0" fontAlgn="base" hangingPunct="0">
              <a:spcBef>
                <a:spcPct val="0"/>
              </a:spcBef>
              <a:spcAft>
                <a:spcPct val="0"/>
              </a:spcAft>
            </a:pPr>
            <a:endParaRPr lang="en-GB">
              <a:latin typeface="Arial" pitchFamily="34" charset="0"/>
              <a:cs typeface="Arial" pitchFamily="34" charset="0"/>
            </a:endParaRPr>
          </a:p>
        </p:txBody>
      </p:sp>
    </p:spTree>
    <p:extLst>
      <p:ext uri="{BB962C8B-B14F-4D97-AF65-F5344CB8AC3E}">
        <p14:creationId xmlns:p14="http://schemas.microsoft.com/office/powerpoint/2010/main" xmlns="" val="214685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2800" b="1"/>
              <a:t>What is the function of carbohydrate?</a:t>
            </a:r>
            <a:endParaRPr lang="en-US" sz="2800" b="1"/>
          </a:p>
        </p:txBody>
      </p:sp>
      <p:sp>
        <p:nvSpPr>
          <p:cNvPr id="6147" name="Rectangle 3"/>
          <p:cNvSpPr>
            <a:spLocks noGrp="1" noChangeArrowheads="1"/>
          </p:cNvSpPr>
          <p:nvPr>
            <p:ph idx="1"/>
          </p:nvPr>
        </p:nvSpPr>
        <p:spPr>
          <a:xfrm>
            <a:off x="1524000" y="1600201"/>
            <a:ext cx="8686800" cy="4525963"/>
          </a:xfrm>
        </p:spPr>
        <p:txBody>
          <a:bodyPr/>
          <a:lstStyle/>
          <a:p>
            <a:pPr eaLnBrk="1" hangingPunct="1">
              <a:buFontTx/>
              <a:buNone/>
            </a:pPr>
            <a:r>
              <a:rPr lang="en-GB" sz="2400" dirty="0"/>
              <a:t>	Carbohydrate provides an important source of energy for the body.	</a:t>
            </a:r>
          </a:p>
          <a:p>
            <a:pPr eaLnBrk="1" hangingPunct="1">
              <a:buFontTx/>
              <a:buNone/>
            </a:pPr>
            <a:endParaRPr lang="en-GB" sz="2400" dirty="0"/>
          </a:p>
          <a:p>
            <a:pPr eaLnBrk="1" hangingPunct="1">
              <a:buFontTx/>
              <a:buNone/>
            </a:pPr>
            <a:r>
              <a:rPr lang="en-GB" sz="2400" dirty="0"/>
              <a:t>		The two main types of carbohydrate are:</a:t>
            </a:r>
          </a:p>
          <a:p>
            <a:pPr eaLnBrk="1" hangingPunct="1"/>
            <a:endParaRPr lang="en-GB" sz="2400" dirty="0"/>
          </a:p>
          <a:p>
            <a:pPr eaLnBrk="1" hangingPunct="1">
              <a:buFontTx/>
              <a:buNone/>
            </a:pPr>
            <a:r>
              <a:rPr lang="en-GB" sz="2400" dirty="0"/>
              <a:t>		1) sugars;</a:t>
            </a:r>
          </a:p>
          <a:p>
            <a:pPr eaLnBrk="1" hangingPunct="1">
              <a:buFontTx/>
              <a:buNone/>
            </a:pPr>
            <a:endParaRPr lang="en-GB" sz="2400" dirty="0"/>
          </a:p>
          <a:p>
            <a:pPr eaLnBrk="1" hangingPunct="1">
              <a:buFontTx/>
              <a:buNone/>
            </a:pPr>
            <a:r>
              <a:rPr lang="en-GB" sz="2400" dirty="0"/>
              <a:t>		2) starch.</a:t>
            </a:r>
            <a:endParaRPr lang="en-US" sz="2400" dirty="0"/>
          </a:p>
        </p:txBody>
      </p:sp>
      <p:pic>
        <p:nvPicPr>
          <p:cNvPr id="6148" name="Picture 6" descr="MPj04074040000[1]"/>
          <p:cNvPicPr>
            <a:picLocks noChangeAspect="1" noChangeArrowheads="1"/>
          </p:cNvPicPr>
          <p:nvPr/>
        </p:nvPicPr>
        <p:blipFill>
          <a:blip r:embed="rId3" cstate="print"/>
          <a:srcRect/>
          <a:stretch>
            <a:fillRect/>
          </a:stretch>
        </p:blipFill>
        <p:spPr bwMode="auto">
          <a:xfrm>
            <a:off x="7248128" y="3861049"/>
            <a:ext cx="2698750" cy="2182813"/>
          </a:xfrm>
          <a:prstGeom prst="rect">
            <a:avLst/>
          </a:prstGeom>
          <a:noFill/>
          <a:ln w="19050">
            <a:noFill/>
            <a:miter lim="800000"/>
            <a:headEnd/>
            <a:tailEnd/>
          </a:ln>
        </p:spPr>
      </p:pic>
    </p:spTree>
    <p:extLst>
      <p:ext uri="{BB962C8B-B14F-4D97-AF65-F5344CB8AC3E}">
        <p14:creationId xmlns:p14="http://schemas.microsoft.com/office/powerpoint/2010/main" xmlns="" val="241515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z="2800" b="1"/>
              <a:t>Where is carbohydrate found?</a:t>
            </a:r>
            <a:endParaRPr lang="en-US" sz="2800" b="1"/>
          </a:p>
        </p:txBody>
      </p:sp>
      <p:sp>
        <p:nvSpPr>
          <p:cNvPr id="7171" name="Rectangle 3"/>
          <p:cNvSpPr>
            <a:spLocks noGrp="1" noChangeArrowheads="1"/>
          </p:cNvSpPr>
          <p:nvPr>
            <p:ph type="body" idx="1"/>
          </p:nvPr>
        </p:nvSpPr>
        <p:spPr>
          <a:xfrm>
            <a:off x="1703513" y="1556793"/>
            <a:ext cx="8758113" cy="4597946"/>
          </a:xfrm>
        </p:spPr>
        <p:txBody>
          <a:bodyPr/>
          <a:lstStyle/>
          <a:p>
            <a:pPr eaLnBrk="1" hangingPunct="1">
              <a:buFontTx/>
              <a:buNone/>
            </a:pPr>
            <a:r>
              <a:rPr lang="en-GB" sz="2400" dirty="0"/>
              <a:t>	Some examples of sugar sources (carbohydrate) are sucrose (found in table sugar), lactose (found in milk), and fructose (found in fruit).</a:t>
            </a:r>
          </a:p>
          <a:p>
            <a:pPr eaLnBrk="1" hangingPunct="1"/>
            <a:endParaRPr lang="en-GB" sz="2400" dirty="0"/>
          </a:p>
          <a:p>
            <a:pPr eaLnBrk="1" hangingPunct="1">
              <a:buFontTx/>
              <a:buNone/>
            </a:pPr>
            <a:endParaRPr lang="en-GB" sz="2400" dirty="0"/>
          </a:p>
          <a:p>
            <a:pPr eaLnBrk="1" hangingPunct="1">
              <a:buFontTx/>
              <a:buNone/>
            </a:pPr>
            <a:endParaRPr lang="en-GB" sz="2400" dirty="0"/>
          </a:p>
          <a:p>
            <a:pPr eaLnBrk="1" hangingPunct="1">
              <a:buFontTx/>
              <a:buNone/>
            </a:pPr>
            <a:endParaRPr lang="en-GB" sz="2400" dirty="0"/>
          </a:p>
          <a:p>
            <a:pPr eaLnBrk="1" hangingPunct="1">
              <a:buFontTx/>
              <a:buNone/>
            </a:pPr>
            <a:r>
              <a:rPr lang="en-GB" sz="2400" dirty="0"/>
              <a:t>	Some examples of food sources for starchy carbohydrates are bread, pasta, and cereal.</a:t>
            </a:r>
            <a:endParaRPr lang="en-US" dirty="0" smtClean="0"/>
          </a:p>
        </p:txBody>
      </p:sp>
      <p:pic>
        <p:nvPicPr>
          <p:cNvPr id="7172" name="Picture 8" descr="MPj04387870000[1]"/>
          <p:cNvPicPr>
            <a:picLocks noChangeAspect="1" noChangeArrowheads="1"/>
          </p:cNvPicPr>
          <p:nvPr/>
        </p:nvPicPr>
        <p:blipFill>
          <a:blip r:embed="rId3" cstate="print"/>
          <a:srcRect/>
          <a:stretch>
            <a:fillRect/>
          </a:stretch>
        </p:blipFill>
        <p:spPr bwMode="auto">
          <a:xfrm>
            <a:off x="8401051" y="2852738"/>
            <a:ext cx="1973263" cy="1320800"/>
          </a:xfrm>
          <a:prstGeom prst="rect">
            <a:avLst/>
          </a:prstGeom>
          <a:noFill/>
          <a:ln w="9525">
            <a:noFill/>
            <a:miter lim="800000"/>
            <a:headEnd/>
            <a:tailEnd/>
          </a:ln>
        </p:spPr>
      </p:pic>
      <p:pic>
        <p:nvPicPr>
          <p:cNvPr id="7173" name="Picture 13" descr="doughnut - cut out"/>
          <p:cNvPicPr>
            <a:picLocks noChangeAspect="1" noChangeArrowheads="1"/>
          </p:cNvPicPr>
          <p:nvPr/>
        </p:nvPicPr>
        <p:blipFill>
          <a:blip r:embed="rId4" cstate="print"/>
          <a:srcRect/>
          <a:stretch>
            <a:fillRect/>
          </a:stretch>
        </p:blipFill>
        <p:spPr bwMode="auto">
          <a:xfrm>
            <a:off x="2135189" y="3068639"/>
            <a:ext cx="1393825" cy="1158875"/>
          </a:xfrm>
          <a:prstGeom prst="rect">
            <a:avLst/>
          </a:prstGeom>
          <a:noFill/>
          <a:ln w="9525">
            <a:noFill/>
            <a:miter lim="800000"/>
            <a:headEnd/>
            <a:tailEnd/>
          </a:ln>
        </p:spPr>
      </p:pic>
      <p:pic>
        <p:nvPicPr>
          <p:cNvPr id="7174" name="Picture 14" descr="milk"/>
          <p:cNvPicPr>
            <a:picLocks noChangeAspect="1" noChangeArrowheads="1"/>
          </p:cNvPicPr>
          <p:nvPr/>
        </p:nvPicPr>
        <p:blipFill>
          <a:blip r:embed="rId5" cstate="print"/>
          <a:srcRect/>
          <a:stretch>
            <a:fillRect/>
          </a:stretch>
        </p:blipFill>
        <p:spPr bwMode="auto">
          <a:xfrm>
            <a:off x="5375275" y="2997200"/>
            <a:ext cx="1365250" cy="1295400"/>
          </a:xfrm>
          <a:prstGeom prst="rect">
            <a:avLst/>
          </a:prstGeom>
          <a:noFill/>
          <a:ln w="9525">
            <a:noFill/>
            <a:miter lim="800000"/>
            <a:headEnd/>
            <a:tailEnd/>
          </a:ln>
        </p:spPr>
      </p:pic>
      <p:pic>
        <p:nvPicPr>
          <p:cNvPr id="7175" name="Picture 15" descr="Cereals (193 x 194)"/>
          <p:cNvPicPr>
            <a:picLocks noChangeAspect="1" noChangeArrowheads="1"/>
          </p:cNvPicPr>
          <p:nvPr/>
        </p:nvPicPr>
        <p:blipFill>
          <a:blip r:embed="rId6" cstate="print"/>
          <a:srcRect/>
          <a:stretch>
            <a:fillRect/>
          </a:stretch>
        </p:blipFill>
        <p:spPr bwMode="auto">
          <a:xfrm>
            <a:off x="9120189" y="5373689"/>
            <a:ext cx="1290637" cy="1296987"/>
          </a:xfrm>
          <a:prstGeom prst="rect">
            <a:avLst/>
          </a:prstGeom>
          <a:noFill/>
          <a:ln w="9525">
            <a:noFill/>
            <a:miter lim="800000"/>
            <a:headEnd/>
            <a:tailEnd/>
          </a:ln>
        </p:spPr>
      </p:pic>
      <p:pic>
        <p:nvPicPr>
          <p:cNvPr id="7176" name="Picture 16" descr="Pasta2"/>
          <p:cNvPicPr>
            <a:picLocks noChangeAspect="1" noChangeArrowheads="1"/>
          </p:cNvPicPr>
          <p:nvPr/>
        </p:nvPicPr>
        <p:blipFill>
          <a:blip r:embed="rId7" cstate="print"/>
          <a:srcRect/>
          <a:stretch>
            <a:fillRect/>
          </a:stretch>
        </p:blipFill>
        <p:spPr bwMode="auto">
          <a:xfrm>
            <a:off x="5448301" y="5516564"/>
            <a:ext cx="1368425" cy="1119187"/>
          </a:xfrm>
          <a:prstGeom prst="rect">
            <a:avLst/>
          </a:prstGeom>
          <a:noFill/>
          <a:ln w="9525">
            <a:noFill/>
            <a:miter lim="800000"/>
            <a:headEnd/>
            <a:tailEnd/>
          </a:ln>
        </p:spPr>
      </p:pic>
      <p:pic>
        <p:nvPicPr>
          <p:cNvPr id="7177" name="Picture 17" descr="soda bread(424 x 282)"/>
          <p:cNvPicPr>
            <a:picLocks noChangeAspect="1" noChangeArrowheads="1"/>
          </p:cNvPicPr>
          <p:nvPr/>
        </p:nvPicPr>
        <p:blipFill>
          <a:blip r:embed="rId8" cstate="print"/>
          <a:srcRect/>
          <a:stretch>
            <a:fillRect/>
          </a:stretch>
        </p:blipFill>
        <p:spPr bwMode="auto">
          <a:xfrm>
            <a:off x="2135189" y="5516564"/>
            <a:ext cx="1512887" cy="1006475"/>
          </a:xfrm>
          <a:prstGeom prst="rect">
            <a:avLst/>
          </a:prstGeom>
          <a:noFill/>
          <a:ln w="9525">
            <a:noFill/>
            <a:miter lim="800000"/>
            <a:headEnd/>
            <a:tailEnd/>
          </a:ln>
        </p:spPr>
      </p:pic>
    </p:spTree>
    <p:extLst>
      <p:ext uri="{BB962C8B-B14F-4D97-AF65-F5344CB8AC3E}">
        <p14:creationId xmlns:p14="http://schemas.microsoft.com/office/powerpoint/2010/main" xmlns="" val="106738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47850" y="274638"/>
            <a:ext cx="8362950" cy="1143000"/>
          </a:xfrm>
        </p:spPr>
        <p:txBody>
          <a:bodyPr/>
          <a:lstStyle/>
          <a:p>
            <a:pPr eaLnBrk="1" hangingPunct="1"/>
            <a:r>
              <a:rPr lang="en-GB" sz="2800" b="1" dirty="0"/>
              <a:t>What is the function of protein?</a:t>
            </a:r>
            <a:endParaRPr lang="en-US" sz="2800" b="1" dirty="0"/>
          </a:p>
        </p:txBody>
      </p:sp>
      <p:sp>
        <p:nvSpPr>
          <p:cNvPr id="8195" name="Rectangle 3"/>
          <p:cNvSpPr>
            <a:spLocks noGrp="1" noChangeArrowheads="1"/>
          </p:cNvSpPr>
          <p:nvPr>
            <p:ph type="body" idx="1"/>
          </p:nvPr>
        </p:nvSpPr>
        <p:spPr>
          <a:xfrm>
            <a:off x="1981200" y="1628801"/>
            <a:ext cx="8075240" cy="4525963"/>
          </a:xfrm>
        </p:spPr>
        <p:txBody>
          <a:bodyPr/>
          <a:lstStyle/>
          <a:p>
            <a:pPr eaLnBrk="1" hangingPunct="1">
              <a:buFontTx/>
              <a:buNone/>
            </a:pPr>
            <a:r>
              <a:rPr lang="en-GB" sz="2400" dirty="0"/>
              <a:t>	Protein is needed by the body for growth, development and repair.</a:t>
            </a:r>
          </a:p>
          <a:p>
            <a:pPr eaLnBrk="1" hangingPunct="1"/>
            <a:endParaRPr lang="en-GB" sz="2400" dirty="0"/>
          </a:p>
          <a:p>
            <a:pPr>
              <a:buNone/>
            </a:pPr>
            <a:r>
              <a:rPr lang="en-GB" sz="2400" dirty="0"/>
              <a:t>	Protein can also provide energy. </a:t>
            </a:r>
          </a:p>
          <a:p>
            <a:pPr>
              <a:buNone/>
            </a:pPr>
            <a:endParaRPr lang="en-GB" sz="2400" dirty="0"/>
          </a:p>
          <a:p>
            <a:pPr>
              <a:buNone/>
            </a:pPr>
            <a:r>
              <a:rPr lang="en-GB" sz="2400" dirty="0"/>
              <a:t>Babies, children and adolescents need protein for growth. </a:t>
            </a:r>
          </a:p>
          <a:p>
            <a:pPr>
              <a:buNone/>
            </a:pPr>
            <a:r>
              <a:rPr lang="en-GB" sz="2400" dirty="0"/>
              <a:t>Vegans and strict vegetarians need to eat a wide variety of foods to meet their protein needs</a:t>
            </a:r>
          </a:p>
          <a:p>
            <a:pPr eaLnBrk="1" hangingPunct="1">
              <a:buFontTx/>
              <a:buNone/>
            </a:pPr>
            <a:endParaRPr lang="en-GB" sz="2400" dirty="0"/>
          </a:p>
          <a:p>
            <a:pPr eaLnBrk="1" hangingPunct="1">
              <a:buFontTx/>
              <a:buNone/>
            </a:pPr>
            <a:r>
              <a:rPr lang="en-GB" sz="2400" dirty="0"/>
              <a:t>	</a:t>
            </a:r>
          </a:p>
        </p:txBody>
      </p:sp>
      <p:pic>
        <p:nvPicPr>
          <p:cNvPr id="8196" name="Picture 7" descr="meat and dairy"/>
          <p:cNvPicPr>
            <a:picLocks noChangeAspect="1" noChangeArrowheads="1"/>
          </p:cNvPicPr>
          <p:nvPr/>
        </p:nvPicPr>
        <p:blipFill>
          <a:blip r:embed="rId3" cstate="print"/>
          <a:srcRect/>
          <a:stretch>
            <a:fillRect/>
          </a:stretch>
        </p:blipFill>
        <p:spPr bwMode="auto">
          <a:xfrm>
            <a:off x="7896201" y="4725144"/>
            <a:ext cx="2335519" cy="1865064"/>
          </a:xfrm>
          <a:prstGeom prst="rect">
            <a:avLst/>
          </a:prstGeom>
          <a:noFill/>
          <a:ln w="9525">
            <a:noFill/>
            <a:miter lim="800000"/>
            <a:headEnd/>
            <a:tailEnd/>
          </a:ln>
        </p:spPr>
      </p:pic>
    </p:spTree>
    <p:extLst>
      <p:ext uri="{BB962C8B-B14F-4D97-AF65-F5344CB8AC3E}">
        <p14:creationId xmlns:p14="http://schemas.microsoft.com/office/powerpoint/2010/main" xmlns="" val="391742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2800" b="1"/>
              <a:t>Where is protein found?</a:t>
            </a:r>
            <a:endParaRPr lang="en-US" sz="2800" b="1"/>
          </a:p>
        </p:txBody>
      </p:sp>
      <p:sp>
        <p:nvSpPr>
          <p:cNvPr id="10243" name="Rectangle 3"/>
          <p:cNvSpPr>
            <a:spLocks noGrp="1" noChangeArrowheads="1"/>
          </p:cNvSpPr>
          <p:nvPr>
            <p:ph type="body" idx="1"/>
          </p:nvPr>
        </p:nvSpPr>
        <p:spPr>
          <a:xfrm>
            <a:off x="1524000" y="1600201"/>
            <a:ext cx="8686800" cy="4525963"/>
          </a:xfrm>
        </p:spPr>
        <p:txBody>
          <a:bodyPr/>
          <a:lstStyle/>
          <a:p>
            <a:pPr eaLnBrk="1" hangingPunct="1">
              <a:buFontTx/>
              <a:buNone/>
            </a:pPr>
            <a:r>
              <a:rPr lang="en-GB" sz="2400"/>
              <a:t>	Protein is found in meat, fish, eggs, and dairy foods.</a:t>
            </a:r>
          </a:p>
          <a:p>
            <a:pPr eaLnBrk="1" hangingPunct="1"/>
            <a:endParaRPr lang="en-GB" sz="2400"/>
          </a:p>
          <a:p>
            <a:pPr eaLnBrk="1" hangingPunct="1"/>
            <a:endParaRPr lang="en-GB" sz="2400"/>
          </a:p>
          <a:p>
            <a:pPr eaLnBrk="1" hangingPunct="1"/>
            <a:endParaRPr lang="en-GB" sz="2400"/>
          </a:p>
          <a:p>
            <a:pPr eaLnBrk="1" hangingPunct="1"/>
            <a:endParaRPr lang="en-GB" sz="2400"/>
          </a:p>
          <a:p>
            <a:pPr eaLnBrk="1" hangingPunct="1">
              <a:buFontTx/>
              <a:buNone/>
            </a:pPr>
            <a:r>
              <a:rPr lang="en-GB" sz="2400"/>
              <a:t>	Protein is also found in non-animal sources, e.g. cereal products, nuts and pulses.</a:t>
            </a:r>
            <a:endParaRPr lang="en-US" sz="2400"/>
          </a:p>
        </p:txBody>
      </p:sp>
      <p:pic>
        <p:nvPicPr>
          <p:cNvPr id="10244" name="Picture 6" descr="MPj04052460000[1]"/>
          <p:cNvPicPr>
            <a:picLocks noChangeAspect="1" noChangeArrowheads="1"/>
          </p:cNvPicPr>
          <p:nvPr/>
        </p:nvPicPr>
        <p:blipFill>
          <a:blip r:embed="rId3" cstate="print"/>
          <a:srcRect/>
          <a:stretch>
            <a:fillRect/>
          </a:stretch>
        </p:blipFill>
        <p:spPr bwMode="auto">
          <a:xfrm>
            <a:off x="4367214" y="2276475"/>
            <a:ext cx="2047875" cy="1462088"/>
          </a:xfrm>
          <a:prstGeom prst="rect">
            <a:avLst/>
          </a:prstGeom>
          <a:noFill/>
          <a:ln w="9525">
            <a:noFill/>
            <a:miter lim="800000"/>
            <a:headEnd/>
            <a:tailEnd/>
          </a:ln>
        </p:spPr>
      </p:pic>
      <p:pic>
        <p:nvPicPr>
          <p:cNvPr id="10245" name="Picture 9" descr="MPj04310280000[1]"/>
          <p:cNvPicPr>
            <a:picLocks noChangeAspect="1" noChangeArrowheads="1"/>
          </p:cNvPicPr>
          <p:nvPr/>
        </p:nvPicPr>
        <p:blipFill>
          <a:blip r:embed="rId4" cstate="print"/>
          <a:srcRect/>
          <a:stretch>
            <a:fillRect/>
          </a:stretch>
        </p:blipFill>
        <p:spPr bwMode="auto">
          <a:xfrm>
            <a:off x="8328025" y="2205039"/>
            <a:ext cx="1492250" cy="1489075"/>
          </a:xfrm>
          <a:prstGeom prst="rect">
            <a:avLst/>
          </a:prstGeom>
          <a:noFill/>
          <a:ln w="9525">
            <a:noFill/>
            <a:miter lim="800000"/>
            <a:headEnd/>
            <a:tailEnd/>
          </a:ln>
        </p:spPr>
      </p:pic>
      <p:pic>
        <p:nvPicPr>
          <p:cNvPr id="10246" name="Picture 10" descr="MPj01754290000[1]"/>
          <p:cNvPicPr>
            <a:picLocks noChangeAspect="1" noChangeArrowheads="1"/>
          </p:cNvPicPr>
          <p:nvPr/>
        </p:nvPicPr>
        <p:blipFill>
          <a:blip r:embed="rId5" cstate="print"/>
          <a:srcRect/>
          <a:stretch>
            <a:fillRect/>
          </a:stretch>
        </p:blipFill>
        <p:spPr bwMode="auto">
          <a:xfrm>
            <a:off x="1992313" y="4941888"/>
            <a:ext cx="2089150" cy="1403350"/>
          </a:xfrm>
          <a:prstGeom prst="rect">
            <a:avLst/>
          </a:prstGeom>
          <a:noFill/>
          <a:ln w="9525">
            <a:noFill/>
            <a:miter lim="800000"/>
            <a:headEnd/>
            <a:tailEnd/>
          </a:ln>
        </p:spPr>
      </p:pic>
      <p:pic>
        <p:nvPicPr>
          <p:cNvPr id="10247" name="Picture 11" descr="MPj04031620000[1]"/>
          <p:cNvPicPr>
            <a:picLocks noChangeAspect="1" noChangeArrowheads="1"/>
          </p:cNvPicPr>
          <p:nvPr/>
        </p:nvPicPr>
        <p:blipFill>
          <a:blip r:embed="rId6" cstate="print"/>
          <a:srcRect/>
          <a:stretch>
            <a:fillRect/>
          </a:stretch>
        </p:blipFill>
        <p:spPr bwMode="auto">
          <a:xfrm>
            <a:off x="5016501" y="4941888"/>
            <a:ext cx="2335213" cy="1562100"/>
          </a:xfrm>
          <a:prstGeom prst="rect">
            <a:avLst/>
          </a:prstGeom>
          <a:noFill/>
          <a:ln w="9525">
            <a:noFill/>
            <a:miter lim="800000"/>
            <a:headEnd/>
            <a:tailEnd/>
          </a:ln>
        </p:spPr>
      </p:pic>
      <p:pic>
        <p:nvPicPr>
          <p:cNvPr id="10248" name="Picture 12" descr="MPj04332900000[1]"/>
          <p:cNvPicPr>
            <a:picLocks noChangeAspect="1" noChangeArrowheads="1"/>
          </p:cNvPicPr>
          <p:nvPr/>
        </p:nvPicPr>
        <p:blipFill>
          <a:blip r:embed="rId7" cstate="print"/>
          <a:srcRect/>
          <a:stretch>
            <a:fillRect/>
          </a:stretch>
        </p:blipFill>
        <p:spPr bwMode="auto">
          <a:xfrm>
            <a:off x="7967663" y="4941889"/>
            <a:ext cx="2087562" cy="1387475"/>
          </a:xfrm>
          <a:prstGeom prst="rect">
            <a:avLst/>
          </a:prstGeom>
          <a:noFill/>
          <a:ln w="9525">
            <a:noFill/>
            <a:miter lim="800000"/>
            <a:headEnd/>
            <a:tailEnd/>
          </a:ln>
        </p:spPr>
      </p:pic>
      <p:pic>
        <p:nvPicPr>
          <p:cNvPr id="10249" name="Picture 14" descr="cooked chook - cut out"/>
          <p:cNvPicPr>
            <a:picLocks noChangeAspect="1" noChangeArrowheads="1"/>
          </p:cNvPicPr>
          <p:nvPr/>
        </p:nvPicPr>
        <p:blipFill>
          <a:blip r:embed="rId8" cstate="print"/>
          <a:srcRect/>
          <a:stretch>
            <a:fillRect/>
          </a:stretch>
        </p:blipFill>
        <p:spPr bwMode="auto">
          <a:xfrm>
            <a:off x="2495550" y="2060575"/>
            <a:ext cx="1157288" cy="1728788"/>
          </a:xfrm>
          <a:prstGeom prst="rect">
            <a:avLst/>
          </a:prstGeom>
          <a:noFill/>
          <a:ln w="9525">
            <a:noFill/>
            <a:miter lim="800000"/>
            <a:headEnd/>
            <a:tailEnd/>
          </a:ln>
        </p:spPr>
      </p:pic>
      <p:pic>
        <p:nvPicPr>
          <p:cNvPr id="10250" name="Picture 15" descr="egg in holder"/>
          <p:cNvPicPr>
            <a:picLocks noChangeAspect="1" noChangeArrowheads="1"/>
          </p:cNvPicPr>
          <p:nvPr/>
        </p:nvPicPr>
        <p:blipFill>
          <a:blip r:embed="rId9" cstate="print"/>
          <a:srcRect/>
          <a:stretch>
            <a:fillRect/>
          </a:stretch>
        </p:blipFill>
        <p:spPr bwMode="auto">
          <a:xfrm>
            <a:off x="6672264" y="2420938"/>
            <a:ext cx="808037" cy="1223962"/>
          </a:xfrm>
          <a:prstGeom prst="rect">
            <a:avLst/>
          </a:prstGeom>
          <a:noFill/>
          <a:ln w="9525">
            <a:noFill/>
            <a:miter lim="800000"/>
            <a:headEnd/>
            <a:tailEnd/>
          </a:ln>
        </p:spPr>
      </p:pic>
    </p:spTree>
    <p:extLst>
      <p:ext uri="{BB962C8B-B14F-4D97-AF65-F5344CB8AC3E}">
        <p14:creationId xmlns:p14="http://schemas.microsoft.com/office/powerpoint/2010/main" xmlns="" val="2943296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2800" b="1"/>
              <a:t>What is the function of fat?</a:t>
            </a:r>
            <a:endParaRPr lang="en-US" sz="2800" b="1"/>
          </a:p>
        </p:txBody>
      </p:sp>
      <p:sp>
        <p:nvSpPr>
          <p:cNvPr id="11267" name="Rectangle 3"/>
          <p:cNvSpPr>
            <a:spLocks noGrp="1" noChangeArrowheads="1"/>
          </p:cNvSpPr>
          <p:nvPr>
            <p:ph type="body" idx="1"/>
          </p:nvPr>
        </p:nvSpPr>
        <p:spPr>
          <a:xfrm>
            <a:off x="1991544" y="1340768"/>
            <a:ext cx="8280920" cy="5040982"/>
          </a:xfrm>
        </p:spPr>
        <p:txBody>
          <a:bodyPr>
            <a:normAutofit lnSpcReduction="10000"/>
          </a:bodyPr>
          <a:lstStyle/>
          <a:p>
            <a:pPr eaLnBrk="1" hangingPunct="1">
              <a:lnSpc>
                <a:spcPct val="90000"/>
              </a:lnSpc>
              <a:buFontTx/>
              <a:buNone/>
            </a:pPr>
            <a:r>
              <a:rPr lang="en-GB" sz="2400" dirty="0"/>
              <a:t>	</a:t>
            </a:r>
          </a:p>
          <a:p>
            <a:pPr eaLnBrk="1" hangingPunct="1">
              <a:lnSpc>
                <a:spcPct val="90000"/>
              </a:lnSpc>
              <a:buFontTx/>
              <a:buNone/>
            </a:pPr>
            <a:r>
              <a:rPr lang="en-GB" sz="2400" dirty="0"/>
              <a:t>	Fat provides a store of energy for the body.</a:t>
            </a:r>
          </a:p>
          <a:p>
            <a:pPr eaLnBrk="1" hangingPunct="1">
              <a:lnSpc>
                <a:spcPct val="90000"/>
              </a:lnSpc>
              <a:buFontTx/>
              <a:buNone/>
            </a:pPr>
            <a:endParaRPr lang="en-GB" sz="2400" dirty="0"/>
          </a:p>
          <a:p>
            <a:pPr eaLnBrk="1" hangingPunct="1">
              <a:lnSpc>
                <a:spcPct val="90000"/>
              </a:lnSpc>
              <a:buFontTx/>
              <a:buNone/>
            </a:pPr>
            <a:r>
              <a:rPr lang="en-GB" sz="2400" dirty="0"/>
              <a:t>	Fat also provides protection for the major organs in the body.</a:t>
            </a:r>
          </a:p>
          <a:p>
            <a:pPr eaLnBrk="1" hangingPunct="1">
              <a:lnSpc>
                <a:spcPct val="90000"/>
              </a:lnSpc>
              <a:buFontTx/>
              <a:buNone/>
            </a:pPr>
            <a:endParaRPr lang="en-GB" sz="2400" dirty="0"/>
          </a:p>
          <a:p>
            <a:pPr>
              <a:lnSpc>
                <a:spcPct val="80000"/>
              </a:lnSpc>
              <a:buNone/>
            </a:pPr>
            <a:r>
              <a:rPr lang="en-GB" sz="2400" dirty="0"/>
              <a:t>		Types of fats include:</a:t>
            </a:r>
          </a:p>
          <a:p>
            <a:pPr>
              <a:lnSpc>
                <a:spcPct val="80000"/>
              </a:lnSpc>
              <a:buNone/>
            </a:pPr>
            <a:r>
              <a:rPr lang="en-GB" sz="2400" dirty="0"/>
              <a:t>		 • saturated;</a:t>
            </a:r>
          </a:p>
          <a:p>
            <a:pPr>
              <a:lnSpc>
                <a:spcPct val="80000"/>
              </a:lnSpc>
              <a:buNone/>
            </a:pPr>
            <a:r>
              <a:rPr lang="en-GB" sz="2400" dirty="0"/>
              <a:t>		 • unsaturated;</a:t>
            </a:r>
          </a:p>
          <a:p>
            <a:pPr>
              <a:lnSpc>
                <a:spcPct val="80000"/>
              </a:lnSpc>
              <a:buNone/>
            </a:pPr>
            <a:r>
              <a:rPr lang="en-GB" sz="2400" dirty="0"/>
              <a:t>			- monounsaturated;</a:t>
            </a:r>
          </a:p>
          <a:p>
            <a:pPr>
              <a:lnSpc>
                <a:spcPct val="80000"/>
              </a:lnSpc>
              <a:buNone/>
            </a:pPr>
            <a:r>
              <a:rPr lang="en-GB" sz="2400" dirty="0"/>
              <a:t>		 	- polyunsaturated.</a:t>
            </a:r>
          </a:p>
          <a:p>
            <a:pPr>
              <a:lnSpc>
                <a:spcPct val="80000"/>
              </a:lnSpc>
              <a:buNone/>
            </a:pPr>
            <a:endParaRPr lang="en-GB" sz="2400" dirty="0"/>
          </a:p>
          <a:p>
            <a:pPr>
              <a:lnSpc>
                <a:spcPct val="80000"/>
              </a:lnSpc>
              <a:buNone/>
            </a:pPr>
            <a:r>
              <a:rPr lang="en-GB" sz="2400" dirty="0"/>
              <a:t>	Fat is needed for health, but only in moderate amounts.</a:t>
            </a:r>
            <a:endParaRPr lang="en-US" sz="2400" dirty="0"/>
          </a:p>
        </p:txBody>
      </p:sp>
    </p:spTree>
    <p:extLst>
      <p:ext uri="{BB962C8B-B14F-4D97-AF65-F5344CB8AC3E}">
        <p14:creationId xmlns:p14="http://schemas.microsoft.com/office/powerpoint/2010/main" xmlns="" val="2868886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2800" b="1"/>
              <a:t>Where is fat found?</a:t>
            </a:r>
            <a:endParaRPr lang="en-US" sz="2800" b="1"/>
          </a:p>
        </p:txBody>
      </p:sp>
      <p:sp>
        <p:nvSpPr>
          <p:cNvPr id="13315" name="Rectangle 3"/>
          <p:cNvSpPr>
            <a:spLocks noGrp="1" noChangeArrowheads="1"/>
          </p:cNvSpPr>
          <p:nvPr>
            <p:ph idx="1"/>
          </p:nvPr>
        </p:nvSpPr>
        <p:spPr>
          <a:xfrm>
            <a:off x="1524000" y="1600201"/>
            <a:ext cx="8686800" cy="4525963"/>
          </a:xfrm>
        </p:spPr>
        <p:txBody>
          <a:bodyPr/>
          <a:lstStyle/>
          <a:p>
            <a:pPr eaLnBrk="1" hangingPunct="1">
              <a:buFontTx/>
              <a:buNone/>
            </a:pPr>
            <a:r>
              <a:rPr lang="en-GB" sz="2400"/>
              <a:t>	Saturated fat can be found in meat, coconut oil, palm oil, cakes, biscuits, and lard.</a:t>
            </a:r>
          </a:p>
          <a:p>
            <a:pPr eaLnBrk="1" hangingPunct="1"/>
            <a:endParaRPr lang="en-GB" sz="2400"/>
          </a:p>
          <a:p>
            <a:pPr eaLnBrk="1" hangingPunct="1"/>
            <a:endParaRPr lang="en-GB" sz="2400"/>
          </a:p>
          <a:p>
            <a:pPr eaLnBrk="1" hangingPunct="1"/>
            <a:endParaRPr lang="en-GB" sz="2400"/>
          </a:p>
          <a:p>
            <a:pPr eaLnBrk="1" hangingPunct="1"/>
            <a:endParaRPr lang="en-GB" sz="2400"/>
          </a:p>
          <a:p>
            <a:pPr eaLnBrk="1" hangingPunct="1">
              <a:buFontTx/>
              <a:buNone/>
            </a:pPr>
            <a:r>
              <a:rPr lang="en-GB" sz="2400"/>
              <a:t>	Monounsaturated and polyunsaturated fat can be found in rapeseed oil, olive oil, oily fish, avocado and some margarines and low fat spreads.</a:t>
            </a:r>
            <a:endParaRPr lang="en-US" sz="2400"/>
          </a:p>
        </p:txBody>
      </p:sp>
      <p:pic>
        <p:nvPicPr>
          <p:cNvPr id="13316" name="Picture 4" descr="MPj04328980000[1]"/>
          <p:cNvPicPr>
            <a:picLocks noChangeAspect="1" noChangeArrowheads="1"/>
          </p:cNvPicPr>
          <p:nvPr/>
        </p:nvPicPr>
        <p:blipFill>
          <a:blip r:embed="rId3" cstate="print"/>
          <a:srcRect/>
          <a:stretch>
            <a:fillRect/>
          </a:stretch>
        </p:blipFill>
        <p:spPr bwMode="auto">
          <a:xfrm>
            <a:off x="2495550" y="2852739"/>
            <a:ext cx="1544638" cy="1025525"/>
          </a:xfrm>
          <a:prstGeom prst="rect">
            <a:avLst/>
          </a:prstGeom>
          <a:noFill/>
          <a:ln w="9525">
            <a:noFill/>
            <a:miter lim="800000"/>
            <a:headEnd/>
            <a:tailEnd/>
          </a:ln>
        </p:spPr>
      </p:pic>
      <p:pic>
        <p:nvPicPr>
          <p:cNvPr id="13317" name="Picture 6" descr="MPPH02874J0000[1]"/>
          <p:cNvPicPr>
            <a:picLocks noChangeAspect="1" noChangeArrowheads="1"/>
          </p:cNvPicPr>
          <p:nvPr/>
        </p:nvPicPr>
        <p:blipFill>
          <a:blip r:embed="rId4" cstate="print"/>
          <a:srcRect/>
          <a:stretch>
            <a:fillRect/>
          </a:stretch>
        </p:blipFill>
        <p:spPr bwMode="auto">
          <a:xfrm>
            <a:off x="5303838" y="2492376"/>
            <a:ext cx="1223962" cy="1584325"/>
          </a:xfrm>
          <a:prstGeom prst="rect">
            <a:avLst/>
          </a:prstGeom>
          <a:noFill/>
          <a:ln w="9525">
            <a:noFill/>
            <a:miter lim="800000"/>
            <a:headEnd/>
            <a:tailEnd/>
          </a:ln>
        </p:spPr>
      </p:pic>
      <p:pic>
        <p:nvPicPr>
          <p:cNvPr id="13318" name="Picture 7" descr="MPj03846830000[1]"/>
          <p:cNvPicPr>
            <a:picLocks noChangeAspect="1" noChangeArrowheads="1"/>
          </p:cNvPicPr>
          <p:nvPr/>
        </p:nvPicPr>
        <p:blipFill>
          <a:blip r:embed="rId5" cstate="print"/>
          <a:srcRect/>
          <a:stretch>
            <a:fillRect/>
          </a:stretch>
        </p:blipFill>
        <p:spPr bwMode="auto">
          <a:xfrm>
            <a:off x="7824788" y="2781301"/>
            <a:ext cx="2120900" cy="1120775"/>
          </a:xfrm>
          <a:prstGeom prst="rect">
            <a:avLst/>
          </a:prstGeom>
          <a:noFill/>
          <a:ln w="9525">
            <a:noFill/>
            <a:miter lim="800000"/>
            <a:headEnd/>
            <a:tailEnd/>
          </a:ln>
        </p:spPr>
      </p:pic>
      <p:pic>
        <p:nvPicPr>
          <p:cNvPr id="13319" name="Picture 8" descr="MPPH02759J0000[1]"/>
          <p:cNvPicPr>
            <a:picLocks noChangeAspect="1" noChangeArrowheads="1"/>
          </p:cNvPicPr>
          <p:nvPr/>
        </p:nvPicPr>
        <p:blipFill>
          <a:blip r:embed="rId6" cstate="print"/>
          <a:srcRect/>
          <a:stretch>
            <a:fillRect/>
          </a:stretch>
        </p:blipFill>
        <p:spPr bwMode="auto">
          <a:xfrm>
            <a:off x="7319963" y="5445126"/>
            <a:ext cx="1295400" cy="1001713"/>
          </a:xfrm>
          <a:prstGeom prst="rect">
            <a:avLst/>
          </a:prstGeom>
          <a:noFill/>
          <a:ln w="9525">
            <a:noFill/>
            <a:miter lim="800000"/>
            <a:headEnd/>
            <a:tailEnd/>
          </a:ln>
        </p:spPr>
      </p:pic>
      <p:pic>
        <p:nvPicPr>
          <p:cNvPr id="13320" name="Picture 9" descr="bottle of oil"/>
          <p:cNvPicPr>
            <a:picLocks noChangeAspect="1" noChangeArrowheads="1"/>
          </p:cNvPicPr>
          <p:nvPr/>
        </p:nvPicPr>
        <p:blipFill>
          <a:blip r:embed="rId7" cstate="print"/>
          <a:srcRect/>
          <a:stretch>
            <a:fillRect/>
          </a:stretch>
        </p:blipFill>
        <p:spPr bwMode="auto">
          <a:xfrm>
            <a:off x="4872038" y="5445126"/>
            <a:ext cx="1065212" cy="1412875"/>
          </a:xfrm>
          <a:prstGeom prst="rect">
            <a:avLst/>
          </a:prstGeom>
          <a:noFill/>
          <a:ln w="9525">
            <a:noFill/>
            <a:miter lim="800000"/>
            <a:headEnd/>
            <a:tailEnd/>
          </a:ln>
        </p:spPr>
      </p:pic>
      <p:pic>
        <p:nvPicPr>
          <p:cNvPr id="13321" name="Picture 10" descr="butter 3"/>
          <p:cNvPicPr>
            <a:picLocks noChangeAspect="1" noChangeArrowheads="1"/>
          </p:cNvPicPr>
          <p:nvPr/>
        </p:nvPicPr>
        <p:blipFill>
          <a:blip r:embed="rId8" cstate="print"/>
          <a:srcRect/>
          <a:stretch>
            <a:fillRect/>
          </a:stretch>
        </p:blipFill>
        <p:spPr bwMode="auto">
          <a:xfrm>
            <a:off x="8975725" y="5876925"/>
            <a:ext cx="1512888" cy="730250"/>
          </a:xfrm>
          <a:prstGeom prst="rect">
            <a:avLst/>
          </a:prstGeom>
          <a:noFill/>
          <a:ln w="9525">
            <a:noFill/>
            <a:miter lim="800000"/>
            <a:headEnd/>
            <a:tailEnd/>
          </a:ln>
        </p:spPr>
      </p:pic>
      <p:pic>
        <p:nvPicPr>
          <p:cNvPr id="13322" name="Picture 12" descr="vitamin d 2 small"/>
          <p:cNvPicPr>
            <a:picLocks noChangeAspect="1" noChangeArrowheads="1"/>
          </p:cNvPicPr>
          <p:nvPr/>
        </p:nvPicPr>
        <p:blipFill>
          <a:blip r:embed="rId9" cstate="print"/>
          <a:srcRect/>
          <a:stretch>
            <a:fillRect/>
          </a:stretch>
        </p:blipFill>
        <p:spPr bwMode="auto">
          <a:xfrm rot="1117418">
            <a:off x="6240463" y="5516563"/>
            <a:ext cx="685800" cy="914400"/>
          </a:xfrm>
          <a:prstGeom prst="rect">
            <a:avLst/>
          </a:prstGeom>
          <a:noFill/>
          <a:ln w="9525">
            <a:noFill/>
            <a:miter lim="800000"/>
            <a:headEnd/>
            <a:tailEnd/>
          </a:ln>
        </p:spPr>
      </p:pic>
    </p:spTree>
    <p:extLst>
      <p:ext uri="{BB962C8B-B14F-4D97-AF65-F5344CB8AC3E}">
        <p14:creationId xmlns:p14="http://schemas.microsoft.com/office/powerpoint/2010/main" xmlns="" val="2404151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2800" b="1" dirty="0"/>
              <a:t>Vitamins</a:t>
            </a:r>
            <a:endParaRPr lang="en-US" sz="2800" b="1" dirty="0"/>
          </a:p>
        </p:txBody>
      </p:sp>
      <p:sp>
        <p:nvSpPr>
          <p:cNvPr id="15363" name="Rectangle 3"/>
          <p:cNvSpPr>
            <a:spLocks noGrp="1" noChangeArrowheads="1"/>
          </p:cNvSpPr>
          <p:nvPr>
            <p:ph type="body" idx="1"/>
          </p:nvPr>
        </p:nvSpPr>
        <p:spPr>
          <a:xfrm>
            <a:off x="1991544" y="1124744"/>
            <a:ext cx="7848872" cy="4752528"/>
          </a:xfrm>
        </p:spPr>
        <p:txBody>
          <a:bodyPr>
            <a:normAutofit/>
          </a:bodyPr>
          <a:lstStyle/>
          <a:p>
            <a:pPr eaLnBrk="1" hangingPunct="1">
              <a:lnSpc>
                <a:spcPct val="90000"/>
              </a:lnSpc>
              <a:buFontTx/>
              <a:buNone/>
            </a:pPr>
            <a:r>
              <a:rPr lang="en-GB" sz="2400" dirty="0"/>
              <a:t>	Vitamins are found in a wide variety of foods and they have many uses within the body.</a:t>
            </a:r>
          </a:p>
          <a:p>
            <a:pPr eaLnBrk="1" hangingPunct="1">
              <a:lnSpc>
                <a:spcPct val="90000"/>
              </a:lnSpc>
              <a:buFontTx/>
              <a:buNone/>
            </a:pPr>
            <a:endParaRPr lang="en-GB" sz="1100" dirty="0"/>
          </a:p>
          <a:p>
            <a:pPr>
              <a:spcBef>
                <a:spcPct val="0"/>
              </a:spcBef>
              <a:buNone/>
            </a:pPr>
            <a:r>
              <a:rPr lang="en-GB" sz="2400" dirty="0"/>
              <a:t>Vitamin A is needed for normal structure and functioning of the skin and body linings, e.g. in lungs. </a:t>
            </a:r>
          </a:p>
          <a:p>
            <a:pPr>
              <a:lnSpc>
                <a:spcPct val="90000"/>
              </a:lnSpc>
              <a:buNone/>
            </a:pPr>
            <a:endParaRPr lang="en-GB" sz="1000" dirty="0"/>
          </a:p>
          <a:p>
            <a:pPr>
              <a:spcBef>
                <a:spcPct val="0"/>
              </a:spcBef>
              <a:buNone/>
            </a:pPr>
            <a:r>
              <a:rPr lang="en-GB" sz="2400" dirty="0"/>
              <a:t>Vitamin D is needed for the absorption of calcium and </a:t>
            </a:r>
          </a:p>
          <a:p>
            <a:pPr>
              <a:spcBef>
                <a:spcPct val="0"/>
              </a:spcBef>
              <a:buNone/>
            </a:pPr>
            <a:r>
              <a:rPr lang="en-GB" sz="2400" dirty="0"/>
              <a:t>phosphorus from foods, to keep bones healthy. </a:t>
            </a:r>
          </a:p>
          <a:p>
            <a:pPr>
              <a:spcBef>
                <a:spcPct val="0"/>
              </a:spcBef>
              <a:buNone/>
            </a:pPr>
            <a:endParaRPr lang="en-GB" sz="1100" dirty="0"/>
          </a:p>
          <a:p>
            <a:pPr>
              <a:spcBef>
                <a:spcPct val="0"/>
              </a:spcBef>
              <a:buNone/>
            </a:pPr>
            <a:r>
              <a:rPr lang="en-GB" sz="2400" dirty="0"/>
              <a:t>B vitamins are needed for the release of energy from food.</a:t>
            </a:r>
          </a:p>
          <a:p>
            <a:pPr lvl="1">
              <a:lnSpc>
                <a:spcPct val="90000"/>
              </a:lnSpc>
              <a:spcBef>
                <a:spcPct val="0"/>
              </a:spcBef>
              <a:buNone/>
            </a:pPr>
            <a:endParaRPr lang="en-GB" dirty="0"/>
          </a:p>
          <a:p>
            <a:pPr lvl="1">
              <a:lnSpc>
                <a:spcPct val="90000"/>
              </a:lnSpc>
              <a:spcBef>
                <a:spcPct val="0"/>
              </a:spcBef>
              <a:buNone/>
            </a:pPr>
            <a:r>
              <a:rPr lang="en-GB" dirty="0"/>
              <a:t>Vitamin C is needed for the normal structure and function of body tissues. It also assists the healing process.</a:t>
            </a:r>
          </a:p>
          <a:p>
            <a:pPr lvl="1">
              <a:lnSpc>
                <a:spcPct val="90000"/>
              </a:lnSpc>
              <a:spcBef>
                <a:spcPct val="0"/>
              </a:spcBef>
              <a:buNone/>
            </a:pPr>
            <a:endParaRPr lang="en-GB" dirty="0"/>
          </a:p>
          <a:p>
            <a:pPr>
              <a:spcBef>
                <a:spcPct val="0"/>
              </a:spcBef>
              <a:buNone/>
            </a:pPr>
            <a:endParaRPr lang="en-GB" sz="2400" dirty="0"/>
          </a:p>
          <a:p>
            <a:pPr eaLnBrk="1" hangingPunct="1">
              <a:lnSpc>
                <a:spcPct val="90000"/>
              </a:lnSpc>
              <a:buFontTx/>
              <a:buNone/>
            </a:pPr>
            <a:endParaRPr lang="en-US" sz="2400" dirty="0"/>
          </a:p>
        </p:txBody>
      </p:sp>
    </p:spTree>
    <p:extLst>
      <p:ext uri="{BB962C8B-B14F-4D97-AF65-F5344CB8AC3E}">
        <p14:creationId xmlns:p14="http://schemas.microsoft.com/office/powerpoint/2010/main" xmlns="" val="2113457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7801"/>
          </a:xfrm>
        </p:spPr>
        <p:txBody>
          <a:bodyPr/>
          <a:lstStyle/>
          <a:p>
            <a:r>
              <a:rPr lang="en-GB" dirty="0" smtClean="0"/>
              <a:t>Learning Outcomes</a:t>
            </a:r>
            <a:endParaRPr lang="en-GB" dirty="0"/>
          </a:p>
        </p:txBody>
      </p:sp>
      <p:sp>
        <p:nvSpPr>
          <p:cNvPr id="3" name="Rectangle 2"/>
          <p:cNvSpPr/>
          <p:nvPr/>
        </p:nvSpPr>
        <p:spPr>
          <a:xfrm>
            <a:off x="825137" y="1476508"/>
            <a:ext cx="10383982" cy="5078313"/>
          </a:xfrm>
          <a:prstGeom prst="rect">
            <a:avLst/>
          </a:prstGeom>
        </p:spPr>
        <p:txBody>
          <a:bodyPr wrap="square">
            <a:spAutoFit/>
          </a:bodyPr>
          <a:lstStyle/>
          <a:p>
            <a:pPr lvl="0"/>
            <a:r>
              <a:rPr lang="en-GB" sz="2000" b="1" dirty="0" smtClean="0"/>
              <a:t>By the end of the session you will be able to: </a:t>
            </a:r>
          </a:p>
          <a:p>
            <a:endParaRPr lang="en-GB" sz="2000" dirty="0" smtClean="0"/>
          </a:p>
          <a:p>
            <a:pPr>
              <a:buFont typeface="Arial" pitchFamily="34" charset="0"/>
              <a:buChar char="•"/>
            </a:pPr>
            <a:r>
              <a:rPr lang="en-GB" sz="2800" dirty="0" smtClean="0"/>
              <a:t>Check understanding for week 2 – recap</a:t>
            </a:r>
          </a:p>
          <a:p>
            <a:pPr>
              <a:buFont typeface="Arial" pitchFamily="34" charset="0"/>
              <a:buChar char="•"/>
            </a:pPr>
            <a:endParaRPr lang="en-GB" sz="2800" dirty="0"/>
          </a:p>
          <a:p>
            <a:pPr>
              <a:buFont typeface="Arial" pitchFamily="34" charset="0"/>
              <a:buChar char="•"/>
            </a:pPr>
            <a:r>
              <a:rPr lang="en-GB" sz="2800" dirty="0" smtClean="0"/>
              <a:t>Identify </a:t>
            </a:r>
            <a:r>
              <a:rPr lang="en-GB" sz="2800" dirty="0" smtClean="0"/>
              <a:t>if you can work with children quiz</a:t>
            </a:r>
          </a:p>
          <a:p>
            <a:pPr>
              <a:buFont typeface="Arial" pitchFamily="34" charset="0"/>
              <a:buChar char="•"/>
            </a:pPr>
            <a:endParaRPr lang="en-GB" sz="2800" dirty="0" smtClean="0"/>
          </a:p>
          <a:p>
            <a:pPr>
              <a:buFont typeface="Arial" pitchFamily="34" charset="0"/>
              <a:buChar char="•"/>
            </a:pPr>
            <a:r>
              <a:rPr lang="en-GB" sz="2800" dirty="0" smtClean="0"/>
              <a:t>Discuss the  Early Years </a:t>
            </a:r>
            <a:r>
              <a:rPr lang="en-GB" sz="2800" dirty="0" smtClean="0"/>
              <a:t>Curriculum Aspects</a:t>
            </a:r>
            <a:endParaRPr lang="en-GB" sz="2800" dirty="0" smtClean="0"/>
          </a:p>
          <a:p>
            <a:endParaRPr lang="en-GB" sz="2000" dirty="0" smtClean="0"/>
          </a:p>
          <a:p>
            <a:pPr lvl="0"/>
            <a:r>
              <a:rPr lang="en-GB" sz="2800" dirty="0" smtClean="0"/>
              <a:t> Unit 1 Encourage children to eat healthily</a:t>
            </a:r>
          </a:p>
          <a:p>
            <a:pPr lvl="0">
              <a:buFont typeface="Arial" pitchFamily="34" charset="0"/>
              <a:buChar char="•"/>
            </a:pPr>
            <a:r>
              <a:rPr lang="en-GB" sz="2800" dirty="0" smtClean="0"/>
              <a:t>Explain the healthy </a:t>
            </a:r>
            <a:r>
              <a:rPr lang="en-GB" sz="2800" dirty="0" smtClean="0"/>
              <a:t>eating plate  -Unit 1</a:t>
            </a:r>
          </a:p>
          <a:p>
            <a:pPr lvl="0">
              <a:buFont typeface="Arial" pitchFamily="34" charset="0"/>
              <a:buChar char="•"/>
            </a:pPr>
            <a:endParaRPr lang="en-GB" sz="2000" dirty="0" smtClean="0"/>
          </a:p>
          <a:p>
            <a:pPr lvl="0">
              <a:buFont typeface="Arial" pitchFamily="34" charset="0"/>
              <a:buChar char="•"/>
            </a:pPr>
            <a:endParaRPr lang="en-GB" sz="2800" dirty="0" smtClean="0"/>
          </a:p>
          <a:p>
            <a:pPr lvl="0">
              <a:buFont typeface="Arial" pitchFamily="34" charset="0"/>
              <a:buChar char="•"/>
            </a:pPr>
            <a:endParaRPr lang="en-GB" sz="2000" dirty="0"/>
          </a:p>
        </p:txBody>
      </p:sp>
      <p:sp>
        <p:nvSpPr>
          <p:cNvPr id="4" name="TextBox 3"/>
          <p:cNvSpPr txBox="1"/>
          <p:nvPr/>
        </p:nvSpPr>
        <p:spPr>
          <a:xfrm>
            <a:off x="5254499" y="502978"/>
            <a:ext cx="2520280" cy="400110"/>
          </a:xfrm>
          <a:prstGeom prst="rect">
            <a:avLst/>
          </a:prstGeom>
          <a:noFill/>
        </p:spPr>
        <p:txBody>
          <a:bodyPr wrap="square" rtlCol="0">
            <a:spAutoFit/>
          </a:bodyPr>
          <a:lstStyle/>
          <a:p>
            <a:pPr algn="ctr"/>
            <a:r>
              <a:rPr lang="en-GB" dirty="0"/>
              <a:t>	</a:t>
            </a:r>
            <a:r>
              <a:rPr lang="en-GB" sz="2000" dirty="0"/>
              <a:t>Session </a:t>
            </a:r>
            <a:r>
              <a:rPr lang="en-GB" sz="2000" dirty="0" smtClean="0"/>
              <a:t>3</a:t>
            </a:r>
            <a:endParaRPr lang="en-GB" sz="2000" dirty="0"/>
          </a:p>
        </p:txBody>
      </p:sp>
    </p:spTree>
    <p:extLst>
      <p:ext uri="{BB962C8B-B14F-4D97-AF65-F5344CB8AC3E}">
        <p14:creationId xmlns:p14="http://schemas.microsoft.com/office/powerpoint/2010/main" xmlns="" val="2687713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75520" y="332656"/>
            <a:ext cx="2386608" cy="1282154"/>
          </a:xfrm>
          <a:prstGeom prst="rect">
            <a:avLst/>
          </a:prstGeom>
        </p:spPr>
        <p:txBody>
          <a:bodyPr/>
          <a:lstStyle/>
          <a:p>
            <a:pPr algn="ctr">
              <a:spcBef>
                <a:spcPct val="0"/>
              </a:spcBef>
              <a:defRPr/>
            </a:pPr>
            <a:r>
              <a:rPr lang="en-GB" sz="2800" b="1" dirty="0">
                <a:latin typeface="+mj-lt"/>
                <a:ea typeface="+mj-ea"/>
                <a:cs typeface="+mj-cs"/>
              </a:rPr>
              <a:t>Where is vitamin A found?</a:t>
            </a:r>
            <a:endParaRPr lang="en-US" sz="2800" b="1" dirty="0">
              <a:latin typeface="+mj-lt"/>
              <a:ea typeface="+mj-ea"/>
              <a:cs typeface="+mj-cs"/>
            </a:endParaRPr>
          </a:p>
        </p:txBody>
      </p:sp>
      <p:pic>
        <p:nvPicPr>
          <p:cNvPr id="3" name="Picture 5" descr="wholemilk"/>
          <p:cNvPicPr>
            <a:picLocks noChangeAspect="1" noChangeArrowheads="1"/>
          </p:cNvPicPr>
          <p:nvPr/>
        </p:nvPicPr>
        <p:blipFill>
          <a:blip r:embed="rId2" cstate="print"/>
          <a:srcRect/>
          <a:stretch>
            <a:fillRect/>
          </a:stretch>
        </p:blipFill>
        <p:spPr bwMode="auto">
          <a:xfrm>
            <a:off x="3647728" y="188640"/>
            <a:ext cx="1288016" cy="1928986"/>
          </a:xfrm>
          <a:prstGeom prst="rect">
            <a:avLst/>
          </a:prstGeom>
          <a:noFill/>
          <a:ln w="9525">
            <a:noFill/>
            <a:miter lim="800000"/>
            <a:headEnd/>
            <a:tailEnd/>
          </a:ln>
        </p:spPr>
      </p:pic>
      <p:pic>
        <p:nvPicPr>
          <p:cNvPr id="4" name="Picture 7" descr="zinc"/>
          <p:cNvPicPr>
            <a:picLocks noChangeAspect="1" noChangeArrowheads="1"/>
          </p:cNvPicPr>
          <p:nvPr/>
        </p:nvPicPr>
        <p:blipFill>
          <a:blip r:embed="rId3" cstate="print"/>
          <a:srcRect/>
          <a:stretch>
            <a:fillRect/>
          </a:stretch>
        </p:blipFill>
        <p:spPr bwMode="auto">
          <a:xfrm>
            <a:off x="4799857" y="980729"/>
            <a:ext cx="1685925" cy="1266825"/>
          </a:xfrm>
          <a:prstGeom prst="rect">
            <a:avLst/>
          </a:prstGeom>
          <a:noFill/>
          <a:ln w="9525">
            <a:noFill/>
            <a:miter lim="800000"/>
            <a:headEnd/>
            <a:tailEnd/>
          </a:ln>
        </p:spPr>
      </p:pic>
      <p:pic>
        <p:nvPicPr>
          <p:cNvPr id="5" name="Picture 6" descr="butter [320x200]"/>
          <p:cNvPicPr>
            <a:picLocks noChangeAspect="1" noChangeArrowheads="1"/>
          </p:cNvPicPr>
          <p:nvPr/>
        </p:nvPicPr>
        <p:blipFill>
          <a:blip r:embed="rId4" cstate="print"/>
          <a:srcRect/>
          <a:stretch>
            <a:fillRect/>
          </a:stretch>
        </p:blipFill>
        <p:spPr bwMode="auto">
          <a:xfrm>
            <a:off x="5951984" y="332656"/>
            <a:ext cx="1655762" cy="1009650"/>
          </a:xfrm>
          <a:prstGeom prst="rect">
            <a:avLst/>
          </a:prstGeom>
          <a:noFill/>
          <a:ln w="9525">
            <a:noFill/>
            <a:miter lim="800000"/>
            <a:headEnd/>
            <a:tailEnd/>
          </a:ln>
        </p:spPr>
      </p:pic>
      <p:pic>
        <p:nvPicPr>
          <p:cNvPr id="6" name="Picture 8" descr="magnesium"/>
          <p:cNvPicPr>
            <a:picLocks noChangeAspect="1" noChangeArrowheads="1"/>
          </p:cNvPicPr>
          <p:nvPr/>
        </p:nvPicPr>
        <p:blipFill>
          <a:blip r:embed="rId5" cstate="print"/>
          <a:srcRect/>
          <a:stretch>
            <a:fillRect/>
          </a:stretch>
        </p:blipFill>
        <p:spPr bwMode="auto">
          <a:xfrm>
            <a:off x="7680176" y="260649"/>
            <a:ext cx="1695450" cy="1247775"/>
          </a:xfrm>
          <a:prstGeom prst="rect">
            <a:avLst/>
          </a:prstGeom>
          <a:noFill/>
          <a:ln w="9525">
            <a:noFill/>
            <a:miter lim="800000"/>
            <a:headEnd/>
            <a:tailEnd/>
          </a:ln>
        </p:spPr>
      </p:pic>
      <p:pic>
        <p:nvPicPr>
          <p:cNvPr id="7" name="Picture 9" descr="iStock_000003177516Medium"/>
          <p:cNvPicPr>
            <a:picLocks noChangeAspect="1" noChangeArrowheads="1"/>
          </p:cNvPicPr>
          <p:nvPr/>
        </p:nvPicPr>
        <p:blipFill>
          <a:blip r:embed="rId6" cstate="print"/>
          <a:srcRect/>
          <a:stretch>
            <a:fillRect/>
          </a:stretch>
        </p:blipFill>
        <p:spPr bwMode="auto">
          <a:xfrm>
            <a:off x="6384033" y="1340768"/>
            <a:ext cx="1800225" cy="946150"/>
          </a:xfrm>
          <a:prstGeom prst="rect">
            <a:avLst/>
          </a:prstGeom>
          <a:noFill/>
          <a:ln w="9525">
            <a:noFill/>
            <a:miter lim="800000"/>
            <a:headEnd/>
            <a:tailEnd/>
          </a:ln>
        </p:spPr>
      </p:pic>
      <p:pic>
        <p:nvPicPr>
          <p:cNvPr id="8" name="Picture 11" descr="smallApricots"/>
          <p:cNvPicPr>
            <a:picLocks noChangeAspect="1" noChangeArrowheads="1"/>
          </p:cNvPicPr>
          <p:nvPr/>
        </p:nvPicPr>
        <p:blipFill>
          <a:blip r:embed="rId7" cstate="print"/>
          <a:srcRect/>
          <a:stretch>
            <a:fillRect/>
          </a:stretch>
        </p:blipFill>
        <p:spPr bwMode="auto">
          <a:xfrm>
            <a:off x="8976321" y="1268761"/>
            <a:ext cx="1331913" cy="1106487"/>
          </a:xfrm>
          <a:prstGeom prst="rect">
            <a:avLst/>
          </a:prstGeom>
          <a:noFill/>
          <a:ln w="9525">
            <a:noFill/>
            <a:miter lim="800000"/>
            <a:headEnd/>
            <a:tailEnd/>
          </a:ln>
        </p:spPr>
      </p:pic>
      <p:sp>
        <p:nvSpPr>
          <p:cNvPr id="9" name="Rectangle 2"/>
          <p:cNvSpPr txBox="1">
            <a:spLocks noChangeArrowheads="1"/>
          </p:cNvSpPr>
          <p:nvPr/>
        </p:nvSpPr>
        <p:spPr>
          <a:xfrm>
            <a:off x="1919536" y="2420888"/>
            <a:ext cx="2195736" cy="1143000"/>
          </a:xfrm>
          <a:prstGeom prst="rect">
            <a:avLst/>
          </a:prstGeom>
        </p:spPr>
        <p:txBody>
          <a:bodyPr/>
          <a:lstStyle/>
          <a:p>
            <a:pPr algn="ctr">
              <a:spcBef>
                <a:spcPct val="0"/>
              </a:spcBef>
              <a:defRPr/>
            </a:pPr>
            <a:r>
              <a:rPr lang="en-GB" sz="2800" b="1" dirty="0">
                <a:latin typeface="+mj-lt"/>
                <a:ea typeface="+mj-ea"/>
                <a:cs typeface="+mj-cs"/>
              </a:rPr>
              <a:t>Where is vitamin D found?</a:t>
            </a:r>
            <a:endParaRPr lang="en-US" sz="2800" b="1" dirty="0">
              <a:latin typeface="+mj-lt"/>
              <a:ea typeface="+mj-ea"/>
              <a:cs typeface="+mj-cs"/>
            </a:endParaRPr>
          </a:p>
        </p:txBody>
      </p:sp>
      <p:pic>
        <p:nvPicPr>
          <p:cNvPr id="10" name="Picture 6" descr="MPj04230610000[1]"/>
          <p:cNvPicPr>
            <a:picLocks noChangeAspect="1" noChangeArrowheads="1"/>
          </p:cNvPicPr>
          <p:nvPr/>
        </p:nvPicPr>
        <p:blipFill>
          <a:blip r:embed="rId8" cstate="print"/>
          <a:srcRect/>
          <a:stretch>
            <a:fillRect/>
          </a:stretch>
        </p:blipFill>
        <p:spPr bwMode="auto">
          <a:xfrm>
            <a:off x="8832304" y="2636912"/>
            <a:ext cx="1583030" cy="1053852"/>
          </a:xfrm>
          <a:prstGeom prst="rect">
            <a:avLst/>
          </a:prstGeom>
          <a:noFill/>
          <a:ln w="9525">
            <a:noFill/>
            <a:miter lim="800000"/>
            <a:headEnd/>
            <a:tailEnd/>
          </a:ln>
        </p:spPr>
      </p:pic>
      <p:pic>
        <p:nvPicPr>
          <p:cNvPr id="11" name="Picture 8" descr="salmon(198 x 264)"/>
          <p:cNvPicPr>
            <a:picLocks noChangeAspect="1" noChangeArrowheads="1"/>
          </p:cNvPicPr>
          <p:nvPr/>
        </p:nvPicPr>
        <p:blipFill>
          <a:blip r:embed="rId9" cstate="print"/>
          <a:srcRect/>
          <a:stretch>
            <a:fillRect/>
          </a:stretch>
        </p:blipFill>
        <p:spPr bwMode="auto">
          <a:xfrm>
            <a:off x="3935761" y="2420889"/>
            <a:ext cx="949325" cy="1266825"/>
          </a:xfrm>
          <a:prstGeom prst="rect">
            <a:avLst/>
          </a:prstGeom>
          <a:noFill/>
          <a:ln w="9525">
            <a:noFill/>
            <a:miter lim="800000"/>
            <a:headEnd/>
            <a:tailEnd/>
          </a:ln>
        </p:spPr>
      </p:pic>
      <p:pic>
        <p:nvPicPr>
          <p:cNvPr id="12" name="Picture 10" descr="eggs00001878708Medium (561 x 373)"/>
          <p:cNvPicPr>
            <a:picLocks noChangeAspect="1" noChangeArrowheads="1"/>
          </p:cNvPicPr>
          <p:nvPr/>
        </p:nvPicPr>
        <p:blipFill>
          <a:blip r:embed="rId10" cstate="print"/>
          <a:srcRect/>
          <a:stretch>
            <a:fillRect/>
          </a:stretch>
        </p:blipFill>
        <p:spPr bwMode="auto">
          <a:xfrm>
            <a:off x="4799856" y="2276873"/>
            <a:ext cx="1728192" cy="1412875"/>
          </a:xfrm>
          <a:prstGeom prst="rect">
            <a:avLst/>
          </a:prstGeom>
          <a:noFill/>
          <a:ln w="9525">
            <a:noFill/>
            <a:miter lim="800000"/>
            <a:headEnd/>
            <a:tailEnd/>
          </a:ln>
        </p:spPr>
      </p:pic>
      <p:pic>
        <p:nvPicPr>
          <p:cNvPr id="14" name="Picture 12" descr="MPj04392720000[1]"/>
          <p:cNvPicPr>
            <a:picLocks noChangeAspect="1" noChangeArrowheads="1"/>
          </p:cNvPicPr>
          <p:nvPr/>
        </p:nvPicPr>
        <p:blipFill>
          <a:blip r:embed="rId11" cstate="print"/>
          <a:srcRect/>
          <a:stretch>
            <a:fillRect/>
          </a:stretch>
        </p:blipFill>
        <p:spPr bwMode="auto">
          <a:xfrm>
            <a:off x="6816080" y="2510486"/>
            <a:ext cx="1368152" cy="886144"/>
          </a:xfrm>
          <a:prstGeom prst="rect">
            <a:avLst/>
          </a:prstGeom>
          <a:noFill/>
          <a:ln w="9525">
            <a:noFill/>
            <a:miter lim="800000"/>
            <a:headEnd/>
            <a:tailEnd/>
          </a:ln>
        </p:spPr>
      </p:pic>
      <p:sp>
        <p:nvSpPr>
          <p:cNvPr id="15" name="Rectangle 2"/>
          <p:cNvSpPr txBox="1">
            <a:spLocks noChangeArrowheads="1"/>
          </p:cNvSpPr>
          <p:nvPr/>
        </p:nvSpPr>
        <p:spPr>
          <a:xfrm>
            <a:off x="1919536" y="3933056"/>
            <a:ext cx="1944216" cy="1143000"/>
          </a:xfrm>
          <a:prstGeom prst="rect">
            <a:avLst/>
          </a:prstGeom>
        </p:spPr>
        <p:txBody>
          <a:bodyPr/>
          <a:lstStyle/>
          <a:p>
            <a:pPr algn="ctr">
              <a:spcBef>
                <a:spcPct val="0"/>
              </a:spcBef>
              <a:defRPr/>
            </a:pPr>
            <a:r>
              <a:rPr lang="en-GB" sz="2800" b="1" dirty="0">
                <a:latin typeface="+mj-lt"/>
                <a:ea typeface="+mj-ea"/>
                <a:cs typeface="+mj-cs"/>
              </a:rPr>
              <a:t>Where are B vitamins found?</a:t>
            </a:r>
            <a:endParaRPr lang="en-US" sz="2800" b="1" dirty="0">
              <a:latin typeface="+mj-lt"/>
              <a:ea typeface="+mj-ea"/>
              <a:cs typeface="+mj-cs"/>
            </a:endParaRPr>
          </a:p>
        </p:txBody>
      </p:sp>
      <p:sp>
        <p:nvSpPr>
          <p:cNvPr id="16" name="Rectangle 2"/>
          <p:cNvSpPr txBox="1">
            <a:spLocks noChangeArrowheads="1"/>
          </p:cNvSpPr>
          <p:nvPr/>
        </p:nvSpPr>
        <p:spPr>
          <a:xfrm>
            <a:off x="1919536" y="5301208"/>
            <a:ext cx="1944216" cy="1143000"/>
          </a:xfrm>
          <a:prstGeom prst="rect">
            <a:avLst/>
          </a:prstGeom>
        </p:spPr>
        <p:txBody>
          <a:bodyPr/>
          <a:lstStyle/>
          <a:p>
            <a:pPr algn="ctr">
              <a:spcBef>
                <a:spcPct val="0"/>
              </a:spcBef>
              <a:defRPr/>
            </a:pPr>
            <a:r>
              <a:rPr lang="en-GB" sz="2800" b="1">
                <a:latin typeface="+mj-lt"/>
                <a:ea typeface="+mj-ea"/>
                <a:cs typeface="+mj-cs"/>
              </a:rPr>
              <a:t>Where is vitamin C found?</a:t>
            </a:r>
            <a:endParaRPr lang="en-US" sz="2800" b="1" dirty="0">
              <a:latin typeface="+mj-lt"/>
              <a:ea typeface="+mj-ea"/>
              <a:cs typeface="+mj-cs"/>
            </a:endParaRPr>
          </a:p>
        </p:txBody>
      </p:sp>
      <p:pic>
        <p:nvPicPr>
          <p:cNvPr id="17" name="Picture 5" descr="MPj04387870000[1]"/>
          <p:cNvPicPr>
            <a:picLocks noChangeAspect="1" noChangeArrowheads="1"/>
          </p:cNvPicPr>
          <p:nvPr/>
        </p:nvPicPr>
        <p:blipFill>
          <a:blip r:embed="rId12" cstate="print"/>
          <a:srcRect/>
          <a:stretch>
            <a:fillRect/>
          </a:stretch>
        </p:blipFill>
        <p:spPr bwMode="auto">
          <a:xfrm>
            <a:off x="4007769" y="5589240"/>
            <a:ext cx="1588651" cy="1063650"/>
          </a:xfrm>
          <a:prstGeom prst="rect">
            <a:avLst/>
          </a:prstGeom>
          <a:noFill/>
          <a:ln w="9525">
            <a:noFill/>
            <a:miter lim="800000"/>
            <a:headEnd/>
            <a:tailEnd/>
          </a:ln>
        </p:spPr>
      </p:pic>
      <p:pic>
        <p:nvPicPr>
          <p:cNvPr id="18" name="Picture 10" descr="broc (350 x 344)"/>
          <p:cNvPicPr>
            <a:picLocks noChangeAspect="1" noChangeArrowheads="1"/>
          </p:cNvPicPr>
          <p:nvPr/>
        </p:nvPicPr>
        <p:blipFill>
          <a:blip r:embed="rId13" cstate="print"/>
          <a:srcRect/>
          <a:stretch>
            <a:fillRect/>
          </a:stretch>
        </p:blipFill>
        <p:spPr bwMode="auto">
          <a:xfrm>
            <a:off x="5735960" y="5661248"/>
            <a:ext cx="949006" cy="932628"/>
          </a:xfrm>
          <a:prstGeom prst="rect">
            <a:avLst/>
          </a:prstGeom>
          <a:noFill/>
          <a:ln w="9525">
            <a:noFill/>
            <a:miter lim="800000"/>
            <a:headEnd/>
            <a:tailEnd/>
          </a:ln>
        </p:spPr>
      </p:pic>
      <p:pic>
        <p:nvPicPr>
          <p:cNvPr id="19" name="Picture 11" descr="orange pepper"/>
          <p:cNvPicPr>
            <a:picLocks noChangeAspect="1" noChangeArrowheads="1"/>
          </p:cNvPicPr>
          <p:nvPr/>
        </p:nvPicPr>
        <p:blipFill>
          <a:blip r:embed="rId14" cstate="print"/>
          <a:srcRect/>
          <a:stretch>
            <a:fillRect/>
          </a:stretch>
        </p:blipFill>
        <p:spPr bwMode="auto">
          <a:xfrm>
            <a:off x="7032104" y="5877272"/>
            <a:ext cx="668762" cy="701518"/>
          </a:xfrm>
          <a:prstGeom prst="rect">
            <a:avLst/>
          </a:prstGeom>
          <a:noFill/>
          <a:ln w="9525">
            <a:noFill/>
            <a:miter lim="800000"/>
            <a:headEnd/>
            <a:tailEnd/>
          </a:ln>
        </p:spPr>
      </p:pic>
      <p:pic>
        <p:nvPicPr>
          <p:cNvPr id="20" name="Picture 12" descr="tomato"/>
          <p:cNvPicPr>
            <a:picLocks noChangeAspect="1" noChangeArrowheads="1"/>
          </p:cNvPicPr>
          <p:nvPr/>
        </p:nvPicPr>
        <p:blipFill>
          <a:blip r:embed="rId15" cstate="print"/>
          <a:srcRect/>
          <a:stretch>
            <a:fillRect/>
          </a:stretch>
        </p:blipFill>
        <p:spPr bwMode="auto">
          <a:xfrm>
            <a:off x="8184233" y="5661249"/>
            <a:ext cx="716077" cy="743373"/>
          </a:xfrm>
          <a:prstGeom prst="rect">
            <a:avLst/>
          </a:prstGeom>
          <a:noFill/>
          <a:ln w="9525">
            <a:noFill/>
            <a:miter lim="800000"/>
            <a:headEnd/>
            <a:tailEnd/>
          </a:ln>
        </p:spPr>
      </p:pic>
      <p:pic>
        <p:nvPicPr>
          <p:cNvPr id="21" name="Picture 14" descr="Cutout new pots (258 x 205)"/>
          <p:cNvPicPr>
            <a:picLocks noChangeAspect="1" noChangeArrowheads="1"/>
          </p:cNvPicPr>
          <p:nvPr/>
        </p:nvPicPr>
        <p:blipFill>
          <a:blip r:embed="rId16" cstate="print"/>
          <a:srcRect/>
          <a:stretch>
            <a:fillRect/>
          </a:stretch>
        </p:blipFill>
        <p:spPr bwMode="auto">
          <a:xfrm>
            <a:off x="9192345" y="5805264"/>
            <a:ext cx="993589" cy="789776"/>
          </a:xfrm>
          <a:prstGeom prst="rect">
            <a:avLst/>
          </a:prstGeom>
          <a:noFill/>
          <a:ln w="9525">
            <a:noFill/>
            <a:miter lim="800000"/>
            <a:headEnd/>
            <a:tailEnd/>
          </a:ln>
        </p:spPr>
      </p:pic>
      <p:pic>
        <p:nvPicPr>
          <p:cNvPr id="23" name="Picture 6" descr="Cereals (193 x 194)"/>
          <p:cNvPicPr>
            <a:picLocks noChangeAspect="1" noChangeArrowheads="1"/>
          </p:cNvPicPr>
          <p:nvPr/>
        </p:nvPicPr>
        <p:blipFill>
          <a:blip r:embed="rId17" cstate="print"/>
          <a:srcRect/>
          <a:stretch>
            <a:fillRect/>
          </a:stretch>
        </p:blipFill>
        <p:spPr bwMode="auto">
          <a:xfrm>
            <a:off x="5087889" y="3933057"/>
            <a:ext cx="1485445" cy="1493141"/>
          </a:xfrm>
          <a:prstGeom prst="rect">
            <a:avLst/>
          </a:prstGeom>
          <a:noFill/>
          <a:ln w="9525">
            <a:noFill/>
            <a:miter lim="800000"/>
            <a:headEnd/>
            <a:tailEnd/>
          </a:ln>
        </p:spPr>
      </p:pic>
      <p:pic>
        <p:nvPicPr>
          <p:cNvPr id="24" name="Picture 7" descr="wholemilk"/>
          <p:cNvPicPr>
            <a:picLocks noChangeAspect="1" noChangeArrowheads="1"/>
          </p:cNvPicPr>
          <p:nvPr/>
        </p:nvPicPr>
        <p:blipFill>
          <a:blip r:embed="rId2" cstate="print"/>
          <a:srcRect/>
          <a:stretch>
            <a:fillRect/>
          </a:stretch>
        </p:blipFill>
        <p:spPr bwMode="auto">
          <a:xfrm>
            <a:off x="6672064" y="4077072"/>
            <a:ext cx="971054" cy="1454658"/>
          </a:xfrm>
          <a:prstGeom prst="rect">
            <a:avLst/>
          </a:prstGeom>
          <a:noFill/>
          <a:ln w="9525">
            <a:noFill/>
            <a:miter lim="800000"/>
            <a:headEnd/>
            <a:tailEnd/>
          </a:ln>
        </p:spPr>
      </p:pic>
      <p:pic>
        <p:nvPicPr>
          <p:cNvPr id="25" name="Picture 8" descr="lamb chops"/>
          <p:cNvPicPr>
            <a:picLocks noChangeAspect="1" noChangeArrowheads="1"/>
          </p:cNvPicPr>
          <p:nvPr/>
        </p:nvPicPr>
        <p:blipFill>
          <a:blip r:embed="rId18" cstate="print"/>
          <a:srcRect/>
          <a:stretch>
            <a:fillRect/>
          </a:stretch>
        </p:blipFill>
        <p:spPr bwMode="auto">
          <a:xfrm>
            <a:off x="7752184" y="4221088"/>
            <a:ext cx="1280202" cy="1148076"/>
          </a:xfrm>
          <a:prstGeom prst="rect">
            <a:avLst/>
          </a:prstGeom>
          <a:noFill/>
          <a:ln w="9525">
            <a:noFill/>
            <a:miter lim="800000"/>
            <a:headEnd/>
            <a:tailEnd/>
          </a:ln>
        </p:spPr>
      </p:pic>
      <p:pic>
        <p:nvPicPr>
          <p:cNvPr id="26" name="Picture 9" descr="potato"/>
          <p:cNvPicPr>
            <a:picLocks noChangeAspect="1" noChangeArrowheads="1"/>
          </p:cNvPicPr>
          <p:nvPr/>
        </p:nvPicPr>
        <p:blipFill>
          <a:blip r:embed="rId19" cstate="print"/>
          <a:srcRect/>
          <a:stretch>
            <a:fillRect/>
          </a:stretch>
        </p:blipFill>
        <p:spPr bwMode="auto">
          <a:xfrm>
            <a:off x="9264352" y="4365105"/>
            <a:ext cx="1154490" cy="1008255"/>
          </a:xfrm>
          <a:prstGeom prst="rect">
            <a:avLst/>
          </a:prstGeom>
          <a:noFill/>
          <a:ln w="9525">
            <a:noFill/>
            <a:miter lim="800000"/>
            <a:headEnd/>
            <a:tailEnd/>
          </a:ln>
        </p:spPr>
      </p:pic>
      <p:pic>
        <p:nvPicPr>
          <p:cNvPr id="27" name="Picture 10" descr="iStock_000003274392Small"/>
          <p:cNvPicPr>
            <a:picLocks noChangeAspect="1" noChangeArrowheads="1"/>
          </p:cNvPicPr>
          <p:nvPr/>
        </p:nvPicPr>
        <p:blipFill>
          <a:blip r:embed="rId20" cstate="print"/>
          <a:srcRect/>
          <a:stretch>
            <a:fillRect/>
          </a:stretch>
        </p:blipFill>
        <p:spPr bwMode="auto">
          <a:xfrm>
            <a:off x="3647729" y="4221089"/>
            <a:ext cx="1362299" cy="908199"/>
          </a:xfrm>
          <a:prstGeom prst="rect">
            <a:avLst/>
          </a:prstGeom>
          <a:noFill/>
          <a:ln w="9525">
            <a:noFill/>
            <a:miter lim="800000"/>
            <a:headEnd/>
            <a:tailEnd/>
          </a:ln>
        </p:spPr>
      </p:pic>
    </p:spTree>
    <p:extLst>
      <p:ext uri="{BB962C8B-B14F-4D97-AF65-F5344CB8AC3E}">
        <p14:creationId xmlns:p14="http://schemas.microsoft.com/office/powerpoint/2010/main" xmlns="" val="1075629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Diets</a:t>
            </a:r>
            <a:endParaRPr lang="en-GB" dirty="0"/>
          </a:p>
        </p:txBody>
      </p:sp>
      <p:sp>
        <p:nvSpPr>
          <p:cNvPr id="3" name="Content Placeholder 2"/>
          <p:cNvSpPr>
            <a:spLocks noGrp="1"/>
          </p:cNvSpPr>
          <p:nvPr>
            <p:ph idx="1"/>
          </p:nvPr>
        </p:nvSpPr>
        <p:spPr/>
        <p:txBody>
          <a:bodyPr>
            <a:normAutofit/>
          </a:bodyPr>
          <a:lstStyle/>
          <a:p>
            <a:r>
              <a:rPr lang="en-GB" sz="5400" dirty="0"/>
              <a:t>Name some special diets children may have in an early years or school setting.</a:t>
            </a:r>
          </a:p>
        </p:txBody>
      </p:sp>
    </p:spTree>
    <p:extLst>
      <p:ext uri="{BB962C8B-B14F-4D97-AF65-F5344CB8AC3E}">
        <p14:creationId xmlns:p14="http://schemas.microsoft.com/office/powerpoint/2010/main" xmlns="" val="2828967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lstStyle/>
          <a:p>
            <a:r>
              <a:rPr lang="en-GB" b="1" dirty="0" smtClean="0"/>
              <a:t>Special </a:t>
            </a:r>
            <a:r>
              <a:rPr lang="en-GB" b="1" dirty="0"/>
              <a:t>diets</a:t>
            </a:r>
          </a:p>
        </p:txBody>
      </p:sp>
      <p:sp>
        <p:nvSpPr>
          <p:cNvPr id="3" name="TextBox 2"/>
          <p:cNvSpPr txBox="1"/>
          <p:nvPr/>
        </p:nvSpPr>
        <p:spPr>
          <a:xfrm>
            <a:off x="988291" y="1579420"/>
            <a:ext cx="10058399" cy="4955203"/>
          </a:xfrm>
          <a:prstGeom prst="rect">
            <a:avLst/>
          </a:prstGeom>
          <a:noFill/>
        </p:spPr>
        <p:txBody>
          <a:bodyPr wrap="square" rtlCol="0">
            <a:spAutoFit/>
          </a:bodyPr>
          <a:lstStyle/>
          <a:p>
            <a:pPr marL="571500" indent="-571500">
              <a:buFont typeface="Arial" panose="020B0604020202020204" pitchFamily="34" charset="0"/>
              <a:buChar char="•"/>
            </a:pPr>
            <a:r>
              <a:rPr lang="en-GB" sz="4000" dirty="0" smtClean="0"/>
              <a:t>Vegan</a:t>
            </a:r>
          </a:p>
          <a:p>
            <a:pPr marL="571500" indent="-571500">
              <a:buFont typeface="Arial" panose="020B0604020202020204" pitchFamily="34" charset="0"/>
              <a:buChar char="•"/>
            </a:pPr>
            <a:r>
              <a:rPr lang="en-GB" sz="4000" dirty="0" smtClean="0"/>
              <a:t>Vegetarian</a:t>
            </a:r>
          </a:p>
          <a:p>
            <a:pPr marL="571500" indent="-571500">
              <a:buFont typeface="Arial" panose="020B0604020202020204" pitchFamily="34" charset="0"/>
              <a:buChar char="•"/>
            </a:pPr>
            <a:r>
              <a:rPr lang="en-GB" sz="4000" dirty="0" smtClean="0"/>
              <a:t>Religious diets</a:t>
            </a:r>
          </a:p>
          <a:p>
            <a:pPr marL="571500" indent="-571500">
              <a:buFont typeface="Arial" panose="020B0604020202020204" pitchFamily="34" charset="0"/>
              <a:buChar char="•"/>
            </a:pPr>
            <a:r>
              <a:rPr lang="en-GB" sz="4000" dirty="0" smtClean="0"/>
              <a:t>Cultural diets</a:t>
            </a:r>
          </a:p>
          <a:p>
            <a:pPr marL="571500" indent="-571500">
              <a:buFont typeface="Arial" panose="020B0604020202020204" pitchFamily="34" charset="0"/>
              <a:buChar char="•"/>
            </a:pPr>
            <a:r>
              <a:rPr lang="en-GB" sz="4000" dirty="0" smtClean="0"/>
              <a:t>Food allergies</a:t>
            </a:r>
          </a:p>
          <a:p>
            <a:pPr marL="571500" indent="-571500">
              <a:buFont typeface="Arial" panose="020B0604020202020204" pitchFamily="34" charset="0"/>
              <a:buChar char="•"/>
            </a:pPr>
            <a:r>
              <a:rPr lang="en-GB" sz="4000" dirty="0" smtClean="0"/>
              <a:t>Food intolerance</a:t>
            </a:r>
          </a:p>
          <a:p>
            <a:pPr marL="571500" indent="-571500">
              <a:buFont typeface="Arial" panose="020B0604020202020204" pitchFamily="34" charset="0"/>
              <a:buChar char="•"/>
            </a:pPr>
            <a:r>
              <a:rPr lang="en-GB" sz="4000" dirty="0" smtClean="0"/>
              <a:t>Individual diets –personal</a:t>
            </a:r>
          </a:p>
          <a:p>
            <a:endParaRPr lang="en-GB" dirty="0" smtClean="0"/>
          </a:p>
          <a:p>
            <a:endParaRPr lang="en-GB" dirty="0" smtClean="0"/>
          </a:p>
        </p:txBody>
      </p:sp>
    </p:spTree>
    <p:extLst>
      <p:ext uri="{BB962C8B-B14F-4D97-AF65-F5344CB8AC3E}">
        <p14:creationId xmlns:p14="http://schemas.microsoft.com/office/powerpoint/2010/main" xmlns="" val="3099101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36" y="115743"/>
            <a:ext cx="10515600" cy="1325563"/>
          </a:xfrm>
        </p:spPr>
        <p:txBody>
          <a:bodyPr/>
          <a:lstStyle/>
          <a:p>
            <a:r>
              <a:rPr lang="en-GB" dirty="0" smtClean="0"/>
              <a:t>Unit 1</a:t>
            </a:r>
            <a:endParaRPr lang="en-GB" dirty="0"/>
          </a:p>
        </p:txBody>
      </p:sp>
      <p:sp>
        <p:nvSpPr>
          <p:cNvPr id="3" name="Content Placeholder 2"/>
          <p:cNvSpPr>
            <a:spLocks noGrp="1"/>
          </p:cNvSpPr>
          <p:nvPr>
            <p:ph idx="1"/>
          </p:nvPr>
        </p:nvSpPr>
        <p:spPr>
          <a:xfrm>
            <a:off x="646545" y="1520024"/>
            <a:ext cx="11120582" cy="4968552"/>
          </a:xfrm>
        </p:spPr>
        <p:txBody>
          <a:bodyPr>
            <a:normAutofit/>
          </a:bodyPr>
          <a:lstStyle/>
          <a:p>
            <a:r>
              <a:rPr lang="en-GB" dirty="0" smtClean="0">
                <a:solidFill>
                  <a:srgbClr val="FF0000"/>
                </a:solidFill>
              </a:rPr>
              <a:t>Assessment Tasks</a:t>
            </a:r>
          </a:p>
          <a:p>
            <a:r>
              <a:rPr lang="en-GB" dirty="0" smtClean="0"/>
              <a:t>Complete 1.1 , 1.2,  1.3</a:t>
            </a:r>
          </a:p>
          <a:p>
            <a:r>
              <a:rPr lang="en-GB" dirty="0" smtClean="0"/>
              <a:t>Read handouts given and answer in full</a:t>
            </a:r>
          </a:p>
          <a:p>
            <a:pPr>
              <a:buNone/>
            </a:pPr>
            <a:r>
              <a:rPr lang="en-GB" dirty="0" smtClean="0"/>
              <a:t>1.1 – explain the various aspects that make up a balance diet for children</a:t>
            </a:r>
          </a:p>
          <a:p>
            <a:pPr>
              <a:buNone/>
            </a:pPr>
            <a:r>
              <a:rPr lang="en-GB" dirty="0" smtClean="0"/>
              <a:t>1.2 </a:t>
            </a:r>
            <a:r>
              <a:rPr lang="en-GB" dirty="0"/>
              <a:t>Show me the </a:t>
            </a:r>
            <a:r>
              <a:rPr lang="en-GB" dirty="0" smtClean="0"/>
              <a:t>amounts from the food groups </a:t>
            </a:r>
            <a:r>
              <a:rPr lang="en-GB" dirty="0"/>
              <a:t>they should have </a:t>
            </a:r>
            <a:r>
              <a:rPr lang="en-GB" dirty="0" smtClean="0"/>
              <a:t>for this age range and </a:t>
            </a:r>
            <a:r>
              <a:rPr lang="en-GB" dirty="0"/>
              <a:t>examples of foods you would provide. Can explain very briefly what these nutrients would </a:t>
            </a:r>
            <a:r>
              <a:rPr lang="en-GB" dirty="0" smtClean="0"/>
              <a:t>provide</a:t>
            </a:r>
            <a:endParaRPr lang="en-GB" dirty="0"/>
          </a:p>
          <a:p>
            <a:pPr>
              <a:buNone/>
            </a:pPr>
            <a:r>
              <a:rPr lang="en-GB" dirty="0" smtClean="0"/>
              <a:t> 1.3. Show me the amounts from the food groups they should have for this age range and examples of foods you would provide. Can explain very briefly what these nutrients would provide</a:t>
            </a:r>
          </a:p>
          <a:p>
            <a:pPr>
              <a:buNone/>
            </a:pPr>
            <a:endParaRPr lang="en-GB" dirty="0" smtClean="0"/>
          </a:p>
          <a:p>
            <a:endParaRPr lang="en-GB" dirty="0"/>
          </a:p>
        </p:txBody>
      </p:sp>
    </p:spTree>
    <p:extLst>
      <p:ext uri="{BB962C8B-B14F-4D97-AF65-F5344CB8AC3E}">
        <p14:creationId xmlns:p14="http://schemas.microsoft.com/office/powerpoint/2010/main" xmlns="" val="3072870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Handouts on Moodle</a:t>
            </a:r>
            <a:endParaRPr lang="en-GB" dirty="0"/>
          </a:p>
        </p:txBody>
      </p:sp>
      <p:pic>
        <p:nvPicPr>
          <p:cNvPr id="4" name="Content Placeholder 3"/>
          <p:cNvPicPr>
            <a:picLocks noGrp="1" noChangeAspect="1"/>
          </p:cNvPicPr>
          <p:nvPr>
            <p:ph idx="1"/>
          </p:nvPr>
        </p:nvPicPr>
        <p:blipFill>
          <a:blip r:embed="rId2" cstate="print"/>
          <a:stretch>
            <a:fillRect/>
          </a:stretch>
        </p:blipFill>
        <p:spPr>
          <a:xfrm>
            <a:off x="5061527" y="2164816"/>
            <a:ext cx="3900055" cy="2940201"/>
          </a:xfrm>
          <a:prstGeom prst="rect">
            <a:avLst/>
          </a:prstGeom>
        </p:spPr>
      </p:pic>
      <p:sp>
        <p:nvSpPr>
          <p:cNvPr id="5" name="TextBox 4"/>
          <p:cNvSpPr txBox="1"/>
          <p:nvPr/>
        </p:nvSpPr>
        <p:spPr>
          <a:xfrm>
            <a:off x="5098087" y="1430867"/>
            <a:ext cx="1913467" cy="646331"/>
          </a:xfrm>
          <a:prstGeom prst="rect">
            <a:avLst/>
          </a:prstGeom>
          <a:noFill/>
        </p:spPr>
        <p:txBody>
          <a:bodyPr wrap="square" rtlCol="0">
            <a:spAutoFit/>
          </a:bodyPr>
          <a:lstStyle/>
          <a:p>
            <a:r>
              <a:rPr lang="en-GB" dirty="0" smtClean="0"/>
              <a:t>Learning outcome 1.2 &amp; 1.3</a:t>
            </a:r>
            <a:endParaRPr lang="en-GB" dirty="0"/>
          </a:p>
        </p:txBody>
      </p:sp>
      <p:pic>
        <p:nvPicPr>
          <p:cNvPr id="6" name="Picture 5"/>
          <p:cNvPicPr>
            <a:picLocks noChangeAspect="1"/>
          </p:cNvPicPr>
          <p:nvPr/>
        </p:nvPicPr>
        <p:blipFill>
          <a:blip r:embed="rId3" cstate="print"/>
          <a:stretch>
            <a:fillRect/>
          </a:stretch>
        </p:blipFill>
        <p:spPr>
          <a:xfrm>
            <a:off x="635001" y="2077198"/>
            <a:ext cx="3373582" cy="3334876"/>
          </a:xfrm>
          <a:prstGeom prst="rect">
            <a:avLst/>
          </a:prstGeom>
        </p:spPr>
      </p:pic>
      <p:sp>
        <p:nvSpPr>
          <p:cNvPr id="7" name="TextBox 6"/>
          <p:cNvSpPr txBox="1"/>
          <p:nvPr/>
        </p:nvSpPr>
        <p:spPr>
          <a:xfrm>
            <a:off x="719667" y="1430867"/>
            <a:ext cx="1778000" cy="646331"/>
          </a:xfrm>
          <a:prstGeom prst="rect">
            <a:avLst/>
          </a:prstGeom>
          <a:noFill/>
        </p:spPr>
        <p:txBody>
          <a:bodyPr wrap="square" rtlCol="0">
            <a:spAutoFit/>
          </a:bodyPr>
          <a:lstStyle/>
          <a:p>
            <a:r>
              <a:rPr lang="en-GB" dirty="0" smtClean="0"/>
              <a:t>Learning outcome 1.1 </a:t>
            </a:r>
            <a:endParaRPr lang="en-GB" dirty="0"/>
          </a:p>
        </p:txBody>
      </p:sp>
      <p:pic>
        <p:nvPicPr>
          <p:cNvPr id="3" name="Picture 2"/>
          <p:cNvPicPr>
            <a:picLocks noChangeAspect="1"/>
          </p:cNvPicPr>
          <p:nvPr/>
        </p:nvPicPr>
        <p:blipFill>
          <a:blip r:embed="rId4" cstate="print"/>
          <a:stretch>
            <a:fillRect/>
          </a:stretch>
        </p:blipFill>
        <p:spPr>
          <a:xfrm>
            <a:off x="8700460" y="1690688"/>
            <a:ext cx="3232728" cy="3417018"/>
          </a:xfrm>
          <a:prstGeom prst="rect">
            <a:avLst/>
          </a:prstGeom>
        </p:spPr>
      </p:pic>
      <p:sp>
        <p:nvSpPr>
          <p:cNvPr id="8" name="TextBox 7"/>
          <p:cNvSpPr txBox="1"/>
          <p:nvPr/>
        </p:nvSpPr>
        <p:spPr>
          <a:xfrm>
            <a:off x="8773294" y="1178869"/>
            <a:ext cx="1913467" cy="646331"/>
          </a:xfrm>
          <a:prstGeom prst="rect">
            <a:avLst/>
          </a:prstGeom>
          <a:noFill/>
        </p:spPr>
        <p:txBody>
          <a:bodyPr wrap="square" rtlCol="0">
            <a:spAutoFit/>
          </a:bodyPr>
          <a:lstStyle/>
          <a:p>
            <a:r>
              <a:rPr lang="en-GB" dirty="0" smtClean="0"/>
              <a:t>Learning outcome 1.2 &amp; 1.3</a:t>
            </a:r>
            <a:endParaRPr lang="en-GB" dirty="0"/>
          </a:p>
        </p:txBody>
      </p:sp>
      <p:sp>
        <p:nvSpPr>
          <p:cNvPr id="9" name="TextBox 8"/>
          <p:cNvSpPr txBox="1"/>
          <p:nvPr/>
        </p:nvSpPr>
        <p:spPr>
          <a:xfrm>
            <a:off x="1597892" y="5751690"/>
            <a:ext cx="5135418" cy="369332"/>
          </a:xfrm>
          <a:prstGeom prst="rect">
            <a:avLst/>
          </a:prstGeom>
          <a:noFill/>
        </p:spPr>
        <p:txBody>
          <a:bodyPr wrap="square" rtlCol="0">
            <a:spAutoFit/>
          </a:bodyPr>
          <a:lstStyle/>
          <a:p>
            <a:r>
              <a:rPr lang="en-GB" dirty="0" smtClean="0"/>
              <a:t>Menu for special diet photo’s   1.1, 1.2, 1.3 </a:t>
            </a:r>
            <a:endParaRPr lang="en-GB" dirty="0"/>
          </a:p>
        </p:txBody>
      </p:sp>
      <p:pic>
        <p:nvPicPr>
          <p:cNvPr id="11" name="Picture 10"/>
          <p:cNvPicPr>
            <a:picLocks noChangeAspect="1"/>
          </p:cNvPicPr>
          <p:nvPr/>
        </p:nvPicPr>
        <p:blipFill>
          <a:blip r:embed="rId5" cstate="print"/>
          <a:stretch>
            <a:fillRect/>
          </a:stretch>
        </p:blipFill>
        <p:spPr>
          <a:xfrm rot="16200000">
            <a:off x="6282639" y="5048448"/>
            <a:ext cx="1320177" cy="1775814"/>
          </a:xfrm>
          <a:prstGeom prst="rect">
            <a:avLst/>
          </a:prstGeom>
        </p:spPr>
      </p:pic>
    </p:spTree>
    <p:extLst>
      <p:ext uri="{BB962C8B-B14F-4D97-AF65-F5344CB8AC3E}">
        <p14:creationId xmlns:p14="http://schemas.microsoft.com/office/powerpoint/2010/main" xmlns="" val="1232488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1</a:t>
            </a:r>
            <a:endParaRPr lang="en-GB" dirty="0"/>
          </a:p>
        </p:txBody>
      </p:sp>
      <p:sp>
        <p:nvSpPr>
          <p:cNvPr id="3" name="Content Placeholder 2"/>
          <p:cNvSpPr>
            <a:spLocks noGrp="1"/>
          </p:cNvSpPr>
          <p:nvPr>
            <p:ph idx="1"/>
          </p:nvPr>
        </p:nvSpPr>
        <p:spPr/>
        <p:txBody>
          <a:bodyPr/>
          <a:lstStyle/>
          <a:p>
            <a:r>
              <a:rPr lang="en-GB" dirty="0">
                <a:solidFill>
                  <a:srgbClr val="FF0000"/>
                </a:solidFill>
              </a:rPr>
              <a:t>Assessment </a:t>
            </a:r>
            <a:r>
              <a:rPr lang="en-GB" dirty="0" smtClean="0">
                <a:solidFill>
                  <a:srgbClr val="FF0000"/>
                </a:solidFill>
              </a:rPr>
              <a:t>Tasks Menu planner with special diets</a:t>
            </a:r>
          </a:p>
          <a:p>
            <a:r>
              <a:rPr lang="en-GB" dirty="0" smtClean="0"/>
              <a:t>Learning outcomes 1.1, 1.2, 1.3</a:t>
            </a:r>
          </a:p>
          <a:p>
            <a:r>
              <a:rPr lang="en-GB" dirty="0" smtClean="0"/>
              <a:t>Complete each menu making it balanced as well as meeting the children’s dietary needs</a:t>
            </a:r>
          </a:p>
          <a:p>
            <a:pPr marL="0" indent="0">
              <a:buNone/>
            </a:pPr>
            <a:r>
              <a:rPr lang="en-GB" dirty="0" smtClean="0"/>
              <a:t>Use this handout for information on special diets</a:t>
            </a:r>
            <a:endParaRPr lang="en-GB" dirty="0">
              <a:solidFill>
                <a:srgbClr val="FF0000"/>
              </a:solidFill>
            </a:endParaRPr>
          </a:p>
        </p:txBody>
      </p:sp>
      <p:pic>
        <p:nvPicPr>
          <p:cNvPr id="4" name="Picture 3"/>
          <p:cNvPicPr>
            <a:picLocks noChangeAspect="1"/>
          </p:cNvPicPr>
          <p:nvPr/>
        </p:nvPicPr>
        <p:blipFill>
          <a:blip r:embed="rId2" cstate="print"/>
          <a:stretch>
            <a:fillRect/>
          </a:stretch>
        </p:blipFill>
        <p:spPr>
          <a:xfrm>
            <a:off x="9007664" y="3620655"/>
            <a:ext cx="1538890" cy="2967606"/>
          </a:xfrm>
          <a:prstGeom prst="rect">
            <a:avLst/>
          </a:prstGeom>
        </p:spPr>
      </p:pic>
    </p:spTree>
    <p:extLst>
      <p:ext uri="{BB962C8B-B14F-4D97-AF65-F5344CB8AC3E}">
        <p14:creationId xmlns:p14="http://schemas.microsoft.com/office/powerpoint/2010/main" xmlns="" val="281433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3552" y="2492896"/>
            <a:ext cx="8229600" cy="1143000"/>
          </a:xfrm>
        </p:spPr>
        <p:txBody>
          <a:bodyPr/>
          <a:lstStyle/>
          <a:p>
            <a:r>
              <a:rPr lang="en-GB" dirty="0" smtClean="0"/>
              <a:t>Can you work with children?</a:t>
            </a:r>
            <a:endParaRPr lang="en-GB" dirty="0"/>
          </a:p>
        </p:txBody>
      </p:sp>
    </p:spTree>
    <p:extLst>
      <p:ext uri="{BB962C8B-B14F-4D97-AF65-F5344CB8AC3E}">
        <p14:creationId xmlns:p14="http://schemas.microsoft.com/office/powerpoint/2010/main" xmlns="" val="2106412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575720" y="1694773"/>
            <a:ext cx="3384376" cy="3180421"/>
          </a:xfrm>
          <a:prstGeom prst="rect">
            <a:avLst/>
          </a:prstGeom>
          <a:noFill/>
          <a:ln w="9525">
            <a:noFill/>
            <a:miter lim="800000"/>
            <a:headEnd/>
            <a:tailEnd/>
          </a:ln>
        </p:spPr>
      </p:pic>
      <p:sp>
        <p:nvSpPr>
          <p:cNvPr id="3" name="Rectangle 2"/>
          <p:cNvSpPr/>
          <p:nvPr/>
        </p:nvSpPr>
        <p:spPr>
          <a:xfrm>
            <a:off x="774227" y="607328"/>
            <a:ext cx="2592288" cy="3416320"/>
          </a:xfrm>
          <a:prstGeom prst="rect">
            <a:avLst/>
          </a:prstGeom>
        </p:spPr>
        <p:txBody>
          <a:bodyPr wrap="square">
            <a:spAutoFit/>
          </a:bodyPr>
          <a:lstStyle/>
          <a:p>
            <a:r>
              <a:rPr lang="en-GB" dirty="0"/>
              <a:t>The Unique Child reaches out to</a:t>
            </a:r>
          </a:p>
          <a:p>
            <a:r>
              <a:rPr lang="en-GB" dirty="0"/>
              <a:t>relate to people and things through the </a:t>
            </a:r>
            <a:r>
              <a:rPr lang="en-GB" b="1" dirty="0"/>
              <a:t>Characteristics of Effective Learning, which move through all </a:t>
            </a:r>
            <a:r>
              <a:rPr lang="en-GB" dirty="0"/>
              <a:t>areas of learning.</a:t>
            </a:r>
          </a:p>
          <a:p>
            <a:r>
              <a:rPr lang="en-GB" dirty="0"/>
              <a:t>• playing and exploring</a:t>
            </a:r>
          </a:p>
          <a:p>
            <a:r>
              <a:rPr lang="en-GB" dirty="0"/>
              <a:t>• active learning</a:t>
            </a:r>
          </a:p>
          <a:p>
            <a:r>
              <a:rPr lang="en-GB" dirty="0"/>
              <a:t>• creating and thinking critically</a:t>
            </a:r>
          </a:p>
        </p:txBody>
      </p:sp>
      <p:sp>
        <p:nvSpPr>
          <p:cNvPr id="4" name="Rectangle 3"/>
          <p:cNvSpPr/>
          <p:nvPr/>
        </p:nvSpPr>
        <p:spPr>
          <a:xfrm>
            <a:off x="7248128" y="958668"/>
            <a:ext cx="3456384" cy="1754326"/>
          </a:xfrm>
          <a:prstGeom prst="rect">
            <a:avLst/>
          </a:prstGeom>
        </p:spPr>
        <p:txBody>
          <a:bodyPr wrap="square">
            <a:spAutoFit/>
          </a:bodyPr>
          <a:lstStyle/>
          <a:p>
            <a:r>
              <a:rPr lang="en-GB" b="1" dirty="0"/>
              <a:t>Prime areas are fundamental,</a:t>
            </a:r>
          </a:p>
          <a:p>
            <a:endParaRPr lang="en-GB" dirty="0"/>
          </a:p>
          <a:p>
            <a:r>
              <a:rPr lang="en-GB" dirty="0"/>
              <a:t>• Personal, Social and Emotional Development</a:t>
            </a:r>
          </a:p>
          <a:p>
            <a:r>
              <a:rPr lang="en-GB" dirty="0"/>
              <a:t>• Communication and Language</a:t>
            </a:r>
          </a:p>
          <a:p>
            <a:r>
              <a:rPr lang="en-GB" dirty="0"/>
              <a:t>• Physical Development</a:t>
            </a:r>
          </a:p>
        </p:txBody>
      </p:sp>
      <p:sp>
        <p:nvSpPr>
          <p:cNvPr id="5" name="Rectangle 4"/>
          <p:cNvSpPr/>
          <p:nvPr/>
        </p:nvSpPr>
        <p:spPr>
          <a:xfrm>
            <a:off x="873944" y="4364949"/>
            <a:ext cx="3168352" cy="2308324"/>
          </a:xfrm>
          <a:prstGeom prst="rect">
            <a:avLst/>
          </a:prstGeom>
        </p:spPr>
        <p:txBody>
          <a:bodyPr wrap="square">
            <a:spAutoFit/>
          </a:bodyPr>
          <a:lstStyle/>
          <a:p>
            <a:r>
              <a:rPr lang="en-GB" dirty="0"/>
              <a:t>Children develop in the context of relationships and the environment</a:t>
            </a:r>
          </a:p>
          <a:p>
            <a:r>
              <a:rPr lang="en-GB" dirty="0"/>
              <a:t>around them. This is unique to each</a:t>
            </a:r>
          </a:p>
          <a:p>
            <a:r>
              <a:rPr lang="en-GB" dirty="0"/>
              <a:t>family, and reflects individual communities</a:t>
            </a:r>
          </a:p>
          <a:p>
            <a:r>
              <a:rPr lang="en-GB" dirty="0"/>
              <a:t>and culture</a:t>
            </a:r>
          </a:p>
        </p:txBody>
      </p:sp>
      <p:sp>
        <p:nvSpPr>
          <p:cNvPr id="6" name="Rectangle 5"/>
          <p:cNvSpPr/>
          <p:nvPr/>
        </p:nvSpPr>
        <p:spPr>
          <a:xfrm>
            <a:off x="7284640" y="4136530"/>
            <a:ext cx="3419872" cy="1477328"/>
          </a:xfrm>
          <a:prstGeom prst="rect">
            <a:avLst/>
          </a:prstGeom>
        </p:spPr>
        <p:txBody>
          <a:bodyPr wrap="square">
            <a:spAutoFit/>
          </a:bodyPr>
          <a:lstStyle/>
          <a:p>
            <a:r>
              <a:rPr lang="en-GB" b="1" dirty="0"/>
              <a:t>Specific areas include essential</a:t>
            </a:r>
          </a:p>
          <a:p>
            <a:r>
              <a:rPr lang="en-GB" dirty="0"/>
              <a:t>• Literacy</a:t>
            </a:r>
          </a:p>
          <a:p>
            <a:r>
              <a:rPr lang="en-GB" dirty="0"/>
              <a:t>• Mathematics</a:t>
            </a:r>
          </a:p>
          <a:p>
            <a:r>
              <a:rPr lang="en-GB" dirty="0"/>
              <a:t>• Understanding the World</a:t>
            </a:r>
          </a:p>
          <a:p>
            <a:r>
              <a:rPr lang="en-GB" dirty="0"/>
              <a:t>• Expressive Arts and Design</a:t>
            </a:r>
          </a:p>
        </p:txBody>
      </p:sp>
      <p:sp>
        <p:nvSpPr>
          <p:cNvPr id="7" name="Rectangle 6"/>
          <p:cNvSpPr/>
          <p:nvPr/>
        </p:nvSpPr>
        <p:spPr>
          <a:xfrm>
            <a:off x="3647728" y="332657"/>
            <a:ext cx="5472608" cy="461665"/>
          </a:xfrm>
          <a:prstGeom prst="rect">
            <a:avLst/>
          </a:prstGeom>
        </p:spPr>
        <p:txBody>
          <a:bodyPr wrap="square">
            <a:spAutoFit/>
          </a:bodyPr>
          <a:lstStyle/>
          <a:p>
            <a:r>
              <a:rPr lang="en-GB" sz="2400" b="1" dirty="0"/>
              <a:t>Early Years Foundation Stages</a:t>
            </a:r>
          </a:p>
        </p:txBody>
      </p:sp>
    </p:spTree>
    <p:extLst>
      <p:ext uri="{BB962C8B-B14F-4D97-AF65-F5344CB8AC3E}">
        <p14:creationId xmlns:p14="http://schemas.microsoft.com/office/powerpoint/2010/main" xmlns="" val="111470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9347" y="1828800"/>
            <a:ext cx="3768918" cy="1938992"/>
          </a:xfrm>
          <a:prstGeom prst="rect">
            <a:avLst/>
          </a:prstGeom>
          <a:noFill/>
        </p:spPr>
        <p:txBody>
          <a:bodyPr wrap="square" rtlCol="0">
            <a:spAutoFit/>
          </a:bodyPr>
          <a:lstStyle/>
          <a:p>
            <a:r>
              <a:rPr lang="en-GB" sz="4000" dirty="0" smtClean="0"/>
              <a:t>Complete the EYFS task worksheet</a:t>
            </a:r>
            <a:endParaRPr lang="en-GB" sz="4000" dirty="0"/>
          </a:p>
        </p:txBody>
      </p:sp>
    </p:spTree>
    <p:extLst>
      <p:ext uri="{BB962C8B-B14F-4D97-AF65-F5344CB8AC3E}">
        <p14:creationId xmlns:p14="http://schemas.microsoft.com/office/powerpoint/2010/main" xmlns="" val="287543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4"/>
          <p:cNvPicPr/>
          <p:nvPr/>
        </p:nvPicPr>
        <p:blipFill>
          <a:blip r:embed="rId2" cstate="print"/>
          <a:srcRect b="17232"/>
          <a:stretch>
            <a:fillRect/>
          </a:stretch>
        </p:blipFill>
        <p:spPr bwMode="auto">
          <a:xfrm>
            <a:off x="2423592" y="1340768"/>
            <a:ext cx="7344816" cy="4320480"/>
          </a:xfrm>
          <a:prstGeom prst="rect">
            <a:avLst/>
          </a:prstGeom>
          <a:noFill/>
          <a:ln w="9525">
            <a:noFill/>
            <a:miter lim="800000"/>
            <a:headEnd/>
            <a:tailEnd/>
          </a:ln>
        </p:spPr>
      </p:pic>
      <p:sp>
        <p:nvSpPr>
          <p:cNvPr id="26625" name="Rectangle 1"/>
          <p:cNvSpPr>
            <a:spLocks noChangeArrowheads="1"/>
          </p:cNvSpPr>
          <p:nvPr/>
        </p:nvSpPr>
        <p:spPr bwMode="auto">
          <a:xfrm>
            <a:off x="2207568" y="5677217"/>
            <a:ext cx="71287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a:latin typeface="Arial" pitchFamily="34" charset="0"/>
                <a:ea typeface="Calibri" pitchFamily="34" charset="0"/>
                <a:cs typeface="Arial" pitchFamily="34" charset="0"/>
              </a:rPr>
              <a:t>All foods once looked like this...</a:t>
            </a:r>
            <a:endParaRPr lang="en-US" sz="2000" dirty="0">
              <a:latin typeface="Arial" pitchFamily="34" charset="0"/>
              <a:cs typeface="Arial" pitchFamily="34" charset="0"/>
            </a:endParaRPr>
          </a:p>
        </p:txBody>
      </p:sp>
      <p:sp>
        <p:nvSpPr>
          <p:cNvPr id="4" name="TextBox 3"/>
          <p:cNvSpPr txBox="1"/>
          <p:nvPr/>
        </p:nvSpPr>
        <p:spPr>
          <a:xfrm>
            <a:off x="3359696" y="620689"/>
            <a:ext cx="4536504" cy="646331"/>
          </a:xfrm>
          <a:prstGeom prst="rect">
            <a:avLst/>
          </a:prstGeom>
          <a:noFill/>
        </p:spPr>
        <p:txBody>
          <a:bodyPr wrap="square" rtlCol="0">
            <a:spAutoFit/>
          </a:bodyPr>
          <a:lstStyle/>
          <a:p>
            <a:pPr algn="ctr"/>
            <a:r>
              <a:rPr lang="en-GB" sz="3600" dirty="0"/>
              <a:t>Unit 1 </a:t>
            </a:r>
          </a:p>
        </p:txBody>
      </p:sp>
    </p:spTree>
    <p:extLst>
      <p:ext uri="{BB962C8B-B14F-4D97-AF65-F5344CB8AC3E}">
        <p14:creationId xmlns:p14="http://schemas.microsoft.com/office/powerpoint/2010/main" xmlns="" val="122963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5"/>
          <p:cNvPicPr/>
          <p:nvPr/>
        </p:nvPicPr>
        <p:blipFill>
          <a:blip r:embed="rId2" cstate="print"/>
          <a:srcRect b="15282"/>
          <a:stretch>
            <a:fillRect/>
          </a:stretch>
        </p:blipFill>
        <p:spPr bwMode="auto">
          <a:xfrm>
            <a:off x="2639616" y="476672"/>
            <a:ext cx="6840760" cy="5184576"/>
          </a:xfrm>
          <a:prstGeom prst="rect">
            <a:avLst/>
          </a:prstGeom>
          <a:noFill/>
          <a:ln w="9525">
            <a:noFill/>
            <a:miter lim="800000"/>
            <a:headEnd/>
            <a:tailEnd/>
          </a:ln>
        </p:spPr>
      </p:pic>
      <p:sp>
        <p:nvSpPr>
          <p:cNvPr id="3" name="Rectangle 2"/>
          <p:cNvSpPr/>
          <p:nvPr/>
        </p:nvSpPr>
        <p:spPr>
          <a:xfrm>
            <a:off x="2567608" y="5877273"/>
            <a:ext cx="6840760" cy="461665"/>
          </a:xfrm>
          <a:prstGeom prst="rect">
            <a:avLst/>
          </a:prstGeom>
        </p:spPr>
        <p:txBody>
          <a:bodyPr wrap="square">
            <a:spAutoFit/>
          </a:bodyPr>
          <a:lstStyle/>
          <a:p>
            <a:r>
              <a:rPr lang="en-US" sz="2400" b="1" dirty="0"/>
              <a:t>but now many foods look like this………………..</a:t>
            </a:r>
            <a:endParaRPr lang="en-GB" sz="2400" b="1" dirty="0"/>
          </a:p>
        </p:txBody>
      </p:sp>
    </p:spTree>
    <p:extLst>
      <p:ext uri="{BB962C8B-B14F-4D97-AF65-F5344CB8AC3E}">
        <p14:creationId xmlns:p14="http://schemas.microsoft.com/office/powerpoint/2010/main" xmlns="" val="22157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0765" y="1838036"/>
            <a:ext cx="5690176" cy="1446550"/>
          </a:xfrm>
          <a:prstGeom prst="rect">
            <a:avLst/>
          </a:prstGeom>
        </p:spPr>
        <p:txBody>
          <a:bodyPr wrap="square">
            <a:spAutoFit/>
          </a:bodyPr>
          <a:lstStyle/>
          <a:p>
            <a:pPr fontAlgn="base">
              <a:spcBef>
                <a:spcPct val="0"/>
              </a:spcBef>
              <a:spcAft>
                <a:spcPct val="0"/>
              </a:spcAft>
              <a:tabLst>
                <a:tab pos="457200" algn="l"/>
              </a:tabLst>
            </a:pPr>
            <a:r>
              <a:rPr lang="en-GB" sz="4400" b="1" dirty="0">
                <a:latin typeface="Comic Sans MS" pitchFamily="66" charset="0"/>
                <a:ea typeface="Calibri" pitchFamily="34" charset="0"/>
                <a:cs typeface="Times New Roman" pitchFamily="18" charset="0"/>
              </a:rPr>
              <a:t>Why is it important to eat healthy?</a:t>
            </a:r>
          </a:p>
        </p:txBody>
      </p:sp>
    </p:spTree>
    <p:extLst>
      <p:ext uri="{BB962C8B-B14F-4D97-AF65-F5344CB8AC3E}">
        <p14:creationId xmlns:p14="http://schemas.microsoft.com/office/powerpoint/2010/main" xmlns="" val="363712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919536" y="40268"/>
            <a:ext cx="8424936"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Lst>
            </a:pPr>
            <a:r>
              <a:rPr lang="en-GB" sz="2400" b="1" dirty="0">
                <a:latin typeface="Comic Sans MS" pitchFamily="66" charset="0"/>
                <a:ea typeface="Calibri" pitchFamily="34" charset="0"/>
                <a:cs typeface="Times New Roman" pitchFamily="18" charset="0"/>
              </a:rPr>
              <a:t>Why is it important to eat healthy?</a:t>
            </a:r>
          </a:p>
          <a:p>
            <a:pPr fontAlgn="base">
              <a:spcBef>
                <a:spcPct val="0"/>
              </a:spcBef>
              <a:spcAft>
                <a:spcPct val="0"/>
              </a:spcAft>
              <a:tabLst>
                <a:tab pos="457200" algn="l"/>
              </a:tabLst>
            </a:pPr>
            <a:endParaRPr lang="en-GB" sz="24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Give you energy for life</a:t>
            </a:r>
          </a:p>
          <a:p>
            <a:pPr eaLnBrk="0" fontAlgn="base" hangingPunct="0">
              <a:spcBef>
                <a:spcPct val="0"/>
              </a:spcBef>
              <a:spcAft>
                <a:spcPct val="0"/>
              </a:spcAft>
              <a:buFontTx/>
              <a:buChar char="•"/>
              <a:tabLst>
                <a:tab pos="457200" algn="l"/>
              </a:tabLst>
            </a:pPr>
            <a:endParaRPr lang="en-GB" sz="10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Help you stay at a weight that's right for you</a:t>
            </a:r>
          </a:p>
          <a:p>
            <a:pPr eaLnBrk="0" fontAlgn="base" hangingPunct="0">
              <a:spcBef>
                <a:spcPct val="0"/>
              </a:spcBef>
              <a:spcAft>
                <a:spcPct val="0"/>
              </a:spcAft>
              <a:tabLst>
                <a:tab pos="457200" algn="l"/>
              </a:tabLst>
            </a:pPr>
            <a:endParaRPr lang="en-GB" sz="1000" dirty="0">
              <a:latin typeface="Comic Sans MS" pitchFamily="66" charset="0"/>
              <a:ea typeface="Calibri" pitchFamily="34" charset="0"/>
              <a:cs typeface="Times New Roman" pitchFamily="18"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Boost your immune system</a:t>
            </a:r>
          </a:p>
          <a:p>
            <a:pPr eaLnBrk="0" fontAlgn="base" hangingPunct="0">
              <a:spcBef>
                <a:spcPct val="0"/>
              </a:spcBef>
              <a:spcAft>
                <a:spcPct val="0"/>
              </a:spcAft>
              <a:buFontTx/>
              <a:buChar char="•"/>
              <a:tabLst>
                <a:tab pos="457200" algn="l"/>
              </a:tabLst>
            </a:pPr>
            <a:endParaRPr lang="en-GB" sz="1000" dirty="0">
              <a:latin typeface="Arial" pitchFamily="34" charset="0"/>
              <a:cs typeface="Arial" pitchFamily="34" charset="0"/>
            </a:endParaRPr>
          </a:p>
          <a:p>
            <a:pPr eaLnBrk="0" fontAlgn="base" hangingPunct="0">
              <a:spcBef>
                <a:spcPct val="0"/>
              </a:spcBef>
              <a:spcAft>
                <a:spcPct val="0"/>
              </a:spcAft>
              <a:buFont typeface="Arial" pitchFamily="34" charset="0"/>
              <a:buChar char="•"/>
              <a:tabLst>
                <a:tab pos="457200" algn="l"/>
              </a:tabLst>
            </a:pPr>
            <a:r>
              <a:rPr lang="en-GB" sz="2400" dirty="0">
                <a:latin typeface="Comic Sans MS" pitchFamily="66" charset="0"/>
                <a:ea typeface="Calibri" pitchFamily="34" charset="0"/>
                <a:cs typeface="Times New Roman" pitchFamily="18" charset="0"/>
              </a:rPr>
              <a:t>Improve sports performance</a:t>
            </a:r>
          </a:p>
          <a:p>
            <a:pPr eaLnBrk="0" fontAlgn="base" hangingPunct="0">
              <a:spcBef>
                <a:spcPct val="0"/>
              </a:spcBef>
              <a:spcAft>
                <a:spcPct val="0"/>
              </a:spcAft>
              <a:buFont typeface="Arial" pitchFamily="34" charset="0"/>
              <a:buChar char="•"/>
              <a:tabLst>
                <a:tab pos="457200" algn="l"/>
              </a:tabLst>
            </a:pPr>
            <a:endParaRPr lang="en-GB" sz="10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Delay the effects of aging</a:t>
            </a:r>
          </a:p>
          <a:p>
            <a:pPr eaLnBrk="0" fontAlgn="base" hangingPunct="0">
              <a:spcBef>
                <a:spcPct val="0"/>
              </a:spcBef>
              <a:spcAft>
                <a:spcPct val="0"/>
              </a:spcAft>
              <a:buFontTx/>
              <a:buChar char="•"/>
              <a:tabLst>
                <a:tab pos="457200" algn="l"/>
              </a:tabLst>
            </a:pPr>
            <a:endParaRPr lang="en-GB" sz="10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Keep you active and fit into old age</a:t>
            </a:r>
          </a:p>
          <a:p>
            <a:pPr eaLnBrk="0" fontAlgn="base" hangingPunct="0">
              <a:spcBef>
                <a:spcPct val="0"/>
              </a:spcBef>
              <a:spcAft>
                <a:spcPct val="0"/>
              </a:spcAft>
              <a:buFontTx/>
              <a:buChar char="•"/>
              <a:tabLst>
                <a:tab pos="457200" algn="l"/>
              </a:tabLst>
            </a:pPr>
            <a:endParaRPr lang="en-GB" sz="24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Help beat tiredness and fatigue</a:t>
            </a:r>
          </a:p>
          <a:p>
            <a:pPr eaLnBrk="0" fontAlgn="base" hangingPunct="0">
              <a:spcBef>
                <a:spcPct val="0"/>
              </a:spcBef>
              <a:spcAft>
                <a:spcPct val="0"/>
              </a:spcAft>
              <a:buFontTx/>
              <a:buChar char="•"/>
              <a:tabLst>
                <a:tab pos="457200" algn="l"/>
              </a:tabLst>
            </a:pPr>
            <a:endParaRPr lang="en-GB" sz="10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Protect teeth and keep gums healthy</a:t>
            </a:r>
          </a:p>
          <a:p>
            <a:pPr eaLnBrk="0" fontAlgn="base" hangingPunct="0">
              <a:spcBef>
                <a:spcPct val="0"/>
              </a:spcBef>
              <a:spcAft>
                <a:spcPct val="0"/>
              </a:spcAft>
              <a:buFontTx/>
              <a:buChar char="•"/>
              <a:tabLst>
                <a:tab pos="457200" algn="l"/>
              </a:tabLst>
            </a:pPr>
            <a:endParaRPr lang="en-GB" sz="10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Enhance your concentration and possible alter mood</a:t>
            </a:r>
          </a:p>
          <a:p>
            <a:pPr eaLnBrk="0" fontAlgn="base" hangingPunct="0">
              <a:spcBef>
                <a:spcPct val="0"/>
              </a:spcBef>
              <a:spcAft>
                <a:spcPct val="0"/>
              </a:spcAft>
              <a:buFontTx/>
              <a:buChar char="•"/>
              <a:tabLst>
                <a:tab pos="457200" algn="l"/>
              </a:tabLst>
            </a:pPr>
            <a:endParaRPr lang="en-GB" sz="1000"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n-GB" sz="2400" dirty="0">
                <a:latin typeface="Comic Sans MS" pitchFamily="66" charset="0"/>
                <a:ea typeface="Calibri" pitchFamily="34" charset="0"/>
                <a:cs typeface="Times New Roman" pitchFamily="18" charset="0"/>
              </a:rPr>
              <a:t>Ward off serious illnesses like heart disease, certain cancers, mature-age onset diabetes, and gallbladder disease </a:t>
            </a:r>
            <a:endParaRPr lang="en-GB" sz="2400" dirty="0">
              <a:latin typeface="Arial" pitchFamily="34" charset="0"/>
              <a:cs typeface="Arial" pitchFamily="34" charset="0"/>
            </a:endParaRPr>
          </a:p>
          <a:p>
            <a:pPr eaLnBrk="0" fontAlgn="base" hangingPunct="0">
              <a:spcBef>
                <a:spcPct val="0"/>
              </a:spcBef>
              <a:spcAft>
                <a:spcPct val="0"/>
              </a:spcAft>
              <a:tabLst>
                <a:tab pos="457200" algn="l"/>
              </a:tabLst>
            </a:pPr>
            <a:endParaRPr lang="en-GB" dirty="0">
              <a:latin typeface="Arial" pitchFamily="34" charset="0"/>
              <a:cs typeface="Arial" pitchFamily="34" charset="0"/>
            </a:endParaRPr>
          </a:p>
        </p:txBody>
      </p:sp>
    </p:spTree>
    <p:extLst>
      <p:ext uri="{BB962C8B-B14F-4D97-AF65-F5344CB8AC3E}">
        <p14:creationId xmlns:p14="http://schemas.microsoft.com/office/powerpoint/2010/main" xmlns="" val="3912925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620</Words>
  <Application>Microsoft Office PowerPoint</Application>
  <PresentationFormat>Custom</PresentationFormat>
  <Paragraphs>173</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NCFE Level 1  Working with Children</vt:lpstr>
      <vt:lpstr>Learning Outcomes</vt:lpstr>
      <vt:lpstr>Can you work with children?</vt:lpstr>
      <vt:lpstr>Slide 4</vt:lpstr>
      <vt:lpstr>Slide 5</vt:lpstr>
      <vt:lpstr>Slide 6</vt:lpstr>
      <vt:lpstr>Slide 7</vt:lpstr>
      <vt:lpstr>Slide 8</vt:lpstr>
      <vt:lpstr>Slide 9</vt:lpstr>
      <vt:lpstr>Slide 10</vt:lpstr>
      <vt:lpstr>Slide 11</vt:lpstr>
      <vt:lpstr>Slide 12</vt:lpstr>
      <vt:lpstr>What is the function of carbohydrate?</vt:lpstr>
      <vt:lpstr>Where is carbohydrate found?</vt:lpstr>
      <vt:lpstr>What is the function of protein?</vt:lpstr>
      <vt:lpstr>Where is protein found?</vt:lpstr>
      <vt:lpstr>What is the function of fat?</vt:lpstr>
      <vt:lpstr>Where is fat found?</vt:lpstr>
      <vt:lpstr>Vitamins</vt:lpstr>
      <vt:lpstr>Slide 20</vt:lpstr>
      <vt:lpstr>Special Diets</vt:lpstr>
      <vt:lpstr>Special diets</vt:lpstr>
      <vt:lpstr>Unit 1</vt:lpstr>
      <vt:lpstr>Handouts on Moodle</vt:lpstr>
      <vt:lpstr>Unit 1</vt:lpstr>
    </vt:vector>
  </TitlesOfParts>
  <Company>London Borough of Islington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Mcclean, Allison</dc:creator>
  <cp:lastModifiedBy>Nay 2</cp:lastModifiedBy>
  <cp:revision>11</cp:revision>
  <dcterms:created xsi:type="dcterms:W3CDTF">2020-10-15T11:11:56Z</dcterms:created>
  <dcterms:modified xsi:type="dcterms:W3CDTF">2021-10-06T18:51:04Z</dcterms:modified>
</cp:coreProperties>
</file>