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57" r:id="rId4"/>
    <p:sldId id="283" r:id="rId5"/>
    <p:sldId id="278" r:id="rId6"/>
    <p:sldId id="267" r:id="rId7"/>
    <p:sldId id="268" r:id="rId8"/>
    <p:sldId id="271" r:id="rId9"/>
    <p:sldId id="270" r:id="rId10"/>
    <p:sldId id="282" r:id="rId11"/>
    <p:sldId id="279" r:id="rId12"/>
    <p:sldId id="280" r:id="rId13"/>
    <p:sldId id="281"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0" autoAdjust="0"/>
    <p:restoredTop sz="94660"/>
  </p:normalViewPr>
  <p:slideViewPr>
    <p:cSldViewPr snapToGrid="0">
      <p:cViewPr varScale="1">
        <p:scale>
          <a:sx n="73" d="100"/>
          <a:sy n="73" d="100"/>
        </p:scale>
        <p:origin x="-83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8170128-3EA9-4247-962B-8401C3D65D64}" type="datetimeFigureOut">
              <a:rPr lang="en-GB" smtClean="0"/>
              <a:pPr/>
              <a:t>06/10/2021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2121228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170128-3EA9-4247-962B-8401C3D65D64}" type="datetimeFigureOut">
              <a:rPr lang="en-GB" smtClean="0"/>
              <a:pPr/>
              <a:t>06/10/2021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1799313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170128-3EA9-4247-962B-8401C3D65D64}" type="datetimeFigureOut">
              <a:rPr lang="en-GB" smtClean="0"/>
              <a:pPr/>
              <a:t>06/10/2021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3053253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170128-3EA9-4247-962B-8401C3D65D64}" type="datetimeFigureOut">
              <a:rPr lang="en-GB" smtClean="0"/>
              <a:pPr/>
              <a:t>06/10/2021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1083966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8170128-3EA9-4247-962B-8401C3D65D64}" type="datetimeFigureOut">
              <a:rPr lang="en-GB" smtClean="0"/>
              <a:pPr/>
              <a:t>06/10/2021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2319953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8170128-3EA9-4247-962B-8401C3D65D64}" type="datetimeFigureOut">
              <a:rPr lang="en-GB" smtClean="0"/>
              <a:pPr/>
              <a:t>06/10/2021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199944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8170128-3EA9-4247-962B-8401C3D65D64}" type="datetimeFigureOut">
              <a:rPr lang="en-GB" smtClean="0"/>
              <a:pPr/>
              <a:t>06/10/2021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860702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8170128-3EA9-4247-962B-8401C3D65D64}" type="datetimeFigureOut">
              <a:rPr lang="en-GB" smtClean="0"/>
              <a:pPr/>
              <a:t>06/10/2021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190935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70128-3EA9-4247-962B-8401C3D65D64}" type="datetimeFigureOut">
              <a:rPr lang="en-GB" smtClean="0"/>
              <a:pPr/>
              <a:t>06/10/2021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191052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8170128-3EA9-4247-962B-8401C3D65D64}" type="datetimeFigureOut">
              <a:rPr lang="en-GB" smtClean="0"/>
              <a:pPr/>
              <a:t>06/10/2021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54105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8170128-3EA9-4247-962B-8401C3D65D64}" type="datetimeFigureOut">
              <a:rPr lang="en-GB" smtClean="0"/>
              <a:pPr/>
              <a:t>06/10/2021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4190429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70128-3EA9-4247-962B-8401C3D65D64}" type="datetimeFigureOut">
              <a:rPr lang="en-GB" smtClean="0"/>
              <a:pPr/>
              <a:t>06/10/2021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304CE-5908-46A8-978D-16EBCAEBBF1A}" type="slidenum">
              <a:rPr lang="en-GB" smtClean="0"/>
              <a:pPr/>
              <a:t>‹#›</a:t>
            </a:fld>
            <a:endParaRPr lang="en-GB"/>
          </a:p>
        </p:txBody>
      </p:sp>
    </p:spTree>
    <p:extLst>
      <p:ext uri="{BB962C8B-B14F-4D97-AF65-F5344CB8AC3E}">
        <p14:creationId xmlns:p14="http://schemas.microsoft.com/office/powerpoint/2010/main" xmlns="" val="1429485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7568" y="2708921"/>
            <a:ext cx="7772400" cy="1470025"/>
          </a:xfrm>
        </p:spPr>
        <p:txBody>
          <a:bodyPr>
            <a:normAutofit fontScale="90000"/>
          </a:bodyPr>
          <a:lstStyle/>
          <a:p>
            <a:r>
              <a:rPr lang="en-GB" dirty="0" smtClean="0"/>
              <a:t>NCFE Level 1 </a:t>
            </a:r>
            <a:br>
              <a:rPr lang="en-GB" dirty="0" smtClean="0"/>
            </a:br>
            <a:r>
              <a:rPr lang="en-GB" dirty="0" smtClean="0"/>
              <a:t>Working with Children</a:t>
            </a:r>
            <a:endParaRPr lang="en-GB" dirty="0"/>
          </a:p>
        </p:txBody>
      </p:sp>
      <p:pic>
        <p:nvPicPr>
          <p:cNvPr id="1026" name="Picture 2" descr="http://www.5kyourway.co.uk/wp-content/uploads/2012/01/Islington-logo.png"/>
          <p:cNvPicPr>
            <a:picLocks noChangeAspect="1" noChangeArrowheads="1"/>
          </p:cNvPicPr>
          <p:nvPr/>
        </p:nvPicPr>
        <p:blipFill>
          <a:blip r:embed="rId2" cstate="print"/>
          <a:srcRect/>
          <a:stretch>
            <a:fillRect/>
          </a:stretch>
        </p:blipFill>
        <p:spPr bwMode="auto">
          <a:xfrm>
            <a:off x="1775520" y="331239"/>
            <a:ext cx="2808312" cy="688263"/>
          </a:xfrm>
          <a:prstGeom prst="rect">
            <a:avLst/>
          </a:prstGeom>
          <a:noFill/>
        </p:spPr>
      </p:pic>
      <p:sp>
        <p:nvSpPr>
          <p:cNvPr id="7" name="Rectangle 6"/>
          <p:cNvSpPr/>
          <p:nvPr/>
        </p:nvSpPr>
        <p:spPr>
          <a:xfrm>
            <a:off x="1991544" y="1052736"/>
            <a:ext cx="3032882" cy="369332"/>
          </a:xfrm>
          <a:prstGeom prst="rect">
            <a:avLst/>
          </a:prstGeom>
        </p:spPr>
        <p:txBody>
          <a:bodyPr wrap="none">
            <a:spAutoFit/>
          </a:bodyPr>
          <a:lstStyle/>
          <a:p>
            <a:r>
              <a:rPr lang="en-GB" dirty="0"/>
              <a:t>Adult and community learning</a:t>
            </a:r>
          </a:p>
        </p:txBody>
      </p:sp>
    </p:spTree>
    <p:extLst>
      <p:ext uri="{BB962C8B-B14F-4D97-AF65-F5344CB8AC3E}">
        <p14:creationId xmlns:p14="http://schemas.microsoft.com/office/powerpoint/2010/main" xmlns="" val="1367272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449" y="1500906"/>
            <a:ext cx="10515600" cy="1325563"/>
          </a:xfrm>
        </p:spPr>
        <p:txBody>
          <a:bodyPr/>
          <a:lstStyle/>
          <a:p>
            <a:r>
              <a:rPr lang="en-GB" dirty="0" smtClean="0"/>
              <a:t>Linking Unit 1 (3.1) to Unit 3</a:t>
            </a:r>
            <a:endParaRPr lang="en-GB" dirty="0"/>
          </a:p>
        </p:txBody>
      </p:sp>
    </p:spTree>
    <p:extLst>
      <p:ext uri="{BB962C8B-B14F-4D97-AF65-F5344CB8AC3E}">
        <p14:creationId xmlns:p14="http://schemas.microsoft.com/office/powerpoint/2010/main" xmlns="" val="1017185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091" y="1833706"/>
            <a:ext cx="10515600" cy="1325563"/>
          </a:xfrm>
        </p:spPr>
        <p:txBody>
          <a:bodyPr/>
          <a:lstStyle/>
          <a:p>
            <a:r>
              <a:rPr lang="en-GB" dirty="0" smtClean="0"/>
              <a:t>Unit 3 Working in a Team</a:t>
            </a:r>
            <a:endParaRPr lang="en-GB" dirty="0"/>
          </a:p>
        </p:txBody>
      </p:sp>
    </p:spTree>
    <p:extLst>
      <p:ext uri="{BB962C8B-B14F-4D97-AF65-F5344CB8AC3E}">
        <p14:creationId xmlns:p14="http://schemas.microsoft.com/office/powerpoint/2010/main" xmlns="" val="379967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55" y="245053"/>
            <a:ext cx="10515600" cy="715530"/>
          </a:xfrm>
        </p:spPr>
        <p:txBody>
          <a:bodyPr>
            <a:normAutofit/>
          </a:bodyPr>
          <a:lstStyle/>
          <a:p>
            <a:r>
              <a:rPr lang="en-GB" sz="3600" dirty="0" smtClean="0"/>
              <a:t>Unit 3 –Working in a Team </a:t>
            </a:r>
            <a:endParaRPr lang="en-GB" sz="3600" dirty="0"/>
          </a:p>
        </p:txBody>
      </p:sp>
      <p:graphicFrame>
        <p:nvGraphicFramePr>
          <p:cNvPr id="3" name="Table 2"/>
          <p:cNvGraphicFramePr>
            <a:graphicFrameLocks noGrp="1"/>
          </p:cNvGraphicFramePr>
          <p:nvPr>
            <p:extLst/>
          </p:nvPr>
        </p:nvGraphicFramePr>
        <p:xfrm>
          <a:off x="367380" y="822960"/>
          <a:ext cx="10707020" cy="6035040"/>
        </p:xfrm>
        <a:graphic>
          <a:graphicData uri="http://schemas.openxmlformats.org/drawingml/2006/table">
            <a:tbl>
              <a:tblPr firstRow="1" firstCol="1" bandRow="1">
                <a:tableStyleId>{5C22544A-7EE6-4342-B048-85BDC9FD1C3A}</a:tableStyleId>
              </a:tblPr>
              <a:tblGrid>
                <a:gridCol w="3336318">
                  <a:extLst>
                    <a:ext uri="{9D8B030D-6E8A-4147-A177-3AD203B41FA5}">
                      <a16:colId xmlns:a16="http://schemas.microsoft.com/office/drawing/2014/main" xmlns="" val="2791334017"/>
                    </a:ext>
                  </a:extLst>
                </a:gridCol>
                <a:gridCol w="7370702">
                  <a:extLst>
                    <a:ext uri="{9D8B030D-6E8A-4147-A177-3AD203B41FA5}">
                      <a16:colId xmlns:a16="http://schemas.microsoft.com/office/drawing/2014/main" xmlns="" val="628971677"/>
                    </a:ext>
                  </a:extLst>
                </a:gridCol>
              </a:tblGrid>
              <a:tr h="443346">
                <a:tc>
                  <a:txBody>
                    <a:bodyPr/>
                    <a:lstStyle/>
                    <a:p>
                      <a:pPr algn="l">
                        <a:spcAft>
                          <a:spcPts val="0"/>
                        </a:spcAft>
                      </a:pPr>
                      <a:r>
                        <a:rPr lang="en-GB" sz="1800" dirty="0">
                          <a:effectLst/>
                        </a:rPr>
                        <a:t> </a:t>
                      </a:r>
                    </a:p>
                    <a:p>
                      <a:pPr algn="l">
                        <a:spcAft>
                          <a:spcPts val="0"/>
                        </a:spcAft>
                      </a:pPr>
                      <a:r>
                        <a:rPr lang="en-GB" sz="1800" dirty="0">
                          <a:effectLst/>
                        </a:rPr>
                        <a:t>Key Roles</a:t>
                      </a:r>
                    </a:p>
                    <a:p>
                      <a:pPr algn="l">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863" marR="35863" marT="0" marB="0"/>
                </a:tc>
                <a:tc>
                  <a:txBody>
                    <a:bodyPr/>
                    <a:lstStyle/>
                    <a:p>
                      <a:pPr algn="l">
                        <a:spcAft>
                          <a:spcPts val="0"/>
                        </a:spcAft>
                      </a:pPr>
                      <a:r>
                        <a:rPr lang="en-GB" sz="1800" dirty="0">
                          <a:effectLst/>
                        </a:rPr>
                        <a:t> </a:t>
                      </a:r>
                    </a:p>
                    <a:p>
                      <a:pPr algn="l">
                        <a:spcAft>
                          <a:spcPts val="0"/>
                        </a:spcAft>
                      </a:pPr>
                      <a:r>
                        <a:rPr lang="en-GB" sz="1800" dirty="0">
                          <a:effectLst/>
                        </a:rPr>
                        <a:t>Characteristics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863" marR="35863" marT="0" marB="0"/>
                </a:tc>
                <a:extLst>
                  <a:ext uri="{0D108BD9-81ED-4DB2-BD59-A6C34878D82A}">
                    <a16:rowId xmlns:a16="http://schemas.microsoft.com/office/drawing/2014/main" xmlns="" val="3603429227"/>
                  </a:ext>
                </a:extLst>
              </a:tr>
              <a:tr h="715841">
                <a:tc>
                  <a:txBody>
                    <a:bodyPr/>
                    <a:lstStyle/>
                    <a:p>
                      <a:pPr algn="l">
                        <a:spcAft>
                          <a:spcPts val="0"/>
                        </a:spcAft>
                      </a:pPr>
                      <a:r>
                        <a:rPr lang="en-GB" sz="1800" dirty="0">
                          <a:effectLst/>
                        </a:rPr>
                        <a:t> </a:t>
                      </a:r>
                    </a:p>
                    <a:p>
                      <a:pPr algn="l">
                        <a:spcAft>
                          <a:spcPts val="0"/>
                        </a:spcAft>
                      </a:pPr>
                      <a:r>
                        <a:rPr lang="en-GB" sz="1800" dirty="0">
                          <a:effectLst/>
                        </a:rPr>
                        <a:t>The group leader </a:t>
                      </a:r>
                    </a:p>
                    <a:p>
                      <a:pPr algn="l">
                        <a:spcAft>
                          <a:spcPts val="0"/>
                        </a:spcAft>
                      </a:pPr>
                      <a:r>
                        <a:rPr lang="en-GB" sz="1800" dirty="0">
                          <a:effectLst/>
                        </a:rPr>
                        <a:t> </a:t>
                      </a:r>
                    </a:p>
                    <a:p>
                      <a:pPr algn="l">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863" marR="35863" marT="0" marB="0"/>
                </a:tc>
                <a:tc>
                  <a:txBody>
                    <a:bodyPr/>
                    <a:lstStyle/>
                    <a:p>
                      <a:pPr algn="l">
                        <a:spcAft>
                          <a:spcPts val="0"/>
                        </a:spcAft>
                      </a:pPr>
                      <a:r>
                        <a:rPr lang="en-GB" sz="1800" dirty="0">
                          <a:effectLst/>
                        </a:rPr>
                        <a:t>Mature, balanced, focused and confident.</a:t>
                      </a:r>
                    </a:p>
                    <a:p>
                      <a:pPr algn="l">
                        <a:spcAft>
                          <a:spcPts val="0"/>
                        </a:spcAft>
                      </a:pPr>
                      <a:r>
                        <a:rPr lang="en-GB" sz="1800" dirty="0">
                          <a:effectLst/>
                        </a:rPr>
                        <a:t>Able to draw people out; a good listener and a good</a:t>
                      </a:r>
                    </a:p>
                    <a:p>
                      <a:pPr algn="l">
                        <a:spcAft>
                          <a:spcPts val="0"/>
                        </a:spcAft>
                      </a:pPr>
                      <a:r>
                        <a:rPr lang="en-GB" sz="1800" dirty="0">
                          <a:effectLst/>
                        </a:rPr>
                        <a:t>judge. Ensures that everyone is included.</a:t>
                      </a:r>
                    </a:p>
                    <a:p>
                      <a:pPr algn="l">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863" marR="35863" marT="0" marB="0"/>
                </a:tc>
                <a:extLst>
                  <a:ext uri="{0D108BD9-81ED-4DB2-BD59-A6C34878D82A}">
                    <a16:rowId xmlns:a16="http://schemas.microsoft.com/office/drawing/2014/main" xmlns="" val="412698135"/>
                  </a:ext>
                </a:extLst>
              </a:tr>
              <a:tr h="715841">
                <a:tc>
                  <a:txBody>
                    <a:bodyPr/>
                    <a:lstStyle/>
                    <a:p>
                      <a:pPr algn="l">
                        <a:spcAft>
                          <a:spcPts val="0"/>
                        </a:spcAft>
                      </a:pPr>
                      <a:r>
                        <a:rPr lang="en-GB" sz="1800" dirty="0">
                          <a:effectLst/>
                        </a:rPr>
                        <a:t>The ideas person</a:t>
                      </a:r>
                    </a:p>
                    <a:p>
                      <a:pPr algn="l">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863" marR="35863" marT="0" marB="0"/>
                </a:tc>
                <a:tc>
                  <a:txBody>
                    <a:bodyPr/>
                    <a:lstStyle/>
                    <a:p>
                      <a:pPr algn="l">
                        <a:spcAft>
                          <a:spcPts val="0"/>
                        </a:spcAft>
                      </a:pPr>
                      <a:r>
                        <a:rPr lang="en-GB" sz="1800" dirty="0">
                          <a:effectLst/>
                        </a:rPr>
                        <a:t>Creative, imaginative, innovative and</a:t>
                      </a:r>
                    </a:p>
                    <a:p>
                      <a:pPr algn="l">
                        <a:spcAft>
                          <a:spcPts val="0"/>
                        </a:spcAft>
                      </a:pPr>
                      <a:r>
                        <a:rPr lang="en-GB" sz="1800" dirty="0">
                          <a:effectLst/>
                        </a:rPr>
                        <a:t>unorthodox</a:t>
                      </a:r>
                    </a:p>
                    <a:p>
                      <a:pPr algn="l">
                        <a:spcAft>
                          <a:spcPts val="0"/>
                        </a:spcAft>
                      </a:pPr>
                      <a:r>
                        <a:rPr lang="en-GB" sz="1800" dirty="0">
                          <a:effectLst/>
                        </a:rPr>
                        <a:t>Able to think laterally and produce ideas for</a:t>
                      </a:r>
                    </a:p>
                    <a:p>
                      <a:pPr algn="l">
                        <a:spcAft>
                          <a:spcPts val="0"/>
                        </a:spcAft>
                      </a:pPr>
                      <a:r>
                        <a:rPr lang="en-GB" sz="1800" dirty="0">
                          <a:effectLst/>
                        </a:rPr>
                        <a:t>the group</a:t>
                      </a:r>
                    </a:p>
                    <a:p>
                      <a:pPr algn="l">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863" marR="35863" marT="0" marB="0"/>
                </a:tc>
                <a:extLst>
                  <a:ext uri="{0D108BD9-81ED-4DB2-BD59-A6C34878D82A}">
                    <a16:rowId xmlns:a16="http://schemas.microsoft.com/office/drawing/2014/main" xmlns="" val="4186319196"/>
                  </a:ext>
                </a:extLst>
              </a:tr>
              <a:tr h="920366">
                <a:tc>
                  <a:txBody>
                    <a:bodyPr/>
                    <a:lstStyle/>
                    <a:p>
                      <a:pPr algn="l">
                        <a:spcAft>
                          <a:spcPts val="0"/>
                        </a:spcAft>
                      </a:pPr>
                      <a:r>
                        <a:rPr lang="en-GB" sz="1800">
                          <a:effectLst/>
                        </a:rPr>
                        <a:t>The practical organiser</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863" marR="35863" marT="0" marB="0"/>
                </a:tc>
                <a:tc>
                  <a:txBody>
                    <a:bodyPr/>
                    <a:lstStyle/>
                    <a:p>
                      <a:pPr algn="l">
                        <a:spcAft>
                          <a:spcPts val="0"/>
                        </a:spcAft>
                      </a:pPr>
                      <a:r>
                        <a:rPr lang="en-GB" sz="1800" dirty="0">
                          <a:effectLst/>
                        </a:rPr>
                        <a:t>Practical, reliable, efficient and good at</a:t>
                      </a:r>
                    </a:p>
                    <a:p>
                      <a:pPr algn="l">
                        <a:spcAft>
                          <a:spcPts val="0"/>
                        </a:spcAft>
                      </a:pPr>
                      <a:r>
                        <a:rPr lang="en-GB" sz="1800" dirty="0">
                          <a:effectLst/>
                        </a:rPr>
                        <a:t>planning</a:t>
                      </a:r>
                    </a:p>
                    <a:p>
                      <a:pPr algn="l">
                        <a:spcAft>
                          <a:spcPts val="0"/>
                        </a:spcAft>
                      </a:pPr>
                      <a:r>
                        <a:rPr lang="en-GB" sz="1800" dirty="0">
                          <a:effectLst/>
                        </a:rPr>
                        <a:t>Able to implement plans and make things</a:t>
                      </a:r>
                    </a:p>
                    <a:p>
                      <a:pPr algn="l">
                        <a:spcAft>
                          <a:spcPts val="0"/>
                        </a:spcAft>
                      </a:pPr>
                      <a:r>
                        <a:rPr lang="en-GB" sz="1800" dirty="0">
                          <a:effectLst/>
                        </a:rPr>
                        <a:t>work. Can turn ideas into tasks, plans and</a:t>
                      </a:r>
                    </a:p>
                    <a:p>
                      <a:pPr algn="l">
                        <a:spcAft>
                          <a:spcPts val="0"/>
                        </a:spcAft>
                      </a:pPr>
                      <a:r>
                        <a:rPr lang="en-GB" sz="1800" dirty="0">
                          <a:effectLst/>
                        </a:rPr>
                        <a:t>schedules.</a:t>
                      </a:r>
                    </a:p>
                    <a:p>
                      <a:pPr algn="l">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863" marR="35863" marT="0" marB="0"/>
                </a:tc>
                <a:extLst>
                  <a:ext uri="{0D108BD9-81ED-4DB2-BD59-A6C34878D82A}">
                    <a16:rowId xmlns:a16="http://schemas.microsoft.com/office/drawing/2014/main" xmlns="" val="2857512873"/>
                  </a:ext>
                </a:extLst>
              </a:tr>
              <a:tr h="613578">
                <a:tc>
                  <a:txBody>
                    <a:bodyPr/>
                    <a:lstStyle/>
                    <a:p>
                      <a:pPr algn="l">
                        <a:spcAft>
                          <a:spcPts val="0"/>
                        </a:spcAft>
                      </a:pPr>
                      <a:r>
                        <a:rPr lang="en-GB" sz="1800">
                          <a:effectLst/>
                        </a:rPr>
                        <a:t>The group shaper</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863" marR="35863" marT="0" marB="0"/>
                </a:tc>
                <a:tc>
                  <a:txBody>
                    <a:bodyPr/>
                    <a:lstStyle/>
                    <a:p>
                      <a:pPr algn="l">
                        <a:spcAft>
                          <a:spcPts val="0"/>
                        </a:spcAft>
                      </a:pPr>
                      <a:r>
                        <a:rPr lang="en-GB" sz="1800" dirty="0">
                          <a:effectLst/>
                        </a:rPr>
                        <a:t>Outgoing, full of drive, achievement and</a:t>
                      </a:r>
                    </a:p>
                    <a:p>
                      <a:pPr algn="l">
                        <a:spcAft>
                          <a:spcPts val="0"/>
                        </a:spcAft>
                      </a:pPr>
                      <a:r>
                        <a:rPr lang="en-GB" sz="1800" dirty="0">
                          <a:effectLst/>
                        </a:rPr>
                        <a:t>passion</a:t>
                      </a:r>
                    </a:p>
                    <a:p>
                      <a:pPr algn="l">
                        <a:spcAft>
                          <a:spcPts val="0"/>
                        </a:spcAft>
                      </a:pPr>
                      <a:r>
                        <a:rPr lang="en-GB" sz="1800" dirty="0">
                          <a:effectLst/>
                        </a:rPr>
                        <a:t>Able to pull people along and get things done.</a:t>
                      </a:r>
                    </a:p>
                    <a:p>
                      <a:pPr algn="l">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863" marR="35863" marT="0" marB="0"/>
                </a:tc>
                <a:extLst>
                  <a:ext uri="{0D108BD9-81ED-4DB2-BD59-A6C34878D82A}">
                    <a16:rowId xmlns:a16="http://schemas.microsoft.com/office/drawing/2014/main" xmlns="" val="2089690611"/>
                  </a:ext>
                </a:extLst>
              </a:tr>
            </a:tbl>
          </a:graphicData>
        </a:graphic>
      </p:graphicFrame>
    </p:spTree>
    <p:extLst>
      <p:ext uri="{BB962C8B-B14F-4D97-AF65-F5344CB8AC3E}">
        <p14:creationId xmlns:p14="http://schemas.microsoft.com/office/powerpoint/2010/main" xmlns="" val="3908035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381517" y="147781"/>
          <a:ext cx="10988445" cy="2743200"/>
        </p:xfrm>
        <a:graphic>
          <a:graphicData uri="http://schemas.openxmlformats.org/drawingml/2006/table">
            <a:tbl>
              <a:tblPr firstRow="1" firstCol="1" bandRow="1">
                <a:tableStyleId>{5C22544A-7EE6-4342-B048-85BDC9FD1C3A}</a:tableStyleId>
              </a:tblPr>
              <a:tblGrid>
                <a:gridCol w="3424011">
                  <a:extLst>
                    <a:ext uri="{9D8B030D-6E8A-4147-A177-3AD203B41FA5}">
                      <a16:colId xmlns:a16="http://schemas.microsoft.com/office/drawing/2014/main" xmlns="" val="3849431965"/>
                    </a:ext>
                  </a:extLst>
                </a:gridCol>
                <a:gridCol w="7564434">
                  <a:extLst>
                    <a:ext uri="{9D8B030D-6E8A-4147-A177-3AD203B41FA5}">
                      <a16:colId xmlns:a16="http://schemas.microsoft.com/office/drawing/2014/main" xmlns="" val="2806190949"/>
                    </a:ext>
                  </a:extLst>
                </a:gridCol>
              </a:tblGrid>
              <a:tr h="900647">
                <a:tc>
                  <a:txBody>
                    <a:bodyPr/>
                    <a:lstStyle/>
                    <a:p>
                      <a:pPr algn="l">
                        <a:spcAft>
                          <a:spcPts val="0"/>
                        </a:spcAft>
                      </a:pPr>
                      <a:r>
                        <a:rPr lang="en-GB" sz="1800" dirty="0">
                          <a:effectLst/>
                        </a:rPr>
                        <a:t>The critic</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800">
                          <a:effectLst/>
                        </a:rPr>
                        <a:t> </a:t>
                      </a:r>
                    </a:p>
                    <a:p>
                      <a:pPr algn="l">
                        <a:spcAft>
                          <a:spcPts val="0"/>
                        </a:spcAft>
                      </a:pPr>
                      <a:r>
                        <a:rPr lang="en-GB" sz="1800">
                          <a:effectLst/>
                        </a:rPr>
                        <a:t>Serious and analytical</a:t>
                      </a:r>
                    </a:p>
                    <a:p>
                      <a:pPr algn="l">
                        <a:spcAft>
                          <a:spcPts val="0"/>
                        </a:spcAft>
                      </a:pPr>
                      <a:r>
                        <a:rPr lang="en-GB" sz="1800">
                          <a:effectLst/>
                        </a:rPr>
                        <a:t>Able to look at all the angles and spots problems. Is</a:t>
                      </a:r>
                    </a:p>
                    <a:p>
                      <a:pPr algn="l">
                        <a:spcAft>
                          <a:spcPts val="0"/>
                        </a:spcAft>
                      </a:pPr>
                      <a:r>
                        <a:rPr lang="en-GB" sz="1800">
                          <a:effectLst/>
                        </a:rPr>
                        <a:t>the evaluator for the group.</a:t>
                      </a:r>
                    </a:p>
                    <a:p>
                      <a:pPr algn="l">
                        <a:spcAft>
                          <a:spcPts val="0"/>
                        </a:spcAft>
                      </a:pPr>
                      <a:r>
                        <a:rPr lang="en-GB" sz="1800">
                          <a:effectLst/>
                        </a:rPr>
                        <a:t> </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710747482"/>
                  </a:ext>
                </a:extLst>
              </a:tr>
              <a:tr h="0">
                <a:tc>
                  <a:txBody>
                    <a:bodyPr/>
                    <a:lstStyle/>
                    <a:p>
                      <a:pPr algn="l">
                        <a:spcAft>
                          <a:spcPts val="0"/>
                        </a:spcAft>
                      </a:pPr>
                      <a:r>
                        <a:rPr lang="en-GB" sz="1800">
                          <a:effectLst/>
                        </a:rPr>
                        <a:t>The information gatherer</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800" dirty="0">
                          <a:effectLst/>
                        </a:rPr>
                        <a:t>Bright, enthusiastic and interesting, good at</a:t>
                      </a:r>
                    </a:p>
                    <a:p>
                      <a:pPr algn="l">
                        <a:spcAft>
                          <a:spcPts val="0"/>
                        </a:spcAft>
                      </a:pPr>
                      <a:r>
                        <a:rPr lang="en-GB" sz="1800" dirty="0">
                          <a:effectLst/>
                        </a:rPr>
                        <a:t>networking</a:t>
                      </a:r>
                    </a:p>
                    <a:p>
                      <a:pPr algn="l">
                        <a:spcAft>
                          <a:spcPts val="0"/>
                        </a:spcAft>
                      </a:pPr>
                      <a:r>
                        <a:rPr lang="en-GB" sz="1800" dirty="0">
                          <a:effectLst/>
                        </a:rPr>
                        <a:t>Able to glean ideas and find new contacts and</a:t>
                      </a:r>
                    </a:p>
                    <a:p>
                      <a:pPr algn="l">
                        <a:spcAft>
                          <a:spcPts val="0"/>
                        </a:spcAft>
                      </a:pPr>
                      <a:r>
                        <a:rPr lang="en-GB" sz="1800" dirty="0">
                          <a:effectLst/>
                        </a:rPr>
                        <a:t>sources of support for the group</a:t>
                      </a:r>
                    </a:p>
                    <a:p>
                      <a:pPr algn="l">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306919882"/>
                  </a:ext>
                </a:extLst>
              </a:tr>
            </a:tbl>
          </a:graphicData>
        </a:graphic>
      </p:graphicFrame>
      <p:graphicFrame>
        <p:nvGraphicFramePr>
          <p:cNvPr id="4" name="Table 3"/>
          <p:cNvGraphicFramePr>
            <a:graphicFrameLocks noGrp="1"/>
          </p:cNvGraphicFramePr>
          <p:nvPr>
            <p:extLst/>
          </p:nvPr>
        </p:nvGraphicFramePr>
        <p:xfrm>
          <a:off x="381516" y="2724727"/>
          <a:ext cx="10988445" cy="4454702"/>
        </p:xfrm>
        <a:graphic>
          <a:graphicData uri="http://schemas.openxmlformats.org/drawingml/2006/table">
            <a:tbl>
              <a:tblPr firstRow="1" firstCol="1" bandRow="1">
                <a:tableStyleId>{5C22544A-7EE6-4342-B048-85BDC9FD1C3A}</a:tableStyleId>
              </a:tblPr>
              <a:tblGrid>
                <a:gridCol w="3424010">
                  <a:extLst>
                    <a:ext uri="{9D8B030D-6E8A-4147-A177-3AD203B41FA5}">
                      <a16:colId xmlns:a16="http://schemas.microsoft.com/office/drawing/2014/main" xmlns="" val="658809552"/>
                    </a:ext>
                  </a:extLst>
                </a:gridCol>
                <a:gridCol w="7564435">
                  <a:extLst>
                    <a:ext uri="{9D8B030D-6E8A-4147-A177-3AD203B41FA5}">
                      <a16:colId xmlns:a16="http://schemas.microsoft.com/office/drawing/2014/main" xmlns="" val="3436518711"/>
                    </a:ext>
                  </a:extLst>
                </a:gridCol>
              </a:tblGrid>
              <a:tr h="1318176">
                <a:tc>
                  <a:txBody>
                    <a:bodyPr/>
                    <a:lstStyle/>
                    <a:p>
                      <a:pPr algn="l">
                        <a:spcAft>
                          <a:spcPts val="0"/>
                        </a:spcAft>
                      </a:pPr>
                      <a:r>
                        <a:rPr lang="en-GB" sz="1800" dirty="0">
                          <a:effectLst/>
                        </a:rPr>
                        <a:t>The finisher </a:t>
                      </a:r>
                    </a:p>
                    <a:p>
                      <a:pPr algn="l">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267" marR="56267" marT="0" marB="0"/>
                </a:tc>
                <a:tc>
                  <a:txBody>
                    <a:bodyPr/>
                    <a:lstStyle/>
                    <a:p>
                      <a:pPr algn="l">
                        <a:spcAft>
                          <a:spcPts val="0"/>
                        </a:spcAft>
                      </a:pPr>
                      <a:r>
                        <a:rPr lang="en-GB" sz="1800" dirty="0">
                          <a:effectLst/>
                        </a:rPr>
                        <a:t>Careful, conscientious, a perfectionist who</a:t>
                      </a:r>
                    </a:p>
                    <a:p>
                      <a:pPr algn="l">
                        <a:spcAft>
                          <a:spcPts val="0"/>
                        </a:spcAft>
                      </a:pPr>
                      <a:r>
                        <a:rPr lang="en-GB" sz="1800" dirty="0">
                          <a:effectLst/>
                        </a:rPr>
                        <a:t>worries about standards</a:t>
                      </a:r>
                    </a:p>
                    <a:p>
                      <a:pPr algn="l">
                        <a:spcAft>
                          <a:spcPts val="0"/>
                        </a:spcAft>
                      </a:pPr>
                      <a:r>
                        <a:rPr lang="en-GB" sz="1800" dirty="0">
                          <a:effectLst/>
                        </a:rPr>
                        <a:t>Able to keep to schedules and deadlines and</a:t>
                      </a:r>
                    </a:p>
                    <a:p>
                      <a:pPr algn="l">
                        <a:spcAft>
                          <a:spcPts val="0"/>
                        </a:spcAft>
                      </a:pPr>
                      <a:r>
                        <a:rPr lang="en-GB" sz="1800" dirty="0">
                          <a:effectLst/>
                        </a:rPr>
                        <a:t>ensure that agreements are observed and that</a:t>
                      </a:r>
                    </a:p>
                    <a:p>
                      <a:pPr algn="l">
                        <a:spcAft>
                          <a:spcPts val="0"/>
                        </a:spcAft>
                      </a:pPr>
                      <a:r>
                        <a:rPr lang="en-GB" sz="1800" dirty="0">
                          <a:effectLst/>
                        </a:rPr>
                        <a:t>tasks are completed.</a:t>
                      </a:r>
                    </a:p>
                    <a:p>
                      <a:pPr algn="l">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267" marR="56267" marT="0" marB="0"/>
                </a:tc>
                <a:extLst>
                  <a:ext uri="{0D108BD9-81ED-4DB2-BD59-A6C34878D82A}">
                    <a16:rowId xmlns:a16="http://schemas.microsoft.com/office/drawing/2014/main" xmlns="" val="4167465648"/>
                  </a:ext>
                </a:extLst>
              </a:tr>
              <a:tr h="1162862">
                <a:tc>
                  <a:txBody>
                    <a:bodyPr/>
                    <a:lstStyle/>
                    <a:p>
                      <a:pPr algn="l">
                        <a:spcAft>
                          <a:spcPts val="0"/>
                        </a:spcAft>
                      </a:pPr>
                      <a:r>
                        <a:rPr lang="en-GB" sz="1800" dirty="0">
                          <a:effectLst/>
                        </a:rPr>
                        <a:t>The team worker</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267" marR="56267" marT="0" marB="0"/>
                </a:tc>
                <a:tc>
                  <a:txBody>
                    <a:bodyPr/>
                    <a:lstStyle/>
                    <a:p>
                      <a:pPr algn="l">
                        <a:spcAft>
                          <a:spcPts val="0"/>
                        </a:spcAft>
                      </a:pPr>
                      <a:r>
                        <a:rPr lang="en-GB" sz="1800" dirty="0">
                          <a:effectLst/>
                        </a:rPr>
                        <a:t>Friendly, committed, perceptive and a good listener</a:t>
                      </a:r>
                    </a:p>
                    <a:p>
                      <a:pPr algn="l">
                        <a:spcAft>
                          <a:spcPts val="0"/>
                        </a:spcAft>
                      </a:pPr>
                      <a:r>
                        <a:rPr lang="en-GB" sz="1800" dirty="0">
                          <a:effectLst/>
                        </a:rPr>
                        <a:t>Able to work in any group; sensitive to atmosphere</a:t>
                      </a:r>
                    </a:p>
                    <a:p>
                      <a:pPr algn="l">
                        <a:spcAft>
                          <a:spcPts val="0"/>
                        </a:spcAft>
                      </a:pPr>
                      <a:r>
                        <a:rPr lang="en-GB" sz="1800" dirty="0">
                          <a:effectLst/>
                        </a:rPr>
                        <a:t>and good at building bridges between people</a:t>
                      </a:r>
                      <a:r>
                        <a:rPr lang="en-GB" sz="1800" dirty="0" smtClean="0">
                          <a:effectLst/>
                        </a:rPr>
                        <a:t>.</a:t>
                      </a: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267" marR="56267" marT="0" marB="0"/>
                </a:tc>
                <a:extLst>
                  <a:ext uri="{0D108BD9-81ED-4DB2-BD59-A6C34878D82A}">
                    <a16:rowId xmlns:a16="http://schemas.microsoft.com/office/drawing/2014/main" xmlns="" val="3793376999"/>
                  </a:ext>
                </a:extLst>
              </a:tr>
              <a:tr h="1356672">
                <a:tc>
                  <a:txBody>
                    <a:bodyPr/>
                    <a:lstStyle/>
                    <a:p>
                      <a:pPr algn="l">
                        <a:spcAft>
                          <a:spcPts val="0"/>
                        </a:spcAft>
                      </a:pPr>
                      <a:r>
                        <a:rPr lang="en-GB" sz="1800">
                          <a:effectLst/>
                        </a:rPr>
                        <a:t>The joker</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267" marR="56267" marT="0" marB="0"/>
                </a:tc>
                <a:tc>
                  <a:txBody>
                    <a:bodyPr/>
                    <a:lstStyle/>
                    <a:p>
                      <a:pPr algn="l">
                        <a:spcAft>
                          <a:spcPts val="0"/>
                        </a:spcAft>
                      </a:pPr>
                      <a:r>
                        <a:rPr lang="en-GB" sz="1800" dirty="0">
                          <a:effectLst/>
                        </a:rPr>
                        <a:t>Playful, has a strong sense of humour and is</a:t>
                      </a:r>
                    </a:p>
                    <a:p>
                      <a:pPr algn="l">
                        <a:spcAft>
                          <a:spcPts val="0"/>
                        </a:spcAft>
                      </a:pPr>
                      <a:r>
                        <a:rPr lang="en-GB" sz="1800" dirty="0">
                          <a:effectLst/>
                        </a:rPr>
                        <a:t>entertaining</a:t>
                      </a:r>
                    </a:p>
                    <a:p>
                      <a:pPr algn="just">
                        <a:spcAft>
                          <a:spcPts val="0"/>
                        </a:spcAft>
                      </a:pPr>
                      <a:r>
                        <a:rPr lang="en-GB" sz="1800" dirty="0">
                          <a:effectLst/>
                        </a:rPr>
                        <a:t>The comedian. Able to tease, poke fun and act</a:t>
                      </a:r>
                    </a:p>
                    <a:p>
                      <a:pPr algn="l">
                        <a:spcAft>
                          <a:spcPts val="0"/>
                        </a:spcAft>
                      </a:pPr>
                      <a:r>
                        <a:rPr lang="en-GB" sz="1800" dirty="0">
                          <a:effectLst/>
                        </a:rPr>
                        <a:t>the clown. “Stirs thing up”, can keep things</a:t>
                      </a:r>
                    </a:p>
                    <a:p>
                      <a:pPr algn="l">
                        <a:spcAft>
                          <a:spcPts val="0"/>
                        </a:spcAft>
                      </a:pPr>
                      <a:r>
                        <a:rPr lang="en-GB" sz="1800" dirty="0">
                          <a:effectLst/>
                        </a:rPr>
                        <a:t>light hearted and lift the morale of the group</a:t>
                      </a:r>
                      <a:r>
                        <a:rPr lang="en-GB" sz="1800" dirty="0" smtClean="0">
                          <a:effectLst/>
                        </a:rPr>
                        <a:t>.</a:t>
                      </a:r>
                      <a:endParaRPr lang="en-GB" sz="1800" dirty="0">
                        <a:effectLst/>
                      </a:endParaRPr>
                    </a:p>
                    <a:p>
                      <a:pPr algn="l">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267" marR="56267" marT="0" marB="0"/>
                </a:tc>
                <a:extLst>
                  <a:ext uri="{0D108BD9-81ED-4DB2-BD59-A6C34878D82A}">
                    <a16:rowId xmlns:a16="http://schemas.microsoft.com/office/drawing/2014/main" xmlns="" val="694210545"/>
                  </a:ext>
                </a:extLst>
              </a:tr>
            </a:tbl>
          </a:graphicData>
        </a:graphic>
      </p:graphicFrame>
    </p:spTree>
    <p:extLst>
      <p:ext uri="{BB962C8B-B14F-4D97-AF65-F5344CB8AC3E}">
        <p14:creationId xmlns:p14="http://schemas.microsoft.com/office/powerpoint/2010/main" xmlns="" val="1450123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0725" y="1599583"/>
            <a:ext cx="3149260" cy="523220"/>
          </a:xfrm>
          <a:prstGeom prst="rect">
            <a:avLst/>
          </a:prstGeom>
        </p:spPr>
        <p:txBody>
          <a:bodyPr wrap="none">
            <a:spAutoFit/>
          </a:bodyPr>
          <a:lstStyle/>
          <a:p>
            <a:r>
              <a:rPr lang="en-GB" sz="2800" dirty="0">
                <a:solidFill>
                  <a:srgbClr val="FF0000"/>
                </a:solidFill>
              </a:rPr>
              <a:t>Assessment </a:t>
            </a:r>
            <a:r>
              <a:rPr lang="en-GB" sz="2800" dirty="0" smtClean="0">
                <a:solidFill>
                  <a:srgbClr val="FF0000"/>
                </a:solidFill>
              </a:rPr>
              <a:t>Task 4.1</a:t>
            </a:r>
            <a:endParaRPr lang="en-GB" sz="2800" dirty="0">
              <a:solidFill>
                <a:srgbClr val="FF0000"/>
              </a:solidFill>
            </a:endParaRPr>
          </a:p>
        </p:txBody>
      </p:sp>
      <p:sp>
        <p:nvSpPr>
          <p:cNvPr id="3" name="Title 1"/>
          <p:cNvSpPr txBox="1">
            <a:spLocks/>
          </p:cNvSpPr>
          <p:nvPr/>
        </p:nvSpPr>
        <p:spPr>
          <a:xfrm>
            <a:off x="558266" y="93680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t>Unit 1</a:t>
            </a:r>
            <a:endParaRPr lang="en-GB" dirty="0"/>
          </a:p>
        </p:txBody>
      </p:sp>
      <p:sp>
        <p:nvSpPr>
          <p:cNvPr id="4" name="TextBox 3"/>
          <p:cNvSpPr txBox="1"/>
          <p:nvPr/>
        </p:nvSpPr>
        <p:spPr>
          <a:xfrm>
            <a:off x="558266" y="2714324"/>
            <a:ext cx="9227206" cy="523220"/>
          </a:xfrm>
          <a:prstGeom prst="rect">
            <a:avLst/>
          </a:prstGeom>
          <a:noFill/>
        </p:spPr>
        <p:txBody>
          <a:bodyPr wrap="none" rtlCol="0">
            <a:spAutoFit/>
          </a:bodyPr>
          <a:lstStyle/>
          <a:p>
            <a:r>
              <a:rPr lang="en-GB" sz="2800" dirty="0" smtClean="0"/>
              <a:t>To end the unit please complete the questions  for this criteria</a:t>
            </a:r>
            <a:endParaRPr lang="en-GB" sz="2800" dirty="0"/>
          </a:p>
        </p:txBody>
      </p:sp>
    </p:spTree>
    <p:extLst>
      <p:ext uri="{BB962C8B-B14F-4D97-AF65-F5344CB8AC3E}">
        <p14:creationId xmlns:p14="http://schemas.microsoft.com/office/powerpoint/2010/main" xmlns="" val="5093276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7801"/>
          </a:xfrm>
        </p:spPr>
        <p:txBody>
          <a:bodyPr/>
          <a:lstStyle/>
          <a:p>
            <a:r>
              <a:rPr lang="en-GB" dirty="0" smtClean="0"/>
              <a:t>Learning Outcomes</a:t>
            </a:r>
            <a:endParaRPr lang="en-GB" dirty="0"/>
          </a:p>
        </p:txBody>
      </p:sp>
      <p:sp>
        <p:nvSpPr>
          <p:cNvPr id="3" name="Rectangle 2"/>
          <p:cNvSpPr/>
          <p:nvPr/>
        </p:nvSpPr>
        <p:spPr>
          <a:xfrm>
            <a:off x="722697" y="1240779"/>
            <a:ext cx="10383982" cy="5847755"/>
          </a:xfrm>
          <a:prstGeom prst="rect">
            <a:avLst/>
          </a:prstGeom>
        </p:spPr>
        <p:txBody>
          <a:bodyPr wrap="square">
            <a:spAutoFit/>
          </a:bodyPr>
          <a:lstStyle/>
          <a:p>
            <a:pPr lvl="0"/>
            <a:r>
              <a:rPr lang="en-GB" sz="2000" b="1" dirty="0" smtClean="0"/>
              <a:t>By the end of the session you will be able to: </a:t>
            </a:r>
          </a:p>
          <a:p>
            <a:endParaRPr lang="en-GB" sz="2000" dirty="0" smtClean="0"/>
          </a:p>
          <a:p>
            <a:pPr>
              <a:buFont typeface="Arial" pitchFamily="34" charset="0"/>
              <a:buChar char="•"/>
            </a:pPr>
            <a:r>
              <a:rPr lang="en-GB" sz="2800" dirty="0" smtClean="0"/>
              <a:t>Check understanding for </a:t>
            </a:r>
            <a:r>
              <a:rPr lang="en-GB" sz="2800" dirty="0" smtClean="0"/>
              <a:t>Session 3</a:t>
            </a:r>
            <a:r>
              <a:rPr lang="en-GB" sz="2800" dirty="0" smtClean="0"/>
              <a:t>  </a:t>
            </a:r>
            <a:r>
              <a:rPr lang="en-GB" sz="2800" dirty="0" smtClean="0"/>
              <a:t>– recap</a:t>
            </a:r>
          </a:p>
          <a:p>
            <a:endParaRPr lang="en-GB" sz="2000" dirty="0" smtClean="0"/>
          </a:p>
          <a:p>
            <a:pPr lvl="0">
              <a:buFont typeface="Arial" pitchFamily="34" charset="0"/>
              <a:buChar char="•"/>
            </a:pPr>
            <a:endParaRPr lang="en-GB" sz="2000" dirty="0" smtClean="0"/>
          </a:p>
          <a:p>
            <a:pPr lvl="0">
              <a:buFont typeface="Arial" pitchFamily="34" charset="0"/>
              <a:buChar char="•"/>
            </a:pPr>
            <a:r>
              <a:rPr lang="en-GB" sz="2800" dirty="0" smtClean="0"/>
              <a:t>Identify ways you can </a:t>
            </a:r>
            <a:r>
              <a:rPr lang="en-GB" sz="2800" dirty="0" smtClean="0"/>
              <a:t>e</a:t>
            </a:r>
            <a:r>
              <a:rPr lang="en-GB" sz="2800" dirty="0" smtClean="0"/>
              <a:t>ncourage </a:t>
            </a:r>
            <a:r>
              <a:rPr lang="en-GB" sz="2800" dirty="0" smtClean="0"/>
              <a:t>children to eat healthily </a:t>
            </a:r>
          </a:p>
          <a:p>
            <a:pPr lvl="0">
              <a:buFont typeface="Arial" pitchFamily="34" charset="0"/>
              <a:buChar char="•"/>
            </a:pPr>
            <a:endParaRPr lang="en-GB" sz="2800" dirty="0"/>
          </a:p>
          <a:p>
            <a:pPr lvl="0">
              <a:buFont typeface="Arial" pitchFamily="34" charset="0"/>
              <a:buChar char="•"/>
            </a:pPr>
            <a:r>
              <a:rPr lang="en-GB" sz="2800" dirty="0" smtClean="0"/>
              <a:t>Plan and prepare an activity that </a:t>
            </a:r>
            <a:r>
              <a:rPr lang="en-GB" sz="2800" dirty="0" smtClean="0"/>
              <a:t>encourages </a:t>
            </a:r>
            <a:r>
              <a:rPr lang="en-GB" sz="2800" dirty="0" smtClean="0"/>
              <a:t>healthy eating</a:t>
            </a:r>
          </a:p>
          <a:p>
            <a:pPr lvl="0">
              <a:buFont typeface="Arial" pitchFamily="34" charset="0"/>
              <a:buChar char="•"/>
            </a:pPr>
            <a:endParaRPr lang="en-GB" sz="2800" dirty="0"/>
          </a:p>
          <a:p>
            <a:pPr>
              <a:buFont typeface="Arial" pitchFamily="34" charset="0"/>
              <a:buChar char="•"/>
            </a:pPr>
            <a:r>
              <a:rPr lang="en-GB" sz="2800" dirty="0" smtClean="0"/>
              <a:t>Complete unit 1 group activity  - link to Unit 3 </a:t>
            </a:r>
          </a:p>
          <a:p>
            <a:pPr>
              <a:buFont typeface="Arial" pitchFamily="34" charset="0"/>
              <a:buChar char="•"/>
            </a:pPr>
            <a:endParaRPr lang="en-GB" sz="1400" dirty="0" smtClean="0"/>
          </a:p>
          <a:p>
            <a:pPr>
              <a:buFont typeface="Arial" pitchFamily="34" charset="0"/>
              <a:buChar char="•"/>
            </a:pPr>
            <a:r>
              <a:rPr lang="en-GB" sz="2800" dirty="0" smtClean="0"/>
              <a:t>Identify roles within teams</a:t>
            </a:r>
          </a:p>
          <a:p>
            <a:pPr lvl="0">
              <a:buFont typeface="Arial" pitchFamily="34" charset="0"/>
              <a:buChar char="•"/>
            </a:pPr>
            <a:endParaRPr lang="en-GB" sz="2800" dirty="0" smtClean="0"/>
          </a:p>
          <a:p>
            <a:pPr lvl="0">
              <a:buFont typeface="Arial" pitchFamily="34" charset="0"/>
              <a:buChar char="•"/>
            </a:pPr>
            <a:endParaRPr lang="en-GB" sz="2800" dirty="0"/>
          </a:p>
          <a:p>
            <a:pPr lvl="0"/>
            <a:endParaRPr lang="en-GB" sz="2800" dirty="0" smtClean="0"/>
          </a:p>
        </p:txBody>
      </p:sp>
      <p:sp>
        <p:nvSpPr>
          <p:cNvPr id="4" name="TextBox 3"/>
          <p:cNvSpPr txBox="1"/>
          <p:nvPr/>
        </p:nvSpPr>
        <p:spPr>
          <a:xfrm>
            <a:off x="5254499" y="502978"/>
            <a:ext cx="2520280" cy="400110"/>
          </a:xfrm>
          <a:prstGeom prst="rect">
            <a:avLst/>
          </a:prstGeom>
          <a:noFill/>
        </p:spPr>
        <p:txBody>
          <a:bodyPr wrap="square" rtlCol="0">
            <a:spAutoFit/>
          </a:bodyPr>
          <a:lstStyle/>
          <a:p>
            <a:pPr algn="ctr"/>
            <a:r>
              <a:rPr lang="en-GB" dirty="0"/>
              <a:t>	</a:t>
            </a:r>
            <a:r>
              <a:rPr lang="en-GB" sz="2000" dirty="0"/>
              <a:t>Session </a:t>
            </a:r>
            <a:r>
              <a:rPr lang="en-GB" sz="2000" dirty="0" smtClean="0"/>
              <a:t>4</a:t>
            </a:r>
            <a:endParaRPr lang="en-GB" sz="2000" dirty="0"/>
          </a:p>
        </p:txBody>
      </p:sp>
    </p:spTree>
    <p:extLst>
      <p:ext uri="{BB962C8B-B14F-4D97-AF65-F5344CB8AC3E}">
        <p14:creationId xmlns:p14="http://schemas.microsoft.com/office/powerpoint/2010/main" xmlns="" val="3771127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843" y="1027906"/>
            <a:ext cx="10515600" cy="1325563"/>
          </a:xfrm>
        </p:spPr>
        <p:txBody>
          <a:bodyPr>
            <a:normAutofit/>
          </a:bodyPr>
          <a:lstStyle/>
          <a:p>
            <a:r>
              <a:rPr lang="en-GB" sz="3600" dirty="0" smtClean="0"/>
              <a:t>How do we encourage children to eat healthy food</a:t>
            </a:r>
            <a:endParaRPr lang="en-GB" sz="3600" dirty="0"/>
          </a:p>
        </p:txBody>
      </p:sp>
      <p:sp>
        <p:nvSpPr>
          <p:cNvPr id="4" name="TextBox 3"/>
          <p:cNvSpPr txBox="1"/>
          <p:nvPr/>
        </p:nvSpPr>
        <p:spPr>
          <a:xfrm>
            <a:off x="912089" y="3385706"/>
            <a:ext cx="9959109" cy="3046988"/>
          </a:xfrm>
          <a:prstGeom prst="rect">
            <a:avLst/>
          </a:prstGeom>
          <a:noFill/>
        </p:spPr>
        <p:txBody>
          <a:bodyPr wrap="square" rtlCol="0">
            <a:spAutoFit/>
          </a:bodyPr>
          <a:lstStyle/>
          <a:p>
            <a:r>
              <a:rPr lang="en-GB" sz="2400" b="1" dirty="0" smtClean="0">
                <a:solidFill>
                  <a:srgbClr val="7030A0"/>
                </a:solidFill>
              </a:rPr>
              <a:t>List </a:t>
            </a:r>
            <a:r>
              <a:rPr lang="en-GB" sz="2400" b="1" dirty="0">
                <a:solidFill>
                  <a:srgbClr val="7030A0"/>
                </a:solidFill>
              </a:rPr>
              <a:t>as many ways that you can encourage children to eat healthy food.</a:t>
            </a:r>
          </a:p>
          <a:p>
            <a:endParaRPr lang="en-GB" sz="2400" b="1" dirty="0">
              <a:solidFill>
                <a:srgbClr val="7030A0"/>
              </a:solidFill>
            </a:endParaRPr>
          </a:p>
          <a:p>
            <a:r>
              <a:rPr lang="en-GB" sz="2400" b="1" dirty="0">
                <a:solidFill>
                  <a:srgbClr val="7030A0"/>
                </a:solidFill>
              </a:rPr>
              <a:t>Think about fun </a:t>
            </a:r>
            <a:r>
              <a:rPr lang="en-GB" sz="2400" b="1" dirty="0" smtClean="0">
                <a:solidFill>
                  <a:srgbClr val="7030A0"/>
                </a:solidFill>
              </a:rPr>
              <a:t>activities that can encourage them</a:t>
            </a:r>
            <a:endParaRPr lang="en-GB" sz="2400" b="1" dirty="0">
              <a:solidFill>
                <a:srgbClr val="7030A0"/>
              </a:solidFill>
            </a:endParaRPr>
          </a:p>
          <a:p>
            <a:endParaRPr lang="en-GB" sz="2400" b="1" dirty="0">
              <a:solidFill>
                <a:srgbClr val="7030A0"/>
              </a:solidFill>
            </a:endParaRPr>
          </a:p>
          <a:p>
            <a:r>
              <a:rPr lang="en-GB" sz="2400" b="1" dirty="0">
                <a:solidFill>
                  <a:srgbClr val="7030A0"/>
                </a:solidFill>
              </a:rPr>
              <a:t>Consider everyday play equipment &amp; resources that can be used</a:t>
            </a:r>
          </a:p>
          <a:p>
            <a:endParaRPr lang="en-GB" sz="2400" b="1" dirty="0">
              <a:solidFill>
                <a:srgbClr val="7030A0"/>
              </a:solidFill>
            </a:endParaRPr>
          </a:p>
          <a:p>
            <a:r>
              <a:rPr lang="en-GB" sz="2400" b="1" dirty="0">
                <a:solidFill>
                  <a:srgbClr val="7030A0"/>
                </a:solidFill>
              </a:rPr>
              <a:t>Think out of the box!</a:t>
            </a:r>
          </a:p>
          <a:p>
            <a:endParaRPr lang="en-GB" sz="2400" b="1" dirty="0">
              <a:solidFill>
                <a:srgbClr val="7030A0"/>
              </a:solidFill>
            </a:endParaRPr>
          </a:p>
        </p:txBody>
      </p:sp>
      <p:sp>
        <p:nvSpPr>
          <p:cNvPr id="3" name="Rectangle 2"/>
          <p:cNvSpPr/>
          <p:nvPr/>
        </p:nvSpPr>
        <p:spPr>
          <a:xfrm>
            <a:off x="838200" y="2276587"/>
            <a:ext cx="3149260" cy="523220"/>
          </a:xfrm>
          <a:prstGeom prst="rect">
            <a:avLst/>
          </a:prstGeom>
        </p:spPr>
        <p:txBody>
          <a:bodyPr wrap="none">
            <a:spAutoFit/>
          </a:bodyPr>
          <a:lstStyle/>
          <a:p>
            <a:r>
              <a:rPr lang="en-GB" sz="2800" dirty="0">
                <a:solidFill>
                  <a:srgbClr val="FF0000"/>
                </a:solidFill>
              </a:rPr>
              <a:t>Assessment </a:t>
            </a:r>
            <a:r>
              <a:rPr lang="en-GB" sz="2800" dirty="0" smtClean="0">
                <a:solidFill>
                  <a:srgbClr val="FF0000"/>
                </a:solidFill>
              </a:rPr>
              <a:t>Task 2.1</a:t>
            </a:r>
            <a:endParaRPr lang="en-GB" sz="2800" dirty="0">
              <a:solidFill>
                <a:srgbClr val="FF0000"/>
              </a:solidFill>
            </a:endParaRPr>
          </a:p>
        </p:txBody>
      </p:sp>
      <p:sp>
        <p:nvSpPr>
          <p:cNvPr id="5" name="Title 1"/>
          <p:cNvSpPr txBox="1">
            <a:spLocks/>
          </p:cNvSpPr>
          <p:nvPr/>
        </p:nvSpPr>
        <p:spPr>
          <a:xfrm>
            <a:off x="237836" y="1157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mtClean="0"/>
              <a:t>Unit 1</a:t>
            </a:r>
            <a:endParaRPr lang="en-GB" dirty="0"/>
          </a:p>
        </p:txBody>
      </p:sp>
    </p:spTree>
    <p:extLst>
      <p:ext uri="{BB962C8B-B14F-4D97-AF65-F5344CB8AC3E}">
        <p14:creationId xmlns:p14="http://schemas.microsoft.com/office/powerpoint/2010/main" xmlns="" val="3029611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1200" y="637309"/>
            <a:ext cx="4978400" cy="5909310"/>
          </a:xfrm>
          <a:prstGeom prst="rect">
            <a:avLst/>
          </a:prstGeom>
          <a:noFill/>
        </p:spPr>
        <p:txBody>
          <a:bodyPr wrap="square" rtlCol="0">
            <a:spAutoFit/>
          </a:bodyPr>
          <a:lstStyle/>
          <a:p>
            <a:r>
              <a:rPr lang="en-GB" dirty="0" smtClean="0"/>
              <a:t>GROWING VEG</a:t>
            </a:r>
          </a:p>
          <a:p>
            <a:r>
              <a:rPr lang="en-GB" dirty="0" smtClean="0"/>
              <a:t>MAKING SALAD</a:t>
            </a:r>
          </a:p>
          <a:p>
            <a:r>
              <a:rPr lang="en-GB" dirty="0" smtClean="0"/>
              <a:t>VISITING SHOPS –CHOOSE INGREDIENTS</a:t>
            </a:r>
          </a:p>
          <a:p>
            <a:r>
              <a:rPr lang="en-GB" dirty="0" smtClean="0"/>
              <a:t>MAKING SMOOTHIES</a:t>
            </a:r>
          </a:p>
          <a:p>
            <a:r>
              <a:rPr lang="en-GB" dirty="0" smtClean="0"/>
              <a:t>PAINTING OR COLOURING FOOD PICTURES</a:t>
            </a:r>
          </a:p>
          <a:p>
            <a:r>
              <a:rPr lang="en-GB" dirty="0" smtClean="0"/>
              <a:t>READING STORIES- THE VERY HUNGRY CATTERPILLAR</a:t>
            </a:r>
          </a:p>
          <a:p>
            <a:r>
              <a:rPr lang="en-GB" dirty="0" smtClean="0"/>
              <a:t>TEA PARTIES</a:t>
            </a:r>
          </a:p>
          <a:p>
            <a:r>
              <a:rPr lang="en-GB" dirty="0" smtClean="0"/>
              <a:t>PLAYING SHOPS/CAFÉ</a:t>
            </a:r>
          </a:p>
          <a:p>
            <a:r>
              <a:rPr lang="en-GB" dirty="0" smtClean="0"/>
              <a:t>DECORATIVE PLATES</a:t>
            </a:r>
          </a:p>
          <a:p>
            <a:r>
              <a:rPr lang="en-GB" dirty="0" smtClean="0"/>
              <a:t>SHAPES OF FOOD</a:t>
            </a:r>
          </a:p>
          <a:p>
            <a:r>
              <a:rPr lang="en-GB" dirty="0" smtClean="0"/>
              <a:t>COOKING AND PREPARING</a:t>
            </a:r>
          </a:p>
          <a:p>
            <a:r>
              <a:rPr lang="en-GB" dirty="0" smtClean="0"/>
              <a:t>CUTTING UP FRUIT AND VEG</a:t>
            </a:r>
          </a:p>
          <a:p>
            <a:r>
              <a:rPr lang="en-GB" dirty="0" smtClean="0"/>
              <a:t>LOOKING AT TEXTURES – HERBS</a:t>
            </a:r>
          </a:p>
          <a:p>
            <a:r>
              <a:rPr lang="en-GB" dirty="0" smtClean="0"/>
              <a:t>SMELLING AND TASTING – USING SENSES</a:t>
            </a:r>
          </a:p>
          <a:p>
            <a:r>
              <a:rPr lang="en-GB" dirty="0" smtClean="0"/>
              <a:t>EXCITEMENT ABOUT FOOD AND EATING TOGETHER</a:t>
            </a:r>
          </a:p>
          <a:p>
            <a:r>
              <a:rPr lang="en-GB" dirty="0" smtClean="0"/>
              <a:t>SHOWING HOW IT IS GOOD FOR THEIR BODY</a:t>
            </a:r>
          </a:p>
          <a:p>
            <a:r>
              <a:rPr lang="en-GB" dirty="0" smtClean="0"/>
              <a:t>VISITING FARMS –PICK YOUR OWN.</a:t>
            </a:r>
          </a:p>
          <a:p>
            <a:r>
              <a:rPr lang="en-GB" dirty="0" smtClean="0"/>
              <a:t>ANIMAL FARMS – CHICKEN AND EGGS</a:t>
            </a:r>
          </a:p>
          <a:p>
            <a:r>
              <a:rPr lang="en-GB" dirty="0" smtClean="0"/>
              <a:t>ALLOTMENTS</a:t>
            </a:r>
          </a:p>
          <a:p>
            <a:r>
              <a:rPr lang="en-GB" dirty="0" smtClean="0"/>
              <a:t>SHOPPING LIST</a:t>
            </a:r>
          </a:p>
        </p:txBody>
      </p:sp>
      <p:sp>
        <p:nvSpPr>
          <p:cNvPr id="5" name="TextBox 4"/>
          <p:cNvSpPr txBox="1"/>
          <p:nvPr/>
        </p:nvSpPr>
        <p:spPr>
          <a:xfrm>
            <a:off x="711200" y="267977"/>
            <a:ext cx="4572000" cy="369332"/>
          </a:xfrm>
          <a:prstGeom prst="rect">
            <a:avLst/>
          </a:prstGeom>
          <a:noFill/>
        </p:spPr>
        <p:txBody>
          <a:bodyPr wrap="square" rtlCol="0">
            <a:spAutoFit/>
          </a:bodyPr>
          <a:lstStyle/>
          <a:p>
            <a:r>
              <a:rPr lang="en-GB" dirty="0" smtClean="0">
                <a:solidFill>
                  <a:srgbClr val="FF0000"/>
                </a:solidFill>
              </a:rPr>
              <a:t>Group Feedback 2.1</a:t>
            </a:r>
            <a:endParaRPr lang="en-GB" dirty="0">
              <a:solidFill>
                <a:srgbClr val="FF0000"/>
              </a:solidFill>
            </a:endParaRPr>
          </a:p>
        </p:txBody>
      </p:sp>
    </p:spTree>
    <p:extLst>
      <p:ext uri="{BB962C8B-B14F-4D97-AF65-F5344CB8AC3E}">
        <p14:creationId xmlns:p14="http://schemas.microsoft.com/office/powerpoint/2010/main" xmlns="" val="3499086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545" y="1861415"/>
            <a:ext cx="10515600" cy="1325563"/>
          </a:xfrm>
        </p:spPr>
        <p:txBody>
          <a:bodyPr/>
          <a:lstStyle/>
          <a:p>
            <a:r>
              <a:rPr lang="en-GB" dirty="0" smtClean="0"/>
              <a:t>Unit 1 Encouraging children to eat healthily</a:t>
            </a:r>
            <a:endParaRPr lang="en-GB" dirty="0"/>
          </a:p>
        </p:txBody>
      </p:sp>
    </p:spTree>
    <p:extLst>
      <p:ext uri="{BB962C8B-B14F-4D97-AF65-F5344CB8AC3E}">
        <p14:creationId xmlns:p14="http://schemas.microsoft.com/office/powerpoint/2010/main" xmlns="" val="3317600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1055" y="508000"/>
            <a:ext cx="11454646" cy="7232749"/>
          </a:xfrm>
          <a:prstGeom prst="rect">
            <a:avLst/>
          </a:prstGeom>
          <a:noFill/>
        </p:spPr>
        <p:txBody>
          <a:bodyPr wrap="square" rtlCol="0">
            <a:spAutoFit/>
          </a:bodyPr>
          <a:lstStyle/>
          <a:p>
            <a:r>
              <a:rPr lang="en-GB" sz="2400" dirty="0" smtClean="0"/>
              <a:t>Marley does not like the look of green vegetables and will not touch them  3.1</a:t>
            </a:r>
          </a:p>
          <a:p>
            <a:endParaRPr lang="en-GB" dirty="0"/>
          </a:p>
          <a:p>
            <a:r>
              <a:rPr lang="en-GB" b="1" dirty="0" smtClean="0"/>
              <a:t>As a group plan </a:t>
            </a:r>
            <a:r>
              <a:rPr lang="en-GB" b="1" dirty="0"/>
              <a:t>and </a:t>
            </a:r>
            <a:r>
              <a:rPr lang="en-GB" b="1" dirty="0" smtClean="0"/>
              <a:t>design an activity to </a:t>
            </a:r>
            <a:r>
              <a:rPr lang="en-GB" b="1" dirty="0"/>
              <a:t>encourage </a:t>
            </a:r>
            <a:r>
              <a:rPr lang="en-GB" b="1" dirty="0" smtClean="0"/>
              <a:t>him to </a:t>
            </a:r>
            <a:r>
              <a:rPr lang="en-GB" b="1" dirty="0"/>
              <a:t>eat healthy </a:t>
            </a:r>
            <a:r>
              <a:rPr lang="en-GB" b="1" dirty="0" smtClean="0"/>
              <a:t>food</a:t>
            </a:r>
          </a:p>
          <a:p>
            <a:endParaRPr lang="en-GB" b="1" dirty="0" smtClean="0"/>
          </a:p>
          <a:p>
            <a:endParaRPr lang="en-GB" b="1" dirty="0"/>
          </a:p>
          <a:p>
            <a:r>
              <a:rPr lang="en-GB" b="1" dirty="0" smtClean="0"/>
              <a:t>How much time is needed for the activity?</a:t>
            </a:r>
          </a:p>
          <a:p>
            <a:endParaRPr lang="en-GB" b="1" dirty="0"/>
          </a:p>
          <a:p>
            <a:r>
              <a:rPr lang="en-GB" b="1" dirty="0" smtClean="0"/>
              <a:t>What will happen in the activity?</a:t>
            </a:r>
          </a:p>
          <a:p>
            <a:endParaRPr lang="en-GB" b="1" dirty="0" smtClean="0"/>
          </a:p>
          <a:p>
            <a:r>
              <a:rPr lang="en-GB" b="1" dirty="0" smtClean="0"/>
              <a:t>What resources do you need?</a:t>
            </a:r>
          </a:p>
          <a:p>
            <a:endParaRPr lang="en-GB" b="1" dirty="0"/>
          </a:p>
          <a:p>
            <a:r>
              <a:rPr lang="en-GB" b="1" dirty="0" smtClean="0"/>
              <a:t>Health and safety issues?</a:t>
            </a:r>
          </a:p>
          <a:p>
            <a:endParaRPr lang="en-GB" b="1" dirty="0"/>
          </a:p>
          <a:p>
            <a:r>
              <a:rPr lang="en-GB" b="1" dirty="0" smtClean="0"/>
              <a:t>How will engage other children ?</a:t>
            </a:r>
          </a:p>
          <a:p>
            <a:endParaRPr lang="en-GB" b="1" dirty="0" smtClean="0"/>
          </a:p>
          <a:p>
            <a:endParaRPr lang="en-GB" b="1" dirty="0"/>
          </a:p>
          <a:p>
            <a:r>
              <a:rPr lang="en-GB" dirty="0" smtClean="0"/>
              <a:t> </a:t>
            </a:r>
            <a:r>
              <a:rPr lang="en-GB" sz="2000" dirty="0" smtClean="0"/>
              <a:t>Present</a:t>
            </a:r>
            <a:r>
              <a:rPr lang="en-GB" sz="2000" dirty="0" smtClean="0"/>
              <a:t> to the class, using visual images, </a:t>
            </a:r>
            <a:r>
              <a:rPr lang="en-GB" sz="2000" dirty="0" smtClean="0"/>
              <a:t>how </a:t>
            </a:r>
            <a:r>
              <a:rPr lang="en-GB" sz="2000" dirty="0" smtClean="0"/>
              <a:t>the activity will be delivered to the </a:t>
            </a:r>
            <a:r>
              <a:rPr lang="en-GB" sz="2000" dirty="0" smtClean="0"/>
              <a:t>child/</a:t>
            </a:r>
            <a:r>
              <a:rPr lang="en-GB" sz="2000" dirty="0" err="1" smtClean="0"/>
              <a:t>ren</a:t>
            </a:r>
            <a:r>
              <a:rPr lang="en-GB" sz="2000" dirty="0" smtClean="0"/>
              <a:t> – you can use a story board, just images and verbally explain or anyway you feel will be appropriate for others to be able to carry out the activity if they wish. Use digital tools such as power point, word, </a:t>
            </a:r>
            <a:r>
              <a:rPr lang="en-GB" sz="2000" dirty="0" err="1" smtClean="0"/>
              <a:t>canva</a:t>
            </a:r>
            <a:r>
              <a:rPr lang="en-GB" sz="2000" dirty="0" smtClean="0"/>
              <a:t> etc</a:t>
            </a:r>
          </a:p>
          <a:p>
            <a:r>
              <a:rPr lang="en-GB" sz="2000" b="1" dirty="0" smtClean="0"/>
              <a:t>You will present as a group next week</a:t>
            </a:r>
            <a:endParaRPr lang="en-GB" sz="2000" b="1" dirty="0"/>
          </a:p>
          <a:p>
            <a:endParaRPr lang="en-GB" sz="2800" b="1" dirty="0" smtClean="0"/>
          </a:p>
          <a:p>
            <a:endParaRPr lang="en-GB" sz="2800" dirty="0" smtClean="0"/>
          </a:p>
          <a:p>
            <a:endParaRPr lang="en-GB" dirty="0"/>
          </a:p>
          <a:p>
            <a:endParaRPr lang="en-GB" dirty="0"/>
          </a:p>
        </p:txBody>
      </p:sp>
    </p:spTree>
    <p:extLst>
      <p:ext uri="{BB962C8B-B14F-4D97-AF65-F5344CB8AC3E}">
        <p14:creationId xmlns:p14="http://schemas.microsoft.com/office/powerpoint/2010/main" xmlns="" val="999116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39616" y="764705"/>
            <a:ext cx="4392488" cy="5324535"/>
          </a:xfrm>
          <a:prstGeom prst="rect">
            <a:avLst/>
          </a:prstGeom>
          <a:noFill/>
        </p:spPr>
        <p:txBody>
          <a:bodyPr wrap="square" rtlCol="0">
            <a:spAutoFit/>
          </a:bodyPr>
          <a:lstStyle/>
          <a:p>
            <a:r>
              <a:rPr lang="en-GB" sz="4000" b="1" dirty="0">
                <a:solidFill>
                  <a:srgbClr val="FF0000"/>
                </a:solidFill>
              </a:rPr>
              <a:t>Ideas</a:t>
            </a:r>
          </a:p>
          <a:p>
            <a:endParaRPr lang="en-GB" dirty="0"/>
          </a:p>
          <a:p>
            <a:r>
              <a:rPr lang="en-GB" sz="2400" dirty="0"/>
              <a:t>Healthy eating plate collage</a:t>
            </a:r>
          </a:p>
          <a:p>
            <a:endParaRPr lang="en-GB" sz="2400" dirty="0"/>
          </a:p>
          <a:p>
            <a:r>
              <a:rPr lang="en-GB" sz="2400" dirty="0"/>
              <a:t>Lotto game</a:t>
            </a:r>
          </a:p>
          <a:p>
            <a:endParaRPr lang="en-GB" sz="2400" dirty="0"/>
          </a:p>
          <a:p>
            <a:r>
              <a:rPr lang="en-GB" sz="2400" dirty="0"/>
              <a:t>Healthy food puzzle</a:t>
            </a:r>
          </a:p>
          <a:p>
            <a:endParaRPr lang="en-GB" sz="2400" dirty="0"/>
          </a:p>
          <a:p>
            <a:r>
              <a:rPr lang="en-GB" sz="2400" dirty="0"/>
              <a:t>Picture book</a:t>
            </a:r>
          </a:p>
          <a:p>
            <a:endParaRPr lang="en-GB" sz="2400" dirty="0"/>
          </a:p>
          <a:p>
            <a:r>
              <a:rPr lang="en-GB" sz="2400" dirty="0"/>
              <a:t>Making a recipe</a:t>
            </a:r>
          </a:p>
          <a:p>
            <a:endParaRPr lang="en-GB" sz="2400" dirty="0"/>
          </a:p>
          <a:p>
            <a:r>
              <a:rPr lang="en-GB" sz="2400" dirty="0"/>
              <a:t>Puppet show</a:t>
            </a:r>
          </a:p>
          <a:p>
            <a:endParaRPr lang="en-GB" dirty="0"/>
          </a:p>
        </p:txBody>
      </p:sp>
    </p:spTree>
    <p:extLst>
      <p:ext uri="{BB962C8B-B14F-4D97-AF65-F5344CB8AC3E}">
        <p14:creationId xmlns:p14="http://schemas.microsoft.com/office/powerpoint/2010/main" xmlns="" val="363083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28286" y="1921164"/>
            <a:ext cx="8239226" cy="1754326"/>
          </a:xfrm>
          <a:prstGeom prst="rect">
            <a:avLst/>
          </a:prstGeom>
          <a:noFill/>
        </p:spPr>
        <p:txBody>
          <a:bodyPr wrap="square" rtlCol="0">
            <a:spAutoFit/>
          </a:bodyPr>
          <a:lstStyle/>
          <a:p>
            <a:r>
              <a:rPr lang="en-GB" sz="5400" dirty="0" smtClean="0"/>
              <a:t>Planning Sheet Example how to complete 3.1</a:t>
            </a:r>
            <a:endParaRPr lang="en-GB" sz="5400" dirty="0"/>
          </a:p>
        </p:txBody>
      </p:sp>
    </p:spTree>
    <p:extLst>
      <p:ext uri="{BB962C8B-B14F-4D97-AF65-F5344CB8AC3E}">
        <p14:creationId xmlns:p14="http://schemas.microsoft.com/office/powerpoint/2010/main" xmlns="" val="1833737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9528" y="371496"/>
            <a:ext cx="10096901" cy="3416320"/>
          </a:xfrm>
          <a:prstGeom prst="rect">
            <a:avLst/>
          </a:prstGeom>
          <a:noFill/>
        </p:spPr>
        <p:txBody>
          <a:bodyPr wrap="square" rtlCol="0">
            <a:spAutoFit/>
          </a:bodyPr>
          <a:lstStyle/>
          <a:p>
            <a:r>
              <a:rPr lang="en-GB" sz="5400" dirty="0" smtClean="0"/>
              <a:t>Complete Unit 1    3.1</a:t>
            </a:r>
          </a:p>
          <a:p>
            <a:endParaRPr lang="en-GB" sz="5400" dirty="0"/>
          </a:p>
          <a:p>
            <a:pPr marL="685800" indent="-685800">
              <a:buFont typeface="Arial" panose="020B0604020202020204" pitchFamily="34" charset="0"/>
              <a:buChar char="•"/>
            </a:pPr>
            <a:r>
              <a:rPr lang="en-GB" sz="5400" dirty="0" smtClean="0"/>
              <a:t>Planning Sheet</a:t>
            </a:r>
          </a:p>
          <a:p>
            <a:pPr marL="685800" indent="-685800">
              <a:buFont typeface="Arial" panose="020B0604020202020204" pitchFamily="34" charset="0"/>
              <a:buChar char="•"/>
            </a:pPr>
            <a:r>
              <a:rPr lang="en-GB" sz="5400" dirty="0" smtClean="0"/>
              <a:t>Questions after the group task</a:t>
            </a:r>
            <a:endParaRPr lang="en-GB" sz="5400" dirty="0"/>
          </a:p>
        </p:txBody>
      </p:sp>
      <p:sp>
        <p:nvSpPr>
          <p:cNvPr id="3" name="TextBox 2"/>
          <p:cNvSpPr txBox="1"/>
          <p:nvPr/>
        </p:nvSpPr>
        <p:spPr>
          <a:xfrm>
            <a:off x="933650" y="4312118"/>
            <a:ext cx="8749365" cy="1323439"/>
          </a:xfrm>
          <a:prstGeom prst="rect">
            <a:avLst/>
          </a:prstGeom>
          <a:noFill/>
        </p:spPr>
        <p:txBody>
          <a:bodyPr wrap="square" rtlCol="0">
            <a:spAutoFit/>
          </a:bodyPr>
          <a:lstStyle/>
          <a:p>
            <a:r>
              <a:rPr lang="en-GB" sz="4000" b="1" dirty="0" smtClean="0">
                <a:solidFill>
                  <a:srgbClr val="FF0000"/>
                </a:solidFill>
              </a:rPr>
              <a:t>Complete team questions  Unit 3  </a:t>
            </a:r>
          </a:p>
          <a:p>
            <a:r>
              <a:rPr lang="en-GB" sz="4000" b="1" dirty="0" smtClean="0">
                <a:solidFill>
                  <a:srgbClr val="FF0000"/>
                </a:solidFill>
              </a:rPr>
              <a:t>2.1 &amp; 4.1/4.2</a:t>
            </a:r>
            <a:endParaRPr lang="en-GB" sz="4000" dirty="0" smtClean="0">
              <a:solidFill>
                <a:srgbClr val="FF0000"/>
              </a:solidFill>
            </a:endParaRPr>
          </a:p>
        </p:txBody>
      </p:sp>
    </p:spTree>
    <p:extLst>
      <p:ext uri="{BB962C8B-B14F-4D97-AF65-F5344CB8AC3E}">
        <p14:creationId xmlns:p14="http://schemas.microsoft.com/office/powerpoint/2010/main" xmlns="" val="2090688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497</TotalTime>
  <Words>655</Words>
  <Application>Microsoft Office PowerPoint</Application>
  <PresentationFormat>Custom</PresentationFormat>
  <Paragraphs>157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NCFE Level 1  Working with Children</vt:lpstr>
      <vt:lpstr>Learning Outcomes</vt:lpstr>
      <vt:lpstr>How do we encourage children to eat healthy food</vt:lpstr>
      <vt:lpstr>Slide 4</vt:lpstr>
      <vt:lpstr>Unit 1 Encouraging children to eat healthily</vt:lpstr>
      <vt:lpstr>Slide 6</vt:lpstr>
      <vt:lpstr>Slide 7</vt:lpstr>
      <vt:lpstr>Slide 8</vt:lpstr>
      <vt:lpstr>Slide 9</vt:lpstr>
      <vt:lpstr>Linking Unit 1 (3.1) to Unit 3</vt:lpstr>
      <vt:lpstr>Unit 3 Working in a Team</vt:lpstr>
      <vt:lpstr>Unit 3 –Working in a Team </vt:lpstr>
      <vt:lpstr>Slide 13</vt:lpstr>
      <vt:lpstr>Slide 14</vt:lpstr>
    </vt:vector>
  </TitlesOfParts>
  <Company>London Borough of Islington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NCFE Level 1  Working with Children</dc:title>
  <dc:creator>Mcclean, Allison</dc:creator>
  <cp:lastModifiedBy>Nay 2</cp:lastModifiedBy>
  <cp:revision>20</cp:revision>
  <dcterms:created xsi:type="dcterms:W3CDTF">2021-02-10T14:51:37Z</dcterms:created>
  <dcterms:modified xsi:type="dcterms:W3CDTF">2021-10-06T19:03:33Z</dcterms:modified>
</cp:coreProperties>
</file>