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7" r:id="rId2"/>
    <p:sldId id="258" r:id="rId3"/>
    <p:sldId id="282" r:id="rId4"/>
    <p:sldId id="281" r:id="rId5"/>
    <p:sldId id="277" r:id="rId6"/>
    <p:sldId id="271" r:id="rId7"/>
    <p:sldId id="274" r:id="rId8"/>
    <p:sldId id="272" r:id="rId9"/>
    <p:sldId id="268" r:id="rId10"/>
    <p:sldId id="262" r:id="rId11"/>
    <p:sldId id="263" r:id="rId12"/>
    <p:sldId id="266" r:id="rId13"/>
    <p:sldId id="264" r:id="rId14"/>
    <p:sldId id="265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A5C8C-3CA1-4031-B774-17F8D73DEADC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F1DE-9489-4667-9399-A4FD544736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3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0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6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59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3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37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5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1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50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6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6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2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1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3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2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28F94A-595F-4FC2-84AD-012433285DBE}" type="datetimeFigureOut">
              <a:rPr lang="en-GB" smtClean="0"/>
              <a:pPr/>
              <a:t>30/09/2021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9C47-3FA9-4373-9670-29F7977B9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35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3" y="2708921"/>
            <a:ext cx="9596581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NCFE/Cache Level 1 </a:t>
            </a:r>
            <a:br>
              <a:rPr lang="en-GB" dirty="0" smtClean="0"/>
            </a:br>
            <a:r>
              <a:rPr lang="en-GB" smtClean="0"/>
              <a:t>Working with Children</a:t>
            </a:r>
            <a:endParaRPr lang="en-GB" dirty="0"/>
          </a:p>
        </p:txBody>
      </p:sp>
      <p:pic>
        <p:nvPicPr>
          <p:cNvPr id="1026" name="Picture 2" descr="http://www.5kyourway.co.uk/wp-content/uploads/2012/01/Islingto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331239"/>
            <a:ext cx="2808312" cy="6882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91544" y="1052736"/>
            <a:ext cx="303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Adult and community learning</a:t>
            </a:r>
          </a:p>
        </p:txBody>
      </p:sp>
    </p:spTree>
    <p:extLst>
      <p:ext uri="{BB962C8B-B14F-4D97-AF65-F5344CB8AC3E}">
        <p14:creationId xmlns:p14="http://schemas.microsoft.com/office/powerpoint/2010/main" val="11669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RUUExQVFRUWGBoYGBgYGRwYHBcVGhgYGBgYHBgXHCYfGBskGhgXHy8gIycpLCwsFx8xNTAqNSYrLCkBCQoKDgwOGg8PGjQlHyUsLC8vLCwsLCwsLDQsLCwqLCwtKSwsLCwsLCwvLCwsLCwtLCwsLCwsLCwsLCwsLCwsLP/AABEIAMIBAwMBIgACEQEDEQH/xAAcAAACAgMBAQAAAAAAAAAAAAAFBgQHAQIDAAj/xABLEAACAQIEAwUDCAUJBwQDAAABAhEAAwQSITEFQVEGEyJhcTKBkQcjQlKhscHRFGJygvAzVJKTorLT4fEVFyRTY8LSCESj8hhz4v/EABsBAAIDAQEBAAAAAAAAAAAAAAMEAQIFAAYH/8QANREAAgIBAwIBCwMEAgMAAAAAAQIAEQMSITEEQVETIjJhcYGRobHR8AXB4RQzQlKy8RUjNP/aAAwDAQACEQMRAD8AN2rgYCJiAIbUac42k7zqfOiOF3Ec/voDhLkUXwt6CDEwQYmJggxPLauRVUUom6FCjYSXwHtBaxJcWifBG4iQTGYDeJ01g6jTWiziuPC+G4a33hwtgqbpl2IJ55hGpyiSdBAqSyRoau1HiUV75FRb7W4cthbo5FQD5LmUlvPLAb3Gq0S8yT7Ou5gawefv1q4OJ2wbbztlM+kGarDC3L9i43dssjwnNbDggHSJB8vjQ1YAle8V63HsMnuhPtWZwnCiedo/fbq5I9r31VHbZu8t8NaIzKxiIiXt8uVWy2zfvfjVR6R90z+0xZHhX0H3V0itbQ0HoPurpVpExFZr0VmpnTnfHhPpQTDrKRt6etHL/sn0oLhV8FGxd4n1PablvKshqw6dKzko0UualoJ3rCtI2I9/41kpvzrCp1rp1wlgmhWPQT8BSD8pWHjEW7g2e2PiD+Rp3mMPeP6jf3TSb2mfv+GYPED6qz+8kH7RS7Hz5oYv7Yif4cvPNPuitJrU16pkzNeJqVw/hV2+YtozefIe/amrh3yfAQb7z+qn4tUEyaMRjaZjCgsegE0bwfYW+6ZnhNNBuT+VWRheEWrKwiKvpv8AGov6aqscx0HIa60MtLhZTXGuGkhrLHKQdfQVF4ZiRbUW1Bczyqwu03CVu4qy2Xw3CAw/OlvGYJLd64EUAZjtUjeQdpyFc8P7NdGOlaWB4RVpWdKPdlsNipZ8NGmhnnGv40Bqx/k2tf8ADuern8K4zhNTf4p9W39v51im4rXqi5apT2FxKkaET8PvothrtLfB7M+Ppt60atXIpXpsj5E1OKnrOpxpifShuWRgeOWu6TxScq6KCYMCQY0Bmo+Juh2LDY9fQChfZfBC542IKgkZd5MTr0GoMc6L4ywFcgbHUDp5UwtXUyUXGjkDmCOMtFpvPT4kD7ppB4vgRq6sQ7EacvCCBqOsj4VZOIsKwhgCOhoD2iw4VFcKIRhmA08DeFvhIb92gjGw6gZL2qvz5RzKBkwHHW92IF7SW2NrhWYa5dR08dqrXubN+9+NAsLwTC3bFgOyE2YClXGjSDGhg6gUcf2W/e/GjEbkzz4O03TYeg+6tqwtbV06erNYrIFdOmlwGNI99D72EyaAxOsDl5a1OxXsH0oVhSSo9fWi44r1JGwm5XWt+79a2uWiNRt1/jnWbTkbUa4nXjORtkTr9m1YewSJ1FdXc7mvC4Yrp20j4lSuGxDTp3T6funWk3sy/f8AZ4ru1ksP6LZh/ZNNvEsWrYa9aVgXuIyjpJWNSNBSz8nXCbuHs4nD4hQoeMpkMCcpUxG3LeKTdxr5mphxt5MbRb4NwO5inK2401JJ2H4078J7A2bcG4e9bz0X4c/fSh2Zxxw2LXNIBPdsDpvt9sfGn7tH2kTCWmZozfQXmzcoHSiGQBC64ZVECFA5DSud7FW7ejMq+pEx6b1WPCO12JvXmNy9l8OiqNPdodvWuOab8akmSS2516nnPWlc2Y42C1GUw6gSTLAxnHkKkp4gNzyil27xF3uG0lhzGubZfjQPE32TNaBMnWeUdKYlxGfBwjksgAaND76IDqgiKPPM7XcEytZz3Azs85RsoCnY0j8Qabtw/rH76auG4hmuWpGgDsCdzC0tcYwLWrpDfS8Q9DRV4lHFGQLh0Poa9aOgrW8fCfSspsKmUm8018Ox1yzw8G02RmuEA++lOmTEELw7DzzuE+ssahuITHRYXIt7jvEQSO//ALI/Ks1wv4shiI6fdXqX1GbP9Pj9U6jB909y3yViV80YllPwIHurJU0T7RwjI5B8XgJ8xLL9hf4VHssGUUeqFCFw5PKoGPPeSOC8Se1mKECRBnWCNmA6jX40y9nQ94EkzrJY/j1NKgtRoOdOHZjiypaKMACuoIHt/wD9cvgesRxxK5rVSUG5km/hiu/uPI0M4hhg6MrTDAqY3giDHnRS5iC4ExpMR6/fsPdUW8lSQak4ya87mU/wdGs49bLHVL6IdtT3qwdOoIPvq/X9lv3vxql+K8K7vjNhhtdvWX9+dVf7Vn96rof2T6H8aoDMjKulyJ1FZrArIq0FPVkViayDXTpyxZ8DelB8NdMAgwaNYgSrelBkwjKIymjYyO8U6gE1UlXsZIiAOZPU/hXJrgGpIA5k7Co2JvhIDAydljU/5edaW8OznNc9y8h+Z86rkzLj2G5nYemyZjZ2HjOhxhOwgdT+A/Oo2IUsPE8+U/gK3xyZ/CNTG3QbSY2H8Chtrg95PZcXNdmUpA9RM+8UowyZNyZpKMGA1W/xnHj9y5aw7taGqqTIBJJ9BrFJvBe1+LZiPBdGrFTIOUasAeZiTrGxpz4wcRhsNdxDOp7sSEykzrEZzH3UnHtImI8Xdi3cg+ILvKkESupkHnQimnkRgZQ3otCPGQmKYPalWCjvMwII9nKTHPUDqdKK47s+eJdwC3d3banNcKllMQCBqNTP2VB4DY75CbhAghvCSCtwErmkmPZAEHqaYeAXsmIW2ICsbhOvi0zDUkyxJgz5VGPquEqBdNy8DYPsI1hyHuhmI0yKQNdNS21Sj8n99nBa4Fg6ZRJI/a0j7a69v8GzXrRVWYZCCV1ghpHv1+yi9ntzbVFOIz2PD4nZfAG6TuSeWm9NZFD7kQSOxNCA+KdlrysWCEouxkTlHMiZrfgnBbiFnZlyXBGUa++a24t24/SEV8N3gthiRcIKi4Bp7JG0jn08668U4n+k2y1q6RvMCDMSdTXIwAIEo6ln87kTfFYRLb2wDJFu4T6aUrdquPJiWTIpGRcpJ51x7O3jmvMxLHu21JnnQWaNBGa328J/jnXRdq43zp7xXUV0ibTVm9nuCWb+CsC8oaBIB5HrVYzU6zhcRlBRbuXlGaPsrjJBqWc/Y/Ck+wPjXqrP/iv+v/ar1VoQnlX8fnBjYi+VIcu6SNTmIBHntPr1ohwfEakcjB+ylvG8RIDOl1gQ4KHWAPMbRuCOdEOHYoAggjLG86R1npUFdJ2mzizBtqjjbNEsBdgxuen59PfVbY/twSwt2NJIGePEZEnKD7IiNTrrsKf+FWSltZ30J5+vvobZa4lmyjgRkw9p58TKPJROnSSf+2t7uHyrAZjHMwT8Y19aitjsigl1QxsVLGOphgAPj61zw3EWuSGyk8soIBHoSYPvoRdj3gw1mJHF+KZcdhxiGVe4vJcFwjL81mXOGy6GMoaY2Bq18NxS1dT5u6jys+Fg2h22PSqu7TP3zKyFRdtMr2RpmZgyzmO+UyAFEE9ddLG4fwTCIWxFizZV7qybiIAzAmdwNJ57Sd6tiJ7xTqqLXDler1eijxOYc6H0NI2CxZ/R3vlmIQxEnXbnPnTy6EgjqD91Vzxfgr4HDvcv4hFsjkA5lz7IAAMnT0010rp1Q92W4qHNx2aFCBjmbRRO5J0HrUHjvyjWSDbs3mTkboQk/uSpH7xB8hzqp8R2va7vbfumZV3IBYGdSAQxjlymuZ4pa0kuu24Da8/Zg/wa4j1/KWCsN6v30fpLa7IY+1cUqLxvOoktcbM5E8yQCYkCSNiKPYnEBR9gA3J5AedUz2W44lrFWnUggMQTzyN4W03Ag8+lXRw7D5j3rfuD7C/v5eWvOgnHpaHGYFf2knA4XKCW9ttW8uijyH3k1KrtZt866EUQCAJsxQ+UYA8OvA/Syj4sKqDg+HBSZPhIHruI+yri+U9R/s9xtLoP7VVDwuzkGUka3GIHlAEn37e+uqRdQnw1LpByuQGkHQaiQdZGpkadKZODWnt3EuM2eHzmQoJ0Ye1E/SOm1A+DnT3n76Y8IabXDjq9I+EhmbxhzFY83IkAATHXXqfdQnj1kPh7qkAgqdDqOu1MnZy2IYkCQRGm2hodxu385cHKT9tEBG6VIBIIYRf7GcUJ4fiLZGVVb5tWuKzsrEZmKL7C5th57muCGQ+T2QmpG23Pz0oDj+F/o9+xiC/d2yMrsz5bYgEEFSNSRDCOYolg8eLTYnDLIti2rWyQSXLAlznPnEDlFIY60Mh/x/io91QLOMwPpb+/vI3AjFu+f1PxoVU/hTxYvHqoFDposzppiDoPUV2mhHFeNJaIDGddhqf8q42e19kglswPSJmosTqMOmrv4TbixbHRR91UBguPWbkRcAJIENoZPLWri7Z8cfCcOa7aIDqBBIkV1yQI090Ogr1V1wLjvEL2Ht3HuW1ZxMZNgSY59IrNU1CE0mIPaTh9n9HL5ktsBon0n1A66Aa6+tJv+0jlFpVJidF1Lmefw2H+jH22s3cPa7q4jLrMwYJgTB2OmX4UudnMWq34cqCQQMxhSY1Ut9GRs3IgdaCdVUZr5jjOYlDse44nbhOEY37dwjnIEaZvxM/dV24K6IUHlHvoDh+CgWu8KkS4IzLlZDlgq2pzQRoRvPPSieEaNqC1yukKahTEdm7V5xdYMzAgiWaARqPD7J94ruuHWzlC5QQfeRJ0+2sWOIFEyjQsf4JodjAAGNu7beQMwdhMjWQQYHpXciXULc2xHZuyS6ZQoOY6DUM49sSfaBAM7+EUV7I8Y71XtmBcUTcQfRui49u4V/VcqHHmT1igNzijuAx0FlTnI1EAAsC2xIAB09+9V9wfto9m87shvWrzG6yHwtbdjMowkoR7MzDRyO10JBuL50BFDmXv2rx72cLce22V/CobpmcKTrzgmKr3KxzHUMZkyZPnM70GxHyi4jFZ7QtoUgNkLs1wBCXgFz4mMTlIEgQDO4U8YGIuLNy4rAlkgxlfmMsEMsDYzEHrRaLbiLqRjFNGHE9pRYcD9JeRugutv00YxUW320vOZLrfEMsMWYQQZXUmJXSecMDOldcHx604C4nD2nUndUXwgqQwA6RA8JBgDyqNxfsamUYvAuMoDMbbElWVJcwxMjRfZbbkRUqFGxnOxYahVfn54yVa7ZsF/kgyqxIAbXKFgTpB0I6aClvs4LKM9rFWGKnYurShXUBSDoDJ2103NRjx9FgBSJH1g0g6jRh00qdgLrX08IIXQFjoCRpoATJ0q5UKLvaVQk+aV+HHxszhxzg1g3F/RAQv0mZyRrEZVIzfE1aXDu2uIS2iutu4VUAucyliBEkCQDVeX7ZGRSAqgwCv8b0xWsMQoCu3nmgmlzkJMc8ioUXLI7MdqGxVy4jWwmRVMhiQcxIjUCNqYqR/k0tEfpBLZoNtfSAxI+2nijIbERyqFcgRM+Ve7GBHnetj76qe1fHfABYiZP1jO/pyq1PlYtZsJbXaby6+gNVRec94pJnlNGqkJ90XJ86oxcIw65ZN20JJMSzMNeYVTB8po/hXt8md/RIHxZvwpU4Z+J++mXAGjKjEekfl9pYxy7NPo4AP0dyPPoKFcYxeZ3ZQhBJgkEz/AGgKl8Cxq28+YxIEc5I5eutD+KXFLMUnKddft901AxDUbv4n9pFwP2kwaPZQXLa3SjLcW3kdgXyR7FsiYDE+IhdNZ0FL10XnxBuMpRXwysVYZfErFCVU+zrMjzFNPG8eLGItMVLhQHKCJaAFjXSq8xXaLF4phiLhQLZDIy20Cr3TRmUAEyQYJ6Uqq6X9oI+cdJ1dPVei137e0KYNow1zzy0s9ouLi1aIB8baCOQ60dt3x+ikg6EiPMVXXHbue+5PLQfCrkxJRBlxyx8/vqSmD6xrXJYXYSfupu7P8D74AlZUcz9JhqVPQxMDegu+mHVL4gDEcLK21YxDaaGfj0qysB23TE8Pt2MQxzWSgcHa5bWMpB90EHp51F4x2ZtrabIZjpO43AA1McydB50p8Owwe9btkwGkGPSaHjyE3CHD5wA7y37mMukyhAXkB0ivUt277qAAzaedeqPKCbY6DJXAiLx3tT+kWwGt5ddPnC3roR50uX7oLSIq0flP4NhbNhO7S1auE6KqwWU5SzQNgMo1OhzEDWq1wuFz3AiiWJgDrNHcaTvMDA2tNo79iMTdZEJZyieGCxI1nQAnQDTWnvB34ZSdtqBdk+Gd0ndsIOn90H7yaN4nDFaXO8e3jFdwK3FIIlWBkc4PQ8vWh1jh2KsR3Vy0yKdBcwqMYgc7ZXXTU6TWeGcZIWPpDYdfKi+G4xbdZGh5g6QagGoUUeYr9sMdct8PxRuHNcuDu1hQvtwkBBosJPPlrVd4bh1xbCYm1L2z7QOjIRIJ/ZEQdo0kcw3/ACj8Uts1myGm5LXSByUIVkjzzGJ+qaC8Fx/czoDbJl0gQwOpOXrqR5wQfIqIa1RTK41lfZ7PZM4W6r5Lo0uW/Epg6FCpKsPqmYInnIPKivFuz1rG2lvYYBMSILAHLmcbh+QYyYfSeekwB7R8NGDvjIx7m8pKE/RnSCx3yyDO+Vtec7YTi7YdzcGYhRDgDUoDqNdtefKJ6ij6dtSxfVR0t34P7H8/iHw/E5kUTF0aQfpkHcHadNRt061IvXrotMLL5SRlIkgMIgg/VMdeROutc8JwH9LtPfN5EdrjFEA0ykzBC+JdS0afRnnpN4PgRhntvinS4hzBcpz6gaTz0bmefxqGcad5GnQ9rt4iMfBMMRg7SvaRbagIoMMziJZoI8MnWfs50Qw3ZaxISb1snYBhB9NI91S8PF4gJrEFhuDMag86kgd04t3Mz59bbCNGnfUyOnpWY+RnIjAtbqBuO9i7eHsrcS7dLZ1UBoIGb3VA7xxzUiNSQRTD2zxrNhbMQHN4Az1UNOgpXCuR9AmN5OvuiiYzYjCFiu5lifJkp7m8zQSb0abeFF/Om3EYhbal3YKqglmJgADck9KVvk0QjBktEteuExtoQuk+lEu1mHe7Y7pULLdOR4MQpiNuRMSek1oYE1UszupfSzGJXb/jpxFsZAe5BbIxUjvHC6sCeQGwHv6VXu9sHoafvlOtLhrPDrCnwqWtjzAtZZ951pDw6/NMOhomRw2w4HH398Aq1ueYV4S0g+tM3DmpU4K2hHOmjhoM7GmU9GWMOJtUXFtUlRpUO8CWUQdWH3iiSJA7dm13yd8SLeXKwBjNmaAsjUAkcqF8QbD28O1uyiquQnKB1/OpvbbhwxF1rbSAAp21BBke/Wl/tAvd2d5gBQevrWbkPAEMG2omLYx/dWxYeebIeRQaZesjalXGDvLxjSdT5CmXiLgqgMGAT6TQnCYbNfWdmBHxGn2CqZHreWxpYkvhOA7tgc1peeW43l0ymKbeEcaWYuKVjmDIMbDT2vJt+VSeF9le9ygqjusEE6SF2J0IJHMfnUqzwiz35DvLSQ2UeFCQfEZ3M6/lSwZH85uPEfn1jYxvelBv+fm0hXOLk5ltrcOmuVAQBEAazt0k0mdnMAz41wWjJmM7b7b7aU94nscy3WY96ukSpzD9seZ5ctdqX72Bb9KuXLZKz4I6lQB4upmasCF2qTiXW477woth+R05VmpPD8ddW2oKoT5jqSa9VK9c9GGIFBfnBmH4baxzFbeIzXm1ZcQpV2I3KupYMfITA5QDQLh/DAl4MucFDLyIIMwuWRKsGDTI2EbmKPdkeINhrxe/bQ51CllK94okEnKNGmBOoOnuoXZJOIxA8QUu7jQiZuyjQYMRJ9PStADfaePJABPeuPpLH4ay4m2LiQLixmXofyPLoZFFTZDDUa86T+y3zdu9fDQbUZgTClFUs+Y7eIRryKg7U94e6txFuJqrCf48xtS2RaNrxG8LFhpbmh+e7v8AzF/GcPynSaU+2Fi8LaFbjIpuhHy6GDEEkaxvpNWgcODSv234fODuabMrfCR+IqiDzhL5AQplcXcOQlu/qWtOoYnXwXJEHqBeVhP/AFgOldnxTLe7owUB8JgCLdwF1JI1gHMCTsJ21FF+EcP75MTa5lHA/aDZ7f8A8mT4V7sphUvYnDMx0Nu5ZI01DIyrPuZx1mOtNHbf83iQpvNPFfSd8Vd7/A3bVx8ptjvVJH0bYzET7oncBtJAilzheOa9JAiIDN1PKI5xoRt6Cp/CcS9q2kAlkz22A5srMDoekKeW1aC6BspGvsqhGpPJQIGvShu+jaFxYzkG/b9oUwNlVthgAHL3BOklBAy9ADrIHXWamcT4KrtaFskAxrlEBHI0A5ka114Vww3MLaOwY3DJBn+UO3nGmtGLvDQSGS9DoPZ+oABEcxWaWNkkwzaQQK4uDLXERw/EXSoa4ki2ADqYgEmdBzj1qRxftB36KACttkDid1gghzGpXWCAd4rlfwr+NWcnvILQs5tZA132muSWbJtKjl3SCMohSoz5gARrqRJow8nervAFch4E24vj0u4fDDN3il2YkyhJCAE9QZmoPdjaWXzzHb37VN7R4dP+HFtAUyswBEwsqBp10oTeRDMLrsQcwGnpUp39scxXpEt35O7YHD7MbHOddd7jc6Y3aBQXsVby8PwwiPmlPx1/GjRWadX0RM7Ibc+2VD8u93K2B8mdvhlpYjxXByMEe+jX/qFxgW7hF6JcPxZRSvh8arpbYnR7UH1GlT2ghzFa/Za9iXy8mifTSJpow/ZS+VUpduA6Tkcjc+I6EaAVDyCwQTszHXIXli2gOUyOQp54HjR4kdDbe3o6nkaSbK/I4mkmFODzELiGGx1ktmxN8AEg/O3I5kfS2gTQzEYnEAS1+8x//Y5H96rTxWLs3wVDSNQZUxB3GYiKLcC+T7CPbD4i2bpYaKWZUUcoVCJPmSfQUXHldjUFmxIgsRU+T0FMEXdiczO8kkmBpuf2TQntFxk38IG5m4Rp0G32VduD7P4NEFtcPbCARlAJ095rQfJ9w50y/otvLvEtAJ5jxVYYzdxa587Y+4fB+yK24cMvibQA6HrG4HuarZ7Z9hOG2ihyXVc6BEvEAKPpHOr89Pj0NLo4XZVWtIC6EnRiGOu4JAAMEbgCq5GW9JMe6NQN2m2F7RGzbARc7E/Acjyk+Vc+HtGZz3iydoYb76lSOtdrfYsj2WhSpIViT7geX20SwfCO7UEM40AI7wQjfVZ2iFJgBo5wctJ+aBpvaODStwnhu0iXrQCCCPCQeQ5anzpf4jwTIM6n2jmbUGG3Jkec6VKx3A7iIQ7Ato2SDCgnckCWJO09Kj4LhrF0UtIYkaEmADBMdJ0q9aTrbvUcwouMaya+cgYazKgyf4NZotieFEOQsEAxMHlvt516q+VEfGfFXpfKLWG4RfYA27NyORjID5gtAPurhxBblh7Yu2GUOYDlpAbSdIIgSNjoekRXe/8AKnfY/N2bSn9YvcPr4SnL8aG4/tjiL6Ml23bZHEZhaZTbblcDBtCDG510nmDpnWdyZ45VReF+Z+/7QxjOJIOEXACPnLxtrl3jMHOfp4LbDXUrk6kAn8m3F2RRh7h31WeRMlR7109QKUuIcJti3hWVnJxFoF1EaEOElQNyXzQDzqddkNNvQ5vDE7hhl8yNFG0kGImrCtJBnMSHUr47ev7Dx8Jb1DO0YnD3R+qT/RIb8KlcMxmcOjEd7abLcAOkxIPoQQfKa6Y3DZ0ZT9JWHxBFKG0b2TRtcqWODELsWIxUHdwdDuWVhcP/AHfCg3Bbvd3LbbQyNz0KvkbTzCE++oeOtXLl2zbtZu8fOBBIOdgLY8XKWLCelbYBTkg+0jMp6g//AGzD1pzuR+cGZOkBFb2H5i/rCPFbHd4nFJ0xLMB5XEFwf3jW2DsczUntDaV8YzFSwu2cPeAEglsrWydOkVCxYTmboA3Guh66ilMnNx/CLWpYHA8NOBsEDkWAHmzGPga9x57XdDuxFwyFI9QWzddooLwTtmUw1tBaUi2oQeMgmNJ9mAedaY3j6XNWsQRzFzb+zS1EcShxtq3HecLvEoT5x4uRmBAnLyC6VN4RwoMokAs/i9B1/jrQxeIWbwBNlvCd8wBbyMe0KOYLtZZQfyN0f0T6fSqmjwkkOLFQd2wuKmJtoSBlsiB+8aC3MYoVjmXbrzipXHOP27+Ja4mZYVVEjXSc209ag4i9bIYaEkECRvpprRl2EOikAAiXj2fTLhbC9LVsf2BREVFwlvKiDoqj4AVJBp4cTKO5lGf+oGzmxeHn/kn+/SLwdJt6ychAj9U/509/LgScfbHIWBHvYzSLwzFLbFzPIBXTSZadIqauVuO/ZwJcRw0HWdRU7hF+0e9YlZYhcs65RzikfgvHwzuiZlJGnnprpRTC8XuLAhGM+h/j+JrOfGQxE2cThlBEY17NWLLG6jMoZw8AkA/qn9XqKd7eLiB5feKqPjnaALbIZoEbA6k+VMHBvlMsG2iYllBAUZzbzgyOqsCD66edM4Se8T6kAEVLG/TMo10Bgz5fl51nDceFoyW8JmegiII6aCg+D41YFs90bjmAZJAUa8lBM/j1rtbvObanPLciQfaMx/p5UyFuLhLif2w4mz4q4WKAMfm8120ga2oAUjO40/EmhL3+5dRKOwKOcrgiDqQCNGIG4HSnTFYkAXHuQyI3STlTQQCPaOnxpa4lZtXL5ZbdsBcjL4EzA5VPtBZJk9aXbCtmav8ATuqBu3w+8YMVxBRlbYZlj9lxl0PMZq54G6y32IZSviYA66aZkadIIYH/AEoElsizZaXZGe4JaWK/o9wrE8wV7ttgNTpWBe7oNeaQWBgRIliuVT0BURIpcdOWOmBQs/AhPifH7tjDNcv23ZGuZbRMAsrEhRmUaZYOpGukVz7O8Qyq94iRat5V57GB8WNMGDs2uI4HLdVgjaEBis5GEQYnLIHwilu1ba0LtkW3Cd4uUkE5lDBj4og7b+tQ3TPiUhvE7DtCZGIoMfzvGfhzr3SydY/GvUv4i8zMSLgQTAU5tANBsI5T76zVPIMf+x94I9Rj8fkftEuxYUCCAB8APcNSfsP1ZrlYxauGCFsy6AsWUk9RJmQdxofIc2a3ieF2FyvdW8wAY6MxO3hTJ4QeeXNt7RjYJxrtRhrt2y9jCgFWDXCyrLqIXu8iypULzPoI3OmWYm4kuJAK59dV95B4fYJvd4AAuQZdNMzKYAGxAkkjQanbWmjspgu9xKZhOQNcMmfEIVSeZJZgfUUKS/YXvXtn5lCdYjnqoUwQZIEacgMszcYOxfELSYe9jGIDLJZSZKKIKKNpztlEjc5RoRrztYoCSiNetjxfz2+8Gf7d7niuIez7IKq4mQ9wZUuEAciQRpzWeYixsHxFLtsXEMqRPoYmD51S/Z/Dks1xtSfDPmRmdvXaPM+dGOHdqf0W/eQz3ZfKYkhSVEyOSyGOYba6EEx2RAQB3lsblGauO49w3H7/AMbn+xlonFk9E36ZmQD7J+NKHCbmZ75GzXi/uJuGPfp8Kc+AN3NvFXzsiSPPJba4SPI5kHwpG7KjTX6yg+cDX76sp85jBMAcYUeC/OjGfi4M4J/rYV7Z562nUj4Bj8KiXbrwYy7a77RUCxxu5cazafKVtNdymIPjcqQTsRotdsUMqsczaTz3nYbedKuNhHsfpH8/O00wWXuyee2qSI65uWlaXysbr8G19Na34fiHZBtA03I0Ghmul4uRCgCQQZP+VBraNE+dNOGI2SQ8CToRI+I2rvd7z6MD1H2dK4YG3lUeCTzMTXS8kzo2s6T90Gu4EkqzNsPlM8IvNlbUiWM+dTyCQF+syjru6/ChXD8JCnMpDa9QQPdvU/B2lF20zFgFuISWJjKGBY/ZUXtObG13R+EvYVuDQJe1+D/nNn3tFKvyl9uUGE7rC3VuPdMMUb2bX0teRbRfSac1jxmWnT5GYDSfgYh/Kb2ktYnHF0ByIotKzCA5UmWHlO0770k4y7NHLBV0KOu41VhuOo60uYhcvh3gxPl/pRcGXVaEUYz136eMCjKjWp28CD4SKbhtuHQwQZBHI0xYbtRevrk8CnqF1PpJj76XrluuXd1OTEHiGPKU4hvifDwVJJiBMsdSfU/ChFmypUSSDPu8tOtalCdySfjTP2ZwjWkZ2trOdQCR4wNZgEwB5nWRQgpxKb3lywyuBxIPD8TfwzF7YIBEGVJUjzB5+dOXZLjt+4rXHuEnMRtEQBGg0G/KofE7madIMc2BPloNqz2UACuBoc8kdJC1THkLGO4sAVx3EL9quIlcMLc+24HuHiP25aC8J7QL3rrcaBOjHbTTU8tqx2vueK0vQE+8kD8KVgdSepoLuQ5M9DpDYgp7y3sFxKzcQWluWmGbOAG8QYrlYATqCAJHUVIuYQEQdR0/yqprYIj3fGmDAdo76ALmzeT+KPfuPjXDqR3EqehoWhj/AIfijT3IhUXZV0220HLeBRCxcBgMo3kaR/BilDhnETiW0XLciYGzAHkdwfLn1p24Xw5yVZxlgjTmfcNP9KYU69xPm/6j+k9cOu1UTZsG+Bf7QJxdLff3P2vKvU6lB0HwFeqThs3c9C3QlmJ1fKUYeH21WETTnmAJb0zDw+Wg9FYSeLgCUC5FdS2YQqSpmQSZ+jruRHvDPxSxg8HbjEXLhuxmCoQC4OwAIZUUkRmYzoTrAFBuKYo49bSWrYsWbYOdQwIJJWSBHi1XQtuSSdtSFjXm8QCpyzmyfh95H7O9mhiZVmK21EyOd0g8tjE6zrDQIz5l4cY4dZt4l7Vl2ukBUJMe3PiUEADQ5V8iDrvRLtJ2lXCIMPhjFzJlLA62hudf+YZmfozO5EBez2GKTcI1iF/UB3Yg7kgGB0B5ZikBSd4TWqj1fX87w6loIoQfRmTG7Ey59Jheu45UbyJheGXcQyL3t8MiEgTF0ZAPSFe4R0AoVwnAG/dS2JGbViPooPaM9YMftMNdakfKPxAXMRYwiaLbhnA2DOAFX920P7dQRbBB2lcd6S7f5b+4ff8AYQfb4obfDb9ljqbdsCNgCbYI0/UOp6o3WhvA1y21b6xZh5wQg+4mjOKwwFq9egEW7SZ06h7sTEawovCOcjahTnKwC6iAE5kjYD9uTB84ooo79u8A2oAJ/kTY9/2/OIVxnD0s8OF9RLnFq0nfKDdEAxoDr11FReJ2AQYL7EQNiQco5dAKl9tboTD4TCSC2bvH9AGB9xd7kfsmrH7DYULgrZI9stcg9GPh+KgH30uVtN435XQ9jjf+PpKp4cYtgGAZO4+FdrbgMzQBl000ljrV1XMKh3RT+6Pyqou1BC3sQBAU4m5oP1VQfiaXyJSzV/Tcgy59x2uDbmOrfD4kE660X7E8Ps32urcCFgFK5jHh1zRPnE0G4yltMRcW1GQHSDIGgmPKZoOihc2/6jVmbDpOwu5yx2Mg6aVDuYgkbzTZ2esYG5Zm/dW3cUmQxIkbgjrppApTx7obj93ITMcs/VnSrFaFweLOz5GxlSK7+M3w2GuFGuC27W7eruFJVQN5OwoY/EszEwBOuUHYcqa+Mdq7Y4KmFtnLdZ8txYj5sE3C87HMcg+NVzfZWA1AYbGadwYEZLYXMHrP1DOmbSvm1+b3GbvkuIBJke4r5jypZxbfOR5x6xz+ysJjnTcGRsR+db75yQCwI+B3omPDofY7fSC6vrx1OEBhT3uRwQBt7/z1TtgsH3twIDA5noOtO9vsJh1XVbtw76sB9gIpd7IKGd10zaMPjr+FPT4wZBnyggEHMenOdqV6nI+ugaEH02NClkWYqXuG2hduXbICvYUEWogd4skkifqgHTfek/G493uG4x8RbN5AzOg6VY2Ga3d4bjmFzDo+a6wlxLKMgGQe0xbKQDsJ86QuHcNt3g2fEJZidGB1289eegk6Uxi9HzopkPnmp3sdqm1DqsciqwZ+NNHYHx27jnbvIHrlH8e+q/xKKrMFbOAYDAFcw6w2o99PHYc5MPqzLmZiIkyNBMAEbg1BRV3Ed6N2fKA0z2oujvgN8qD4mT9xFLiGivG7hN25P1o+AA/ChQWaRY2xnpTsFk/Dk9amWh/H4VDVRAidvTXnz2qfh12pcx/Gdowdm8b3V1H3AM6cxsRPORNW7h7wZQymQRIPUGqTsaHT4edOHAO1DWlCkZk6c16x+R+ymumzBNjxF+t6U5gGTkR+JrNCk4/YYA96gnkTB94O1erQ1r4zG8g/+p+BlOW+Hm5ca5cYXHJZ2JJI0glnYwAoAmDAAyg6DLXSwL4VlwYW4XC5WzBSm+ZUS5GZsx0jaG02jTG46yLbW8pd7hUZ83hVEKv4YPiZmWDMABZ1Oom4P+SRhzGVvJl+4ER7yNpqOTQnn2tU1PvVX6gfD2ev17xbwnA3S58+pR5Jy3AQRzLNm3/z86L4viC2VGhJPsrzOolm6eQ6iNwTbcuG421irf6LiwHUg927EShjWHPssBqG8oMyKVsLxhQ8Zy9sMQjsNYU+HONmBAWfWRG1VLEij2lxjF6hvfHs9X56o08JxdrB4M4iRdZwDCGS7a5LKxrvOYx9Y7KopAbieS+bmJS8HeXZypAJaM2VCo8MEqDm002G1+WOFKPZUDnoAPuoT207MLiMMBKh0dGRm2U5wDMAmCCZjypfHl84Coxkx2CblWYS9fxDNcw4uPbZghCggEWwjAONh4mkA9Tyotwbsti1cHulIUkqHYAgkbjfKdgTGo8wKcOyHD8ZZut+mooS6AtvKEUB0zmCE2JUkiSToByinJsKI2q75GQlU49kGmNMgDNzKmwPycX7mIOIx1y2Z3S2WPhGyBiAFWNOsc5JNWVw+8MumgEQNoEaCOQipbYYD/SfvoFdxGS4AqHxnQrrPOGH0QPEc1DXIxO8I+FStrDfeVTXai7LsfrX8S3u7zKP7tWytzWqU4zfnJ59439K9cb7orsvEe/Rh/7SfVILXK1a7Wmk68vfXN21pfap6PW5cgjbaj4+O0k2sPcdWZUZlX2iASB61xDUR4T2hNi09sIGzMGBnYgR7xFDAa6CRshZgw27euBuNXiXjkIH41iyIhecE1vxS2c2bkN/zqEl8h838RWrgYaRU8f16OudtXck/adFtS0eevpXVLkXGHWt7EEluZ+yoxWXJo/ERnazjGtXA66Mp/gEc6743jN2+YdvDvliBI5xrOk7momvM+6srb361UoCbqWDECgZYPG+IPb4HatMbKhgiKsfONJ7xzosdJMzr51WTUS4hj7l4hrrs5AyieQ8gNB1oe9DVaG865xJ1q0uB2wmHtLMEIpj1AJ+81WEAflVr4U5lUlCJAMHWJExIqjTS6FlDGzEvH3czueRZv7xrlZWdK647CFCekn3Hoa6YWzEHXz8h+dZjd56Zd69k72xoV13B25xG8dDyPL4S7S1xsSGBgGCDrqDz1B3B6RXcDrHu/LlQSY7jUyaI9R51Kw2IgxP50STsXiTbVwF1ElJhlHKZ0mOXKuB7L35HzbfFfzqTjcdoVM2M/5CSrLZlBzKPIrcP2qpH21muTcOuLoUYEeQ93OvVbfwlS636X0kbsR2QXEWLjXgJINu2ZOa2x8WeI0Oq8+TAjWlvAXHs3Xs3PDLZHHS4hIG/nI85B5U/dn8FirNwkWGKPo4zIDzgiW3En3E+VcO1/Ye9irou2beRiIuB3WGiArArPijQ9QF851k800Z8/dlcc7EfCL/ABS2btkhdGHjAHMqfEsdDuJ3IU0Q7P8AZFcXg8/hW611WzZjrbBQOhAMCQWcc9V2DUTwPYrFhRmNoNGpzk+LbNonMb+go/2X7KXbBfOylGjRM05lO8wI0MaeXSqMKPmyceS1puft+XGe9xJRJJAHmY099A+O9p7ahAQ1wG4shbbXFy885VcoEHaZPSjlnh6Lsiz1iT8TrXR3UGCyg+ZAPwJoKqBzLnIW2UQba7YHFZe5w2IChgxN0Lb1gwAGaYB1JA5eZopZv3CNUVf3wfuFYt4m3MC5bJ6Z1J+E1IZzzqzbwYLJsZHe25mSonoST9wobZ7PRcz943kn0ATMsFJmTPWPKjGatbmGLqyjMJBEroRIiQeR1qoWWOViKuQMRgQisz3MqqCSSvsjrvVep2Fw157dsY45ioVAcOy543gs4BPlNM935PlAE3xvlllJJzGApyPBknY0T4D2Jt27eItM0tdWMwUKbchgGQFmKtJJnTVR0qhDMaImljbB02Nmx5SWPgtfUHjnkeEUz8jC/wA7b+pH+LWv+5Zf5239SP8AFpss8cayws3bPjVIfuwT84Mxzqi7I6DOOkMDsaK4TjNp9mXXSCCNentET5VcY0PETH6n1LC9fyH2lff7lU/nbf1I/wAWt1+RdP52/wDUr/iVZMVmKnya+En/AMj1P+/yH2lZv8iNo/8Aurn9Uv8A51H/APx5snxDFXYPS2n/AJ6VahFc8usgsPQkD4THvqyqF4gcvUZM22Q37hKsPyD2FOuLvyP+mg/7q9/uNw4/9zf/AKFurRuEnczXMrRNR8YvQlZj5EsN/OMR8Lf5Vn/crhv+fiP/AIv/AAqyclY7uu1t4zqErZvkXwvO9ifja/w60/3K4P8A5uK/pW/8KrKNuubWajUfGdUrh/kawf175j9dB91sUXu8LFoRqRAE89NtqbTYrm+GBqKlgaldcTwNq4wLICx8JO0iOfn570A4j2be0MyjPb6jdR5gcvMe+KtLG9m0uajwtyI/EVDPBrifRkdV1+zf7KG2INzNfo+q0bXKmX+I/OrE7DcGQWVvMgNxiSpOuVAYXLO0wTI12rTF9kLV0ys22mTlAgmeaHY+ke+mbC2gqhQICgADoAIH2VTFgKtbTWz9SHQKvvk+ya6m2DyqMjVKsmnBEJFu8EtOSxXU+ZG2mwPlWaY8Jw9WRSZk6716hEbzKfqGDEXAlutrter1RFJ4UO7R3SOH3CCQe75H9YV6vVcei3sjvR+n8IO4tjH/ANmWGztmYWczZjLSusnczzmh3ArYzDQbr/er1erNP90eyep6QAdNkr/dv2gDiiAuZA3P303/ACZuThrskmL5A8h3dswOgkn41mvUPp/7nxl/1n/4/eI3ChfFcQyuMrMvzdw6EjURB0516vVoPxPJdIActHwP0nHhrm4/jJfKsrm8UGRqJ2NKXyn4t7dzBtbdkY20BZSVJBeSCRqRJJjzrNerR/RRfUrfr+hnfqez0PAQuGIx9gjQktJHPxKuvXTT0p37lfagZts0ax0neK9XqWzf3n9v7CY/Tcv7R/xEzWRXq9Q47MGtTXq9XTpoa0rNerp01rBr1eqJ0wawa9Xq6dNTWrCvV6rTpoK3FZr1dLiZuWVZDmAPqJ++gmG3Ner1WEd6UnUZIqTha9XqsI+YzYL+TX0Fer1eqhmC/pG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candi.ac.uk/media/cityandislingtoncollege/content/images/child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1412776"/>
            <a:ext cx="3552395" cy="2664296"/>
          </a:xfrm>
          <a:prstGeom prst="rect">
            <a:avLst/>
          </a:prstGeom>
          <a:noFill/>
        </p:spPr>
      </p:pic>
      <p:pic>
        <p:nvPicPr>
          <p:cNvPr id="3078" name="Picture 6" descr="http://www.uwkc.org/assets/images/large/improving_quality_of_childcar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3" y="1340768"/>
            <a:ext cx="3397901" cy="2132856"/>
          </a:xfrm>
          <a:prstGeom prst="rect">
            <a:avLst/>
          </a:prstGeom>
          <a:noFill/>
        </p:spPr>
      </p:pic>
      <p:pic>
        <p:nvPicPr>
          <p:cNvPr id="3080" name="Picture 8" descr="http://thegreeneconomy.com/wp-content/uploads/2012/11/childca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977" y="3789040"/>
            <a:ext cx="4491881" cy="2736304"/>
          </a:xfrm>
          <a:prstGeom prst="rect">
            <a:avLst/>
          </a:prstGeom>
          <a:noFill/>
        </p:spPr>
      </p:pic>
      <p:pic>
        <p:nvPicPr>
          <p:cNvPr id="3082" name="Picture 10" descr="http://www.childcaredirectory.co.uk/towns/norfolk/nursery/safe-hands/outs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584" y="4293097"/>
            <a:ext cx="2857500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95600" y="40466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does Quality Look like.......</a:t>
            </a:r>
          </a:p>
        </p:txBody>
      </p:sp>
    </p:spTree>
    <p:extLst>
      <p:ext uri="{BB962C8B-B14F-4D97-AF65-F5344CB8AC3E}">
        <p14:creationId xmlns:p14="http://schemas.microsoft.com/office/powerpoint/2010/main" val="25390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6" y="134076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child is under 5 and you are going to choose a provider to look after her/him for three days a week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40466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does Quality Look like.......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7608" y="2564905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pairs  </a:t>
            </a:r>
            <a:r>
              <a:rPr lang="en-GB" sz="3200" dirty="0"/>
              <a:t>decide under the  six headings what specific things you would look for when choosing the service</a:t>
            </a:r>
          </a:p>
        </p:txBody>
      </p:sp>
    </p:spTree>
    <p:extLst>
      <p:ext uri="{BB962C8B-B14F-4D97-AF65-F5344CB8AC3E}">
        <p14:creationId xmlns:p14="http://schemas.microsoft.com/office/powerpoint/2010/main" val="32219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6" y="1976016"/>
            <a:ext cx="760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Early Years Foundation Stages</a:t>
            </a:r>
          </a:p>
        </p:txBody>
      </p:sp>
    </p:spTree>
    <p:extLst>
      <p:ext uri="{BB962C8B-B14F-4D97-AF65-F5344CB8AC3E}">
        <p14:creationId xmlns:p14="http://schemas.microsoft.com/office/powerpoint/2010/main" val="24572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52449" y="1128304"/>
            <a:ext cx="1943101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Every Child Matters 2002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090142" y="1138249"/>
            <a:ext cx="2015108" cy="9432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Children Act 2004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7956294" y="873918"/>
            <a:ext cx="1943100" cy="15121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Revised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Early Years Foundation Stages 2012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629622" y="1171078"/>
            <a:ext cx="1943100" cy="1152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Early Years Foundation Stages 2008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524000" y="81658"/>
            <a:ext cx="64442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Early Years Foundation Stage Timeline.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524001" y="24854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latin typeface="Arial" pitchFamily="34" charset="0"/>
                <a:cs typeface="Arial" pitchFamily="34" charset="0"/>
              </a:rPr>
              <a:t/>
            </a:r>
            <a:br>
              <a:rPr lang="en-GB" sz="800">
                <a:latin typeface="Arial" pitchFamily="34" charset="0"/>
                <a:cs typeface="Arial" pitchFamily="34" charset="0"/>
              </a:rPr>
            </a:br>
            <a:endParaRPr lang="en-GB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1524001" y="321930"/>
            <a:ext cx="19574589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		</a:t>
            </a: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																																	</a:t>
            </a: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</a:t>
            </a:r>
            <a:r>
              <a:rPr lang="en-GB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</a:t>
            </a: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							</a:t>
            </a: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818" y="2348880"/>
            <a:ext cx="2232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Death of Victoria 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Climbie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Aim: to ensure agencies work together for the child. Whatever child’s background must be supported to meet  outcomes: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Be happy, stay safe, enjoy &amp; achieve, make a positive contribution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Economic well being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0142" y="2524255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Revised 1989 Children Act. Protect &amp; Safeguard children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Multidisciplinary working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5048" y="2678235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Framework for setting standards for children under 5yrs covers learning, development &amp; care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Looks at interest as child and individual needs. Covers six areas of learning and development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68208" y="2678235"/>
            <a:ext cx="20162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Revised – less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children’s assessment at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2 years and 5 years Partnership working with parents, emphasis on prime areas of learning.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Total of seven areas. 3 prime, 4 specific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0096480" y="912280"/>
            <a:ext cx="1943100" cy="15121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Revised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Early Years Foundation Stages </a:t>
            </a:r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2021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59918" y="2625878"/>
            <a:ext cx="2016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Revised –updated changes in safeguarding and promoting of oral health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More focus on early language and extending vocabulary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694773"/>
            <a:ext cx="3384376" cy="31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74227" y="607328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Unique Child reaches out to</a:t>
            </a:r>
          </a:p>
          <a:p>
            <a:r>
              <a:rPr lang="en-GB" dirty="0"/>
              <a:t>relate to people and things through the </a:t>
            </a:r>
            <a:r>
              <a:rPr lang="en-GB" b="1" dirty="0"/>
              <a:t>Characteristics of Effective Learning, which move through all </a:t>
            </a:r>
            <a:r>
              <a:rPr lang="en-GB" dirty="0"/>
              <a:t>areas of learning.</a:t>
            </a:r>
          </a:p>
          <a:p>
            <a:r>
              <a:rPr lang="en-GB" dirty="0"/>
              <a:t>• playing and exploring</a:t>
            </a:r>
          </a:p>
          <a:p>
            <a:r>
              <a:rPr lang="en-GB" dirty="0"/>
              <a:t>• active learning</a:t>
            </a:r>
          </a:p>
          <a:p>
            <a:r>
              <a:rPr lang="en-GB" dirty="0"/>
              <a:t>• creating and thinking critically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7248128" y="958668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Prime areas are fundamental,</a:t>
            </a:r>
          </a:p>
          <a:p>
            <a:endParaRPr lang="en-GB" dirty="0"/>
          </a:p>
          <a:p>
            <a:r>
              <a:rPr lang="en-GB" dirty="0"/>
              <a:t>• Personal, Social and Emotional Development</a:t>
            </a:r>
          </a:p>
          <a:p>
            <a:r>
              <a:rPr lang="en-GB" dirty="0"/>
              <a:t>• Communication and Language</a:t>
            </a:r>
          </a:p>
          <a:p>
            <a:r>
              <a:rPr lang="en-GB" dirty="0"/>
              <a:t>• Physical 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944" y="4364949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Children develop in the context of relationships and the environment</a:t>
            </a:r>
          </a:p>
          <a:p>
            <a:r>
              <a:rPr lang="en-GB" dirty="0"/>
              <a:t>around them. This is unique to each</a:t>
            </a:r>
          </a:p>
          <a:p>
            <a:r>
              <a:rPr lang="en-GB" dirty="0"/>
              <a:t>family, and reflects individual communities</a:t>
            </a:r>
          </a:p>
          <a:p>
            <a:r>
              <a:rPr lang="en-GB" dirty="0"/>
              <a:t>and culture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4640" y="4136530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Specific areas include essential</a:t>
            </a:r>
          </a:p>
          <a:p>
            <a:r>
              <a:rPr lang="en-GB" dirty="0"/>
              <a:t>• Literacy</a:t>
            </a:r>
          </a:p>
          <a:p>
            <a:r>
              <a:rPr lang="en-GB" dirty="0"/>
              <a:t>• Mathematics</a:t>
            </a:r>
          </a:p>
          <a:p>
            <a:r>
              <a:rPr lang="en-GB" dirty="0"/>
              <a:t>• Understanding the World</a:t>
            </a:r>
          </a:p>
          <a:p>
            <a:r>
              <a:rPr lang="en-GB" dirty="0"/>
              <a:t>• Expressive Arts and 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7728" y="332657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Early Years Foundation Stages</a:t>
            </a:r>
          </a:p>
        </p:txBody>
      </p:sp>
    </p:spTree>
    <p:extLst>
      <p:ext uri="{BB962C8B-B14F-4D97-AF65-F5344CB8AC3E}">
        <p14:creationId xmlns:p14="http://schemas.microsoft.com/office/powerpoint/2010/main" val="36565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347" y="1828800"/>
            <a:ext cx="3768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Complete the EYFS task worksheet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208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39816" y="11247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Session </a:t>
            </a:r>
            <a:r>
              <a:rPr lang="en-GB" sz="2000" dirty="0" smtClean="0"/>
              <a:t>2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69817" y="1602716"/>
            <a:ext cx="10141527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By the end of the session you will be able to:</a:t>
            </a:r>
          </a:p>
          <a:p>
            <a:pPr lvl="0">
              <a:buFont typeface="Arial" pitchFamily="34" charset="0"/>
              <a:buChar char="•"/>
            </a:pPr>
            <a:endParaRPr lang="en-GB" sz="1050" dirty="0"/>
          </a:p>
          <a:p>
            <a:pPr lvl="0">
              <a:buFont typeface="Arial" pitchFamily="34" charset="0"/>
              <a:buChar char="•"/>
            </a:pPr>
            <a:r>
              <a:rPr lang="en-GB" sz="2400" dirty="0"/>
              <a:t>Recap week </a:t>
            </a:r>
            <a:r>
              <a:rPr lang="en-GB" sz="2400" dirty="0" smtClean="0"/>
              <a:t>1</a:t>
            </a:r>
          </a:p>
          <a:p>
            <a:pPr lvl="0">
              <a:buFont typeface="Arial" pitchFamily="34" charset="0"/>
              <a:buChar char="•"/>
            </a:pPr>
            <a:endParaRPr lang="en-GB" sz="2400" dirty="0"/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Child care providers</a:t>
            </a:r>
          </a:p>
          <a:p>
            <a:pPr lvl="0"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Recognise what is </a:t>
            </a:r>
            <a:r>
              <a:rPr lang="en-GB" sz="2400" dirty="0"/>
              <a:t>quality care 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Discuss the  </a:t>
            </a:r>
            <a:r>
              <a:rPr lang="en-GB" sz="2400" dirty="0"/>
              <a:t>Early Years </a:t>
            </a:r>
            <a:r>
              <a:rPr lang="en-GB" sz="2400" dirty="0" smtClean="0"/>
              <a:t>Curriculum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Explore linking knowledge and  practical skills with your children-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752" y="476672"/>
            <a:ext cx="7886700" cy="3981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Online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82" y="1122861"/>
            <a:ext cx="8120495" cy="5328592"/>
          </a:xfrm>
        </p:spPr>
        <p:txBody>
          <a:bodyPr>
            <a:noAutofit/>
          </a:bodyPr>
          <a:lstStyle/>
          <a:p>
            <a:r>
              <a:rPr lang="en-GB" sz="1875" dirty="0"/>
              <a:t>During this session classes, we agree:</a:t>
            </a:r>
          </a:p>
          <a:p>
            <a:r>
              <a:rPr lang="en-GB" sz="1875" dirty="0"/>
              <a:t>We will behave towards each other as we would in a physical classroom.</a:t>
            </a:r>
          </a:p>
          <a:p>
            <a:r>
              <a:rPr lang="en-GB" sz="1875" dirty="0"/>
              <a:t>No personal details given within the group – can speak to me on a one to one afterwards</a:t>
            </a:r>
          </a:p>
          <a:p>
            <a:r>
              <a:rPr lang="en-GB" sz="1875" dirty="0"/>
              <a:t>Turn your video on for the session</a:t>
            </a:r>
          </a:p>
          <a:p>
            <a:r>
              <a:rPr lang="en-GB" sz="1875" dirty="0"/>
              <a:t>Mute your audio unless you need to speak</a:t>
            </a:r>
          </a:p>
          <a:p>
            <a:r>
              <a:rPr lang="en-GB" sz="1875" dirty="0"/>
              <a:t>Use protocols such as hands up if you wish to speak</a:t>
            </a:r>
          </a:p>
          <a:p>
            <a:r>
              <a:rPr lang="en-GB" sz="1875" dirty="0"/>
              <a:t> Children should not be in the background whilst the session is active – if you need to communicate  with your child turn your video off</a:t>
            </a:r>
          </a:p>
          <a:p>
            <a:r>
              <a:rPr lang="en-GB" sz="1875" dirty="0"/>
              <a:t>If you need to leave temporarily – send a message to the tutor</a:t>
            </a:r>
          </a:p>
          <a:p>
            <a:pPr marL="0" indent="0">
              <a:buNone/>
            </a:pPr>
            <a:r>
              <a:rPr lang="en-GB" sz="1875" dirty="0">
                <a:solidFill>
                  <a:schemeClr val="bg1"/>
                </a:solidFill>
              </a:rPr>
              <a:t>General Online safety</a:t>
            </a:r>
          </a:p>
          <a:p>
            <a:pPr marL="0" indent="0">
              <a:buNone/>
            </a:pPr>
            <a:r>
              <a:rPr lang="en-GB" sz="1875" dirty="0"/>
              <a:t>Safe sites- lock and key</a:t>
            </a:r>
          </a:p>
          <a:p>
            <a:pPr marL="0" indent="0">
              <a:buNone/>
            </a:pPr>
            <a:r>
              <a:rPr lang="en-GB" sz="1875" dirty="0"/>
              <a:t>Not sharing passwords</a:t>
            </a:r>
          </a:p>
          <a:p>
            <a:pPr marL="0" indent="0">
              <a:buNone/>
            </a:pPr>
            <a:r>
              <a:rPr lang="en-GB" sz="1875" dirty="0"/>
              <a:t>Filters and blockers</a:t>
            </a:r>
          </a:p>
          <a:p>
            <a:pPr marL="0" indent="0">
              <a:buNone/>
            </a:pPr>
            <a:r>
              <a:rPr lang="en-GB" sz="1875" dirty="0"/>
              <a:t>Beware of spam and fake emails </a:t>
            </a:r>
          </a:p>
          <a:p>
            <a:pPr marL="0" indent="0">
              <a:buNone/>
            </a:pPr>
            <a:endParaRPr lang="en-GB" sz="187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2765" r="-86"/>
          <a:stretch/>
        </p:blipFill>
        <p:spPr>
          <a:xfrm>
            <a:off x="7955683" y="4631033"/>
            <a:ext cx="4156671" cy="22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010"/>
          </a:xfrm>
        </p:spPr>
        <p:txBody>
          <a:bodyPr/>
          <a:lstStyle/>
          <a:p>
            <a:r>
              <a:rPr lang="en-GB" dirty="0" smtClean="0"/>
              <a:t>Group Agreement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27648" y="16288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8780" y="1090191"/>
            <a:ext cx="114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do we wish to work as a group so everyone can successfully complete the course in this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136" y="1813466"/>
            <a:ext cx="93956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Example: </a:t>
            </a:r>
          </a:p>
          <a:p>
            <a:r>
              <a:rPr lang="en-GB" sz="2400" dirty="0"/>
              <a:t>Everyone listening to each other with out </a:t>
            </a:r>
            <a:r>
              <a:rPr lang="en-GB" sz="2400" dirty="0" smtClean="0"/>
              <a:t>interrupting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Respect </a:t>
            </a:r>
            <a:r>
              <a:rPr lang="en-GB" dirty="0"/>
              <a:t>our differences and different opinions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Treat everyone equally and fairly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Feel able to ask questions even if seem bit 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Acknowledge each other’s contribution – body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to be in a noisy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Accept comments and ideas in spirit of learning and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open to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pay attention and not </a:t>
            </a:r>
            <a:r>
              <a:rPr lang="en-GB" dirty="0" smtClean="0"/>
              <a:t>multitask –limit distraction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Feeling 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Supportive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Have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Confidentiality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Safeguard self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Punctuality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Everyone has a voice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51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808" y="366682"/>
            <a:ext cx="788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Introductions – names and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081" y="951457"/>
            <a:ext cx="110374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to me only ….tell me something about yourself you would like to </a:t>
            </a:r>
          </a:p>
          <a:p>
            <a:r>
              <a:rPr lang="en-GB" sz="2400" dirty="0" smtClean="0"/>
              <a:t>share with the group</a:t>
            </a:r>
          </a:p>
          <a:p>
            <a:endParaRPr lang="en-GB" sz="2400" dirty="0"/>
          </a:p>
          <a:p>
            <a:r>
              <a:rPr lang="en-GB" sz="2400" dirty="0" smtClean="0"/>
              <a:t>Something that may not be too obvious!   </a:t>
            </a:r>
          </a:p>
          <a:p>
            <a:r>
              <a:rPr lang="en-GB" sz="2400" b="1" dirty="0" smtClean="0"/>
              <a:t>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Secret crush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old you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Hobby you may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Favourite TV programme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Interesting skill you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you wanted to be when you grew up</a:t>
            </a:r>
          </a:p>
          <a:p>
            <a:r>
              <a:rPr lang="en-GB" sz="2400" dirty="0" smtClean="0"/>
              <a:t>………</a:t>
            </a:r>
            <a:r>
              <a:rPr lang="en-GB" sz="2400" dirty="0" err="1" smtClean="0"/>
              <a:t>etc</a:t>
            </a:r>
            <a:r>
              <a:rPr lang="en-GB" sz="2400" dirty="0" smtClean="0"/>
              <a:t>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r>
              <a:rPr lang="en-GB" sz="2400" dirty="0" smtClean="0"/>
              <a:t>When I read out the statements –others have to guess from the group who it may be…..</a:t>
            </a:r>
            <a:endParaRPr lang="en-GB" sz="2400" dirty="0"/>
          </a:p>
          <a:p>
            <a:r>
              <a:rPr lang="en-GB" sz="2400" dirty="0" smtClean="0"/>
              <a:t>Keep in clean ladies!!!!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Who's who in Columbia's administration? - Columbia Daily Spect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78" y="1914289"/>
            <a:ext cx="3840875" cy="2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/>
              <a:t>Providers and Services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What types of places do children </a:t>
            </a:r>
            <a:r>
              <a:rPr lang="en-GB" sz="4400" dirty="0" smtClean="0"/>
              <a:t>0-11 </a:t>
            </a:r>
            <a:r>
              <a:rPr lang="en-GB" sz="4400" dirty="0" err="1" smtClean="0"/>
              <a:t>yrs</a:t>
            </a:r>
            <a:r>
              <a:rPr lang="en-GB" sz="4400" dirty="0" smtClean="0"/>
              <a:t> attend </a:t>
            </a:r>
            <a:r>
              <a:rPr lang="en-GB" sz="4400" dirty="0"/>
              <a:t>by </a:t>
            </a:r>
            <a:r>
              <a:rPr lang="en-GB" sz="4400" dirty="0">
                <a:solidFill>
                  <a:schemeClr val="bg1"/>
                </a:solidFill>
              </a:rPr>
              <a:t>themselves</a:t>
            </a:r>
            <a:r>
              <a:rPr lang="en-GB" sz="4400" dirty="0">
                <a:solidFill>
                  <a:srgbClr val="FF0000"/>
                </a:solidFill>
              </a:rPr>
              <a:t> </a:t>
            </a:r>
            <a:r>
              <a:rPr lang="en-GB" sz="4400" dirty="0"/>
              <a:t>to be cared for, learn skills or be  educated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851901"/>
            <a:ext cx="4200525" cy="4351338"/>
          </a:xfrm>
        </p:spPr>
        <p:txBody>
          <a:bodyPr>
            <a:normAutofit fontScale="40000" lnSpcReduction="20000"/>
          </a:bodyPr>
          <a:lstStyle/>
          <a:p>
            <a:r>
              <a:rPr lang="en-GB" sz="5100" dirty="0" smtClean="0"/>
              <a:t>Children’s centres</a:t>
            </a:r>
          </a:p>
          <a:p>
            <a:r>
              <a:rPr lang="en-GB" sz="5100" dirty="0" smtClean="0"/>
              <a:t>Two year old groups</a:t>
            </a:r>
          </a:p>
          <a:p>
            <a:r>
              <a:rPr lang="en-GB" sz="5100" dirty="0" smtClean="0"/>
              <a:t>Afterschool Clubs</a:t>
            </a:r>
          </a:p>
          <a:p>
            <a:r>
              <a:rPr lang="en-GB" sz="5100" dirty="0" smtClean="0"/>
              <a:t>Nursery </a:t>
            </a:r>
          </a:p>
          <a:p>
            <a:r>
              <a:rPr lang="en-GB" sz="5100" dirty="0" smtClean="0"/>
              <a:t>Childminder</a:t>
            </a:r>
          </a:p>
          <a:p>
            <a:r>
              <a:rPr lang="en-GB" sz="5100" dirty="0" smtClean="0"/>
              <a:t>Crèche</a:t>
            </a:r>
          </a:p>
          <a:p>
            <a:r>
              <a:rPr lang="en-GB" sz="5100" dirty="0" smtClean="0"/>
              <a:t>Primary school</a:t>
            </a:r>
          </a:p>
          <a:p>
            <a:r>
              <a:rPr lang="en-GB" sz="5100" dirty="0"/>
              <a:t>Kumon maths</a:t>
            </a:r>
          </a:p>
          <a:p>
            <a:r>
              <a:rPr lang="en-GB" sz="5100" dirty="0"/>
              <a:t>Summer camps</a:t>
            </a:r>
          </a:p>
          <a:p>
            <a:r>
              <a:rPr lang="en-GB" sz="5100" dirty="0"/>
              <a:t>Brownies, clubs e</a:t>
            </a:r>
            <a:endParaRPr lang="en-GB" sz="5100" dirty="0" smtClean="0"/>
          </a:p>
          <a:p>
            <a:r>
              <a:rPr lang="en-GB" sz="5100" dirty="0" err="1" smtClean="0"/>
              <a:t>Playcentre</a:t>
            </a:r>
            <a:endParaRPr lang="en-GB" sz="51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98900" y="758031"/>
            <a:ext cx="8077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Nanny</a:t>
            </a:r>
          </a:p>
          <a:p>
            <a:r>
              <a:rPr lang="en-GB" sz="2800" dirty="0" smtClean="0"/>
              <a:t>Au pair</a:t>
            </a:r>
          </a:p>
          <a:p>
            <a:r>
              <a:rPr lang="en-GB" sz="2800" dirty="0" smtClean="0"/>
              <a:t>Adventure playgrounds</a:t>
            </a:r>
          </a:p>
          <a:p>
            <a:r>
              <a:rPr lang="en-GB" sz="2800" dirty="0" smtClean="0"/>
              <a:t>Sports clubs –swimming, football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dirty="0" smtClean="0"/>
              <a:t>Learning clubs – Explore </a:t>
            </a:r>
            <a:r>
              <a:rPr lang="en-GB" sz="2800" dirty="0" err="1" smtClean="0"/>
              <a:t>learning,Kumon</a:t>
            </a:r>
            <a:r>
              <a:rPr lang="en-GB" sz="2800" dirty="0" smtClean="0"/>
              <a:t>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dirty="0" smtClean="0"/>
              <a:t>Holiday </a:t>
            </a:r>
            <a:r>
              <a:rPr lang="en-GB" sz="2800" dirty="0" err="1" smtClean="0"/>
              <a:t>playscheme</a:t>
            </a:r>
            <a:endParaRPr lang="en-GB" sz="2800" dirty="0" smtClean="0"/>
          </a:p>
          <a:p>
            <a:r>
              <a:rPr lang="en-GB" sz="2800" dirty="0" smtClean="0"/>
              <a:t>Foster parent</a:t>
            </a:r>
          </a:p>
          <a:p>
            <a:r>
              <a:rPr lang="en-GB" sz="2800" dirty="0" smtClean="0"/>
              <a:t>Children’s home</a:t>
            </a:r>
          </a:p>
          <a:p>
            <a:r>
              <a:rPr lang="en-GB" sz="2800" dirty="0" smtClean="0"/>
              <a:t>Youth club</a:t>
            </a:r>
          </a:p>
          <a:p>
            <a:r>
              <a:rPr lang="en-GB" sz="2800" dirty="0" smtClean="0"/>
              <a:t>Contact centres</a:t>
            </a:r>
          </a:p>
          <a:p>
            <a:r>
              <a:rPr lang="en-GB" sz="2800" dirty="0" smtClean="0"/>
              <a:t>Hospital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459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454025"/>
            <a:ext cx="11363325" cy="3441700"/>
          </a:xfrm>
        </p:spPr>
        <p:txBody>
          <a:bodyPr/>
          <a:lstStyle/>
          <a:p>
            <a:r>
              <a:rPr lang="en-GB" dirty="0" smtClean="0"/>
              <a:t>What age range of children do they provide for?       (0-11years)</a:t>
            </a:r>
          </a:p>
          <a:p>
            <a:r>
              <a:rPr lang="en-GB" dirty="0" smtClean="0"/>
              <a:t>Hours of opening?                                                           (8am-6pm)</a:t>
            </a:r>
          </a:p>
          <a:p>
            <a:r>
              <a:rPr lang="en-GB" dirty="0" err="1" smtClean="0"/>
              <a:t>Approx</a:t>
            </a:r>
            <a:r>
              <a:rPr lang="en-GB" dirty="0" smtClean="0"/>
              <a:t> cost  per day/session                                          (£££ )</a:t>
            </a:r>
          </a:p>
          <a:p>
            <a:r>
              <a:rPr lang="en-GB" dirty="0" smtClean="0"/>
              <a:t>Minimum training of staff                                               (Level….)</a:t>
            </a:r>
          </a:p>
          <a:p>
            <a:r>
              <a:rPr lang="en-GB" dirty="0" smtClean="0"/>
              <a:t>Legal Status                                                                      (Public, voluntary, 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                                                 private, self employed)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6550" y="3228974"/>
            <a:ext cx="3800475" cy="3419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Children’s centres</a:t>
            </a:r>
          </a:p>
          <a:p>
            <a:r>
              <a:rPr lang="en-GB" dirty="0" smtClean="0"/>
              <a:t>Two year old groups</a:t>
            </a:r>
          </a:p>
          <a:p>
            <a:r>
              <a:rPr lang="en-GB" dirty="0" smtClean="0"/>
              <a:t>Afterschool Clubs</a:t>
            </a:r>
          </a:p>
          <a:p>
            <a:r>
              <a:rPr lang="en-GB" dirty="0" smtClean="0"/>
              <a:t>Nursery school</a:t>
            </a:r>
          </a:p>
          <a:p>
            <a:r>
              <a:rPr lang="en-GB" dirty="0" smtClean="0"/>
              <a:t>Childminder</a:t>
            </a:r>
          </a:p>
          <a:p>
            <a:r>
              <a:rPr lang="en-GB" dirty="0" smtClean="0"/>
              <a:t>Crèche</a:t>
            </a:r>
          </a:p>
          <a:p>
            <a:r>
              <a:rPr lang="en-GB" dirty="0" smtClean="0"/>
              <a:t>Community nursery</a:t>
            </a:r>
          </a:p>
          <a:p>
            <a:r>
              <a:rPr lang="en-GB" dirty="0" smtClean="0"/>
              <a:t>Primary school</a:t>
            </a:r>
          </a:p>
          <a:p>
            <a:r>
              <a:rPr lang="en-GB" dirty="0" err="1" smtClean="0"/>
              <a:t>Playcentre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9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3552" y="2492896"/>
            <a:ext cx="8229600" cy="1143000"/>
          </a:xfrm>
        </p:spPr>
        <p:txBody>
          <a:bodyPr/>
          <a:lstStyle/>
          <a:p>
            <a:r>
              <a:rPr lang="en-GB" dirty="0" smtClean="0"/>
              <a:t>Can you work with </a:t>
            </a:r>
            <a:r>
              <a:rPr lang="en-GB" dirty="0" err="1" smtClean="0"/>
              <a:t>childen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933</Words>
  <Application>Microsoft Office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</vt:lpstr>
      <vt:lpstr>NCFE/Cache Level 1  Working with Children</vt:lpstr>
      <vt:lpstr>Learning Outcomes</vt:lpstr>
      <vt:lpstr>Online rules</vt:lpstr>
      <vt:lpstr>Group Agreement</vt:lpstr>
      <vt:lpstr>PowerPoint Presentation</vt:lpstr>
      <vt:lpstr>Providers and Services </vt:lpstr>
      <vt:lpstr>PowerPoint Presentation</vt:lpstr>
      <vt:lpstr>PowerPoint Presentation</vt:lpstr>
      <vt:lpstr>Can you work with childen?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Mcclean, Allison</dc:creator>
  <cp:lastModifiedBy>Windows User</cp:lastModifiedBy>
  <cp:revision>25</cp:revision>
  <dcterms:created xsi:type="dcterms:W3CDTF">2020-05-19T18:52:31Z</dcterms:created>
  <dcterms:modified xsi:type="dcterms:W3CDTF">2021-09-30T11:07:00Z</dcterms:modified>
</cp:coreProperties>
</file>