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70" r:id="rId5"/>
    <p:sldId id="271" r:id="rId6"/>
    <p:sldId id="259" r:id="rId7"/>
    <p:sldId id="272" r:id="rId8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62" autoAdjust="0"/>
    <p:restoredTop sz="94660"/>
  </p:normalViewPr>
  <p:slideViewPr>
    <p:cSldViewPr>
      <p:cViewPr varScale="1">
        <p:scale>
          <a:sx n="63" d="100"/>
          <a:sy n="63" d="100"/>
        </p:scale>
        <p:origin x="1328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336FF187-E787-4D29-963F-9070A8216B72}" type="datetimeFigureOut">
              <a:rPr lang="es-SV" smtClean="0"/>
              <a:t>9/2/2021</a:t>
            </a:fld>
            <a:endParaRPr lang="es-SV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s-SV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2682FD2F-4768-43AC-A28D-87E8B53CF256}" type="slidenum">
              <a:rPr lang="es-SV" smtClean="0"/>
              <a:t>‹#›</a:t>
            </a:fld>
            <a:endParaRPr lang="es-SV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FF187-E787-4D29-963F-9070A8216B72}" type="datetimeFigureOut">
              <a:rPr lang="es-SV" smtClean="0"/>
              <a:t>9/2/2021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2FD2F-4768-43AC-A28D-87E8B53CF256}" type="slidenum">
              <a:rPr lang="es-SV" smtClean="0"/>
              <a:t>‹#›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FF187-E787-4D29-963F-9070A8216B72}" type="datetimeFigureOut">
              <a:rPr lang="es-SV" smtClean="0"/>
              <a:t>9/2/2021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2FD2F-4768-43AC-A28D-87E8B53CF256}" type="slidenum">
              <a:rPr lang="es-SV" smtClean="0"/>
              <a:t>‹#›</a:t>
            </a:fld>
            <a:endParaRPr lang="es-SV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FF187-E787-4D29-963F-9070A8216B72}" type="datetimeFigureOut">
              <a:rPr lang="es-SV" smtClean="0"/>
              <a:t>9/2/2021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2FD2F-4768-43AC-A28D-87E8B53CF256}" type="slidenum">
              <a:rPr lang="es-SV" smtClean="0"/>
              <a:t>‹#›</a:t>
            </a:fld>
            <a:endParaRPr lang="es-SV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336FF187-E787-4D29-963F-9070A8216B72}" type="datetimeFigureOut">
              <a:rPr lang="es-SV" smtClean="0"/>
              <a:t>9/2/2021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2682FD2F-4768-43AC-A28D-87E8B53CF256}" type="slidenum">
              <a:rPr lang="es-SV" smtClean="0"/>
              <a:t>‹#›</a:t>
            </a:fld>
            <a:endParaRPr lang="es-SV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FF187-E787-4D29-963F-9070A8216B72}" type="datetimeFigureOut">
              <a:rPr lang="es-SV" smtClean="0"/>
              <a:t>9/2/2021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2FD2F-4768-43AC-A28D-87E8B53CF256}" type="slidenum">
              <a:rPr lang="es-SV" smtClean="0"/>
              <a:t>‹#›</a:t>
            </a:fld>
            <a:endParaRPr lang="es-SV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FF187-E787-4D29-963F-9070A8216B72}" type="datetimeFigureOut">
              <a:rPr lang="es-SV" smtClean="0"/>
              <a:t>9/2/2021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2FD2F-4768-43AC-A28D-87E8B53CF256}" type="slidenum">
              <a:rPr lang="es-SV" smtClean="0"/>
              <a:t>‹#›</a:t>
            </a:fld>
            <a:endParaRPr lang="es-SV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FF187-E787-4D29-963F-9070A8216B72}" type="datetimeFigureOut">
              <a:rPr lang="es-SV" smtClean="0"/>
              <a:t>9/2/2021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2FD2F-4768-43AC-A28D-87E8B53CF256}" type="slidenum">
              <a:rPr lang="es-SV" smtClean="0"/>
              <a:t>‹#›</a:t>
            </a:fld>
            <a:endParaRPr lang="es-SV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FF187-E787-4D29-963F-9070A8216B72}" type="datetimeFigureOut">
              <a:rPr lang="es-SV" smtClean="0"/>
              <a:t>9/2/2021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2FD2F-4768-43AC-A28D-87E8B53CF256}" type="slidenum">
              <a:rPr lang="es-SV" smtClean="0"/>
              <a:t>‹#›</a:t>
            </a:fld>
            <a:endParaRPr lang="es-SV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FF187-E787-4D29-963F-9070A8216B72}" type="datetimeFigureOut">
              <a:rPr lang="es-SV" smtClean="0"/>
              <a:t>9/2/2021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2FD2F-4768-43AC-A28D-87E8B53CF256}" type="slidenum">
              <a:rPr lang="es-SV" smtClean="0"/>
              <a:t>‹#›</a:t>
            </a:fld>
            <a:endParaRPr lang="es-SV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FF187-E787-4D29-963F-9070A8216B72}" type="datetimeFigureOut">
              <a:rPr lang="es-SV" smtClean="0"/>
              <a:t>9/2/2021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2FD2F-4768-43AC-A28D-87E8B53CF256}" type="slidenum">
              <a:rPr lang="es-SV" smtClean="0"/>
              <a:t>‹#›</a:t>
            </a:fld>
            <a:endParaRPr lang="es-SV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36FF187-E787-4D29-963F-9070A8216B72}" type="datetimeFigureOut">
              <a:rPr lang="es-SV" smtClean="0"/>
              <a:t>9/2/2021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SV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682FD2F-4768-43AC-A28D-87E8B53CF256}" type="slidenum">
              <a:rPr lang="es-SV" smtClean="0"/>
              <a:t>‹#›</a:t>
            </a:fld>
            <a:endParaRPr lang="es-SV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340768"/>
            <a:ext cx="7772400" cy="3888432"/>
          </a:xfrm>
        </p:spPr>
        <p:txBody>
          <a:bodyPr>
            <a:noAutofit/>
          </a:bodyPr>
          <a:lstStyle/>
          <a:p>
            <a:r>
              <a:rPr 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Past continuous </a:t>
            </a:r>
            <a:br>
              <a:rPr 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</a:br>
            <a:r>
              <a:rPr 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vs.</a:t>
            </a:r>
            <a:br>
              <a:rPr 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</a:br>
            <a:r>
              <a:rPr 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 Past simple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nard MT Condensed" pitchFamily="18" charset="0"/>
                <a:ea typeface="+mj-ea"/>
                <a:cs typeface="+mj-cs"/>
              </a:rPr>
              <a:t>Past simple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23528" y="1412776"/>
            <a:ext cx="835292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It is used:</a:t>
            </a:r>
          </a:p>
          <a:p>
            <a:pPr algn="ctr"/>
            <a:endParaRPr lang="en-US" sz="2000" dirty="0"/>
          </a:p>
          <a:p>
            <a:pPr algn="ctr">
              <a:buFont typeface="Wingdings" pitchFamily="2" charset="2"/>
              <a:buChar char="q"/>
            </a:pPr>
            <a:r>
              <a:rPr lang="en-US" sz="2800" dirty="0"/>
              <a:t>For an action that started and ended in the past:</a:t>
            </a:r>
          </a:p>
          <a:p>
            <a:pPr algn="ctr"/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I </a:t>
            </a:r>
            <a:r>
              <a:rPr lang="en-US" sz="2800" u="sng" dirty="0">
                <a:solidFill>
                  <a:schemeClr val="bg2">
                    <a:lumMod val="50000"/>
                  </a:schemeClr>
                </a:solidFill>
              </a:rPr>
              <a:t>saw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a ghost last Friday.</a:t>
            </a:r>
          </a:p>
          <a:p>
            <a:pPr algn="ctr"/>
            <a:endParaRPr lang="en-US" sz="2800" dirty="0"/>
          </a:p>
          <a:p>
            <a:pPr algn="ctr">
              <a:buFont typeface="Wingdings" pitchFamily="2" charset="2"/>
              <a:buChar char="q"/>
            </a:pPr>
            <a:r>
              <a:rPr lang="en-US" sz="2800" dirty="0"/>
              <a:t>For repeated actions in the past:</a:t>
            </a:r>
          </a:p>
          <a:p>
            <a:pPr algn="ctr">
              <a:buFont typeface="Arial" pitchFamily="34" charset="0"/>
              <a:buChar char="•"/>
            </a:pP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When I was young, I </a:t>
            </a:r>
            <a:r>
              <a:rPr lang="en-US" sz="2800" u="sng" dirty="0">
                <a:solidFill>
                  <a:schemeClr val="bg2">
                    <a:lumMod val="50000"/>
                  </a:schemeClr>
                </a:solidFill>
              </a:rPr>
              <a:t>watched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lots of TV every day.</a:t>
            </a:r>
          </a:p>
          <a:p>
            <a:pPr algn="ctr">
              <a:buFont typeface="Arial" pitchFamily="34" charset="0"/>
              <a:buChar char="•"/>
            </a:pP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I always </a:t>
            </a:r>
            <a:r>
              <a:rPr lang="en-US" sz="2800" u="sng" dirty="0">
                <a:solidFill>
                  <a:schemeClr val="bg2">
                    <a:lumMod val="50000"/>
                  </a:schemeClr>
                </a:solidFill>
              </a:rPr>
              <a:t>gave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flowers to my mother.</a:t>
            </a:r>
          </a:p>
          <a:p>
            <a:pPr algn="ctr"/>
            <a:endParaRPr lang="en-US" sz="2800" dirty="0">
              <a:solidFill>
                <a:schemeClr val="bg2">
                  <a:lumMod val="50000"/>
                </a:schemeClr>
              </a:solidFill>
            </a:endParaRPr>
          </a:p>
          <a:p>
            <a:pPr algn="ctr"/>
            <a:r>
              <a:rPr lang="en-US" sz="2800" dirty="0"/>
              <a:t>There are </a:t>
            </a:r>
            <a:r>
              <a:rPr lang="en-US" sz="2800" i="1" dirty="0"/>
              <a:t>regular</a:t>
            </a:r>
            <a:r>
              <a:rPr lang="en-US" sz="2800" dirty="0"/>
              <a:t> and </a:t>
            </a:r>
            <a:r>
              <a:rPr lang="en-US" sz="2800" i="1" dirty="0"/>
              <a:t>irregular</a:t>
            </a:r>
            <a:r>
              <a:rPr lang="en-US" sz="2800" dirty="0"/>
              <a:t> past simple verbs:</a:t>
            </a:r>
          </a:p>
          <a:p>
            <a:pPr algn="ctr">
              <a:buFont typeface="Arial" pitchFamily="34" charset="0"/>
              <a:buChar char="•"/>
            </a:pP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I </a:t>
            </a:r>
            <a:r>
              <a:rPr lang="en-US" sz="2800" u="sng" dirty="0">
                <a:solidFill>
                  <a:schemeClr val="bg2">
                    <a:lumMod val="50000"/>
                  </a:schemeClr>
                </a:solidFill>
              </a:rPr>
              <a:t>talked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to my uncle yesterday.</a:t>
            </a:r>
          </a:p>
          <a:p>
            <a:pPr algn="ctr">
              <a:buFont typeface="Arial" pitchFamily="34" charset="0"/>
              <a:buChar char="•"/>
            </a:pP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I </a:t>
            </a:r>
            <a:r>
              <a:rPr lang="en-US" sz="2800" u="sng" dirty="0">
                <a:solidFill>
                  <a:schemeClr val="bg2">
                    <a:lumMod val="50000"/>
                  </a:schemeClr>
                </a:solidFill>
              </a:rPr>
              <a:t>felt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sick yesterday so I </a:t>
            </a:r>
            <a:r>
              <a:rPr lang="en-US" sz="2800" u="sng" dirty="0">
                <a:solidFill>
                  <a:schemeClr val="bg2">
                    <a:lumMod val="50000"/>
                  </a:schemeClr>
                </a:solidFill>
              </a:rPr>
              <a:t>went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to the doctor.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466711" y="1417638"/>
            <a:ext cx="835292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It is used:</a:t>
            </a:r>
          </a:p>
          <a:p>
            <a:pPr algn="ctr"/>
            <a:endParaRPr lang="en-US" sz="2800" dirty="0"/>
          </a:p>
          <a:p>
            <a:pPr algn="ctr">
              <a:buFont typeface="Wingdings" pitchFamily="2" charset="2"/>
              <a:buChar char="q"/>
            </a:pPr>
            <a:r>
              <a:rPr lang="en-US" sz="2800" dirty="0"/>
              <a:t>To talk about two actions in the past, both happening at the same time:</a:t>
            </a:r>
          </a:p>
          <a:p>
            <a:pPr algn="ctr"/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I was working in my computer and my children were watching television</a:t>
            </a:r>
          </a:p>
          <a:p>
            <a:pPr algn="ctr"/>
            <a:endParaRPr lang="en-US" sz="2800" dirty="0"/>
          </a:p>
          <a:p>
            <a:pPr algn="ctr">
              <a:buFont typeface="Wingdings" pitchFamily="2" charset="2"/>
              <a:buChar char="q"/>
            </a:pPr>
            <a:r>
              <a:rPr lang="en-US" sz="2800" dirty="0"/>
              <a:t>To talk about </a:t>
            </a:r>
            <a:r>
              <a:rPr lang="en-US" sz="2800" i="1" dirty="0"/>
              <a:t>temporary</a:t>
            </a:r>
            <a:r>
              <a:rPr lang="en-US" sz="2800" dirty="0"/>
              <a:t> activities taking place over a period of time:</a:t>
            </a:r>
          </a:p>
          <a:p>
            <a:pPr algn="ctr">
              <a:buFont typeface="Arial" pitchFamily="34" charset="0"/>
              <a:buChar char="•"/>
            </a:pP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I was living in London when it happened.</a:t>
            </a:r>
          </a:p>
          <a:p>
            <a:pPr algn="ctr">
              <a:buFont typeface="Arial" pitchFamily="34" charset="0"/>
              <a:buChar char="•"/>
            </a:pP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She was travelling to New York while her parents were touring Italy.</a:t>
            </a:r>
          </a:p>
        </p:txBody>
      </p:sp>
      <p:sp>
        <p:nvSpPr>
          <p:cNvPr id="7" name="1 Título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nard MT Condensed" pitchFamily="18" charset="0"/>
                <a:ea typeface="+mj-ea"/>
                <a:cs typeface="+mj-cs"/>
              </a:rPr>
              <a:t>Past continuous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nard MT Condensed" pitchFamily="18" charset="0"/>
                <a:ea typeface="+mj-ea"/>
                <a:cs typeface="+mj-cs"/>
              </a:rPr>
              <a:t>Both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nard MT Condensed" pitchFamily="18" charset="0"/>
                <a:ea typeface="+mj-ea"/>
                <a:cs typeface="+mj-cs"/>
              </a:rPr>
              <a:t> together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ernard MT Condensed" pitchFamily="18" charset="0"/>
              <a:ea typeface="+mj-ea"/>
              <a:cs typeface="+mj-cs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251520" y="1412776"/>
            <a:ext cx="835292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We often use the </a:t>
            </a:r>
            <a:r>
              <a:rPr lang="en-GB" sz="2800" b="1" dirty="0"/>
              <a:t>past continuous</a:t>
            </a:r>
            <a:r>
              <a:rPr lang="en-GB" sz="2800" dirty="0"/>
              <a:t> and the </a:t>
            </a:r>
            <a:r>
              <a:rPr lang="en-GB" sz="2800" b="1" dirty="0"/>
              <a:t>past simple</a:t>
            </a:r>
            <a:r>
              <a:rPr lang="en-GB" sz="2800" dirty="0"/>
              <a:t> tense together. When this happens, the </a:t>
            </a:r>
            <a:r>
              <a:rPr lang="en-GB" sz="2800" b="1" dirty="0"/>
              <a:t>past continuous</a:t>
            </a:r>
            <a:r>
              <a:rPr lang="en-GB" sz="2800" dirty="0"/>
              <a:t> describes a longer, ‘background’ action or situation and the</a:t>
            </a:r>
            <a:r>
              <a:rPr lang="en-GB" sz="2800" b="1" dirty="0"/>
              <a:t> past simple</a:t>
            </a:r>
            <a:r>
              <a:rPr lang="en-GB" sz="2800" dirty="0"/>
              <a:t> describes the action or events</a:t>
            </a:r>
            <a:r>
              <a:rPr lang="en-US" sz="2800" dirty="0"/>
              <a:t>:</a:t>
            </a:r>
          </a:p>
          <a:p>
            <a:pPr algn="ctr">
              <a:buFont typeface="Arial" pitchFamily="34" charset="0"/>
              <a:buChar char="•"/>
            </a:pP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While I was talking on the phone, someone stole my car.</a:t>
            </a:r>
          </a:p>
          <a:p>
            <a:pPr algn="ctr">
              <a:buFont typeface="Arial" pitchFamily="34" charset="0"/>
              <a:buChar char="•"/>
            </a:pP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I was making my breakfast when my sister knocked at the door.</a:t>
            </a:r>
          </a:p>
          <a:p>
            <a:r>
              <a:rPr lang="en-GB" sz="2800" dirty="0"/>
              <a:t>Often, the ‘action’ described by the </a:t>
            </a:r>
            <a:r>
              <a:rPr lang="en-GB" sz="2800" b="1" dirty="0"/>
              <a:t>past simple</a:t>
            </a:r>
            <a:r>
              <a:rPr lang="en-GB" sz="2800" dirty="0"/>
              <a:t> tense </a:t>
            </a:r>
            <a:r>
              <a:rPr lang="en-GB" sz="2800" i="1" dirty="0"/>
              <a:t>interrupts </a:t>
            </a:r>
            <a:r>
              <a:rPr lang="en-GB" sz="2800" dirty="0"/>
              <a:t>the ‘situation’ described by the </a:t>
            </a:r>
            <a:r>
              <a:rPr lang="en-GB" sz="2800" b="1" dirty="0"/>
              <a:t>past continuous</a:t>
            </a:r>
            <a:r>
              <a:rPr lang="en-GB" sz="2800" dirty="0"/>
              <a:t> tense.</a:t>
            </a:r>
            <a:endParaRPr lang="en-US" sz="2800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nard MT Condensed" pitchFamily="18" charset="0"/>
                <a:ea typeface="+mj-ea"/>
                <a:cs typeface="+mj-cs"/>
              </a:rPr>
              <a:t>Forming the past simple</a:t>
            </a:r>
          </a:p>
        </p:txBody>
      </p:sp>
      <p:sp>
        <p:nvSpPr>
          <p:cNvPr id="3" name="5 CuadroTexto"/>
          <p:cNvSpPr txBox="1"/>
          <p:nvPr/>
        </p:nvSpPr>
        <p:spPr>
          <a:xfrm>
            <a:off x="315183" y="1340768"/>
            <a:ext cx="835292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Wingdings" pitchFamily="2" charset="2"/>
              <a:buChar char="q"/>
            </a:pPr>
            <a:r>
              <a:rPr lang="en-US" sz="2800" dirty="0"/>
              <a:t>Affirmative statements:</a:t>
            </a:r>
          </a:p>
          <a:p>
            <a:pPr algn="ctr"/>
            <a:r>
              <a:rPr lang="en-US" sz="2800" dirty="0">
                <a:solidFill>
                  <a:srgbClr val="C00000"/>
                </a:solidFill>
              </a:rPr>
              <a:t>Subject + Verb (regular/ irregular) + Complement.</a:t>
            </a:r>
          </a:p>
          <a:p>
            <a:pPr algn="ctr">
              <a:buFont typeface="Arial" pitchFamily="34" charset="0"/>
              <a:buChar char="•"/>
            </a:pP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I </a:t>
            </a:r>
            <a:r>
              <a:rPr lang="en-US" sz="2800" u="sng" dirty="0">
                <a:solidFill>
                  <a:schemeClr val="bg2">
                    <a:lumMod val="50000"/>
                  </a:schemeClr>
                </a:solidFill>
              </a:rPr>
              <a:t>played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soccer last week.</a:t>
            </a:r>
          </a:p>
          <a:p>
            <a:pPr algn="ctr">
              <a:buFont typeface="Arial" pitchFamily="34" charset="0"/>
              <a:buChar char="•"/>
            </a:pP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I </a:t>
            </a:r>
            <a:r>
              <a:rPr lang="en-US" sz="2800" u="sng" dirty="0">
                <a:solidFill>
                  <a:schemeClr val="bg2">
                    <a:lumMod val="50000"/>
                  </a:schemeClr>
                </a:solidFill>
              </a:rPr>
              <a:t>saw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the movie yesterday.</a:t>
            </a:r>
          </a:p>
          <a:p>
            <a:pPr algn="ctr"/>
            <a:endParaRPr lang="en-US" sz="2800" dirty="0"/>
          </a:p>
          <a:p>
            <a:pPr algn="ctr">
              <a:buFont typeface="Wingdings" pitchFamily="2" charset="2"/>
              <a:buChar char="q"/>
            </a:pPr>
            <a:r>
              <a:rPr lang="en-US" sz="2800" dirty="0"/>
              <a:t>Negative statements:</a:t>
            </a:r>
          </a:p>
          <a:p>
            <a:pPr algn="ctr"/>
            <a:r>
              <a:rPr lang="en-US" sz="2800" dirty="0">
                <a:solidFill>
                  <a:srgbClr val="C00000"/>
                </a:solidFill>
              </a:rPr>
              <a:t>Subject + Did + Not + Verb (base form) + Complement.</a:t>
            </a:r>
          </a:p>
          <a:p>
            <a:pPr algn="ctr"/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I </a:t>
            </a:r>
            <a:r>
              <a:rPr lang="en-US" sz="2800" i="1" dirty="0">
                <a:solidFill>
                  <a:schemeClr val="bg2">
                    <a:lumMod val="50000"/>
                  </a:schemeClr>
                </a:solidFill>
              </a:rPr>
              <a:t>didn’t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800" u="sng" dirty="0">
                <a:solidFill>
                  <a:schemeClr val="bg2">
                    <a:lumMod val="50000"/>
                  </a:schemeClr>
                </a:solidFill>
              </a:rPr>
              <a:t>play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soccer last week.</a:t>
            </a:r>
          </a:p>
          <a:p>
            <a:pPr algn="ctr"/>
            <a:endParaRPr lang="en-US" sz="2800" dirty="0">
              <a:solidFill>
                <a:schemeClr val="bg2">
                  <a:lumMod val="50000"/>
                </a:schemeClr>
              </a:solidFill>
            </a:endParaRPr>
          </a:p>
          <a:p>
            <a:pPr algn="ctr">
              <a:buFont typeface="Wingdings" pitchFamily="2" charset="2"/>
              <a:buChar char="q"/>
            </a:pPr>
            <a:r>
              <a:rPr lang="en-US" sz="2800" dirty="0"/>
              <a:t>Questions:</a:t>
            </a:r>
          </a:p>
          <a:p>
            <a:pPr algn="ctr"/>
            <a:r>
              <a:rPr lang="en-US" sz="2800" dirty="0">
                <a:solidFill>
                  <a:srgbClr val="C00000"/>
                </a:solidFill>
              </a:rPr>
              <a:t>Did + Subject + Verb (base form) + Complement + ?</a:t>
            </a:r>
          </a:p>
          <a:p>
            <a:pPr algn="ctr"/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800" b="1" dirty="0">
                <a:solidFill>
                  <a:schemeClr val="bg2">
                    <a:lumMod val="50000"/>
                  </a:schemeClr>
                </a:solidFill>
              </a:rPr>
              <a:t>Did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I </a:t>
            </a:r>
            <a:r>
              <a:rPr lang="en-US" sz="2800" u="sng" dirty="0">
                <a:solidFill>
                  <a:schemeClr val="bg2">
                    <a:lumMod val="50000"/>
                  </a:schemeClr>
                </a:solidFill>
              </a:rPr>
              <a:t>play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soccer last week?</a:t>
            </a:r>
          </a:p>
        </p:txBody>
      </p:sp>
    </p:spTree>
    <p:extLst>
      <p:ext uri="{BB962C8B-B14F-4D97-AF65-F5344CB8AC3E}">
        <p14:creationId xmlns:p14="http://schemas.microsoft.com/office/powerpoint/2010/main" val="2668575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323528" y="1412776"/>
            <a:ext cx="835292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Wingdings" pitchFamily="2" charset="2"/>
              <a:buChar char="q"/>
            </a:pPr>
            <a:r>
              <a:rPr lang="en-US" sz="2800" dirty="0"/>
              <a:t>Affirmative statements:</a:t>
            </a:r>
          </a:p>
          <a:p>
            <a:pPr algn="ctr"/>
            <a:r>
              <a:rPr lang="en-US" sz="2800" dirty="0">
                <a:solidFill>
                  <a:srgbClr val="C00000"/>
                </a:solidFill>
              </a:rPr>
              <a:t>Subject + Was/Were + Verb –ing + Complement.</a:t>
            </a:r>
          </a:p>
          <a:p>
            <a:pPr algn="ctr">
              <a:buFont typeface="Arial" pitchFamily="34" charset="0"/>
              <a:buChar char="•"/>
            </a:pP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I </a:t>
            </a:r>
            <a:r>
              <a:rPr lang="en-US" sz="2800" u="sng" dirty="0">
                <a:solidFill>
                  <a:schemeClr val="bg2">
                    <a:lumMod val="50000"/>
                  </a:schemeClr>
                </a:solidFill>
              </a:rPr>
              <a:t>was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800" u="sng" dirty="0">
                <a:solidFill>
                  <a:schemeClr val="bg2">
                    <a:lumMod val="50000"/>
                  </a:schemeClr>
                </a:solidFill>
              </a:rPr>
              <a:t>playing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football with my friends.</a:t>
            </a:r>
          </a:p>
          <a:p>
            <a:pPr algn="ctr">
              <a:buFont typeface="Arial" pitchFamily="34" charset="0"/>
              <a:buChar char="•"/>
            </a:pP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We </a:t>
            </a:r>
            <a:r>
              <a:rPr lang="en-US" sz="2800" u="sng" dirty="0">
                <a:solidFill>
                  <a:schemeClr val="bg2">
                    <a:lumMod val="50000"/>
                  </a:schemeClr>
                </a:solidFill>
              </a:rPr>
              <a:t>were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800" u="sng" dirty="0">
                <a:solidFill>
                  <a:schemeClr val="bg2">
                    <a:lumMod val="50000"/>
                  </a:schemeClr>
                </a:solidFill>
              </a:rPr>
              <a:t>studying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for the exam.</a:t>
            </a:r>
          </a:p>
          <a:p>
            <a:pPr algn="ctr"/>
            <a:endParaRPr lang="en-US" sz="2800" dirty="0"/>
          </a:p>
          <a:p>
            <a:pPr algn="ctr">
              <a:buFont typeface="Wingdings" pitchFamily="2" charset="2"/>
              <a:buChar char="q"/>
            </a:pPr>
            <a:r>
              <a:rPr lang="en-US" sz="2800" dirty="0"/>
              <a:t>Negative statements:</a:t>
            </a:r>
          </a:p>
          <a:p>
            <a:pPr algn="ctr"/>
            <a:r>
              <a:rPr lang="en-US" sz="2800" dirty="0">
                <a:solidFill>
                  <a:srgbClr val="C00000"/>
                </a:solidFill>
              </a:rPr>
              <a:t>Subject + Was/Were + Not + Verb –ing + Complement.</a:t>
            </a:r>
          </a:p>
          <a:p>
            <a:pPr algn="ctr"/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I </a:t>
            </a:r>
            <a:r>
              <a:rPr lang="en-US" sz="2800" u="sng" dirty="0">
                <a:solidFill>
                  <a:schemeClr val="bg2">
                    <a:lumMod val="50000"/>
                  </a:schemeClr>
                </a:solidFill>
              </a:rPr>
              <a:t>was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800" i="1" dirty="0">
                <a:solidFill>
                  <a:schemeClr val="bg2">
                    <a:lumMod val="50000"/>
                  </a:schemeClr>
                </a:solidFill>
              </a:rPr>
              <a:t>not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800" u="sng" dirty="0">
                <a:solidFill>
                  <a:schemeClr val="bg2">
                    <a:lumMod val="50000"/>
                  </a:schemeClr>
                </a:solidFill>
              </a:rPr>
              <a:t>playing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football with my friends.</a:t>
            </a:r>
          </a:p>
          <a:p>
            <a:pPr algn="ctr"/>
            <a:endParaRPr lang="en-US" sz="2800" dirty="0">
              <a:solidFill>
                <a:schemeClr val="bg2">
                  <a:lumMod val="50000"/>
                </a:schemeClr>
              </a:solidFill>
            </a:endParaRPr>
          </a:p>
          <a:p>
            <a:pPr algn="ctr">
              <a:buFont typeface="Wingdings" pitchFamily="2" charset="2"/>
              <a:buChar char="q"/>
            </a:pPr>
            <a:r>
              <a:rPr lang="en-US" sz="2800" dirty="0"/>
              <a:t>Questions:</a:t>
            </a:r>
          </a:p>
          <a:p>
            <a:pPr algn="ctr"/>
            <a:r>
              <a:rPr lang="en-US" sz="2800" dirty="0">
                <a:solidFill>
                  <a:srgbClr val="C00000"/>
                </a:solidFill>
              </a:rPr>
              <a:t>Was/Were + Subject + Verb –ing + Complement + ?</a:t>
            </a:r>
          </a:p>
          <a:p>
            <a:pPr algn="ctr"/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800" u="sng" dirty="0">
                <a:solidFill>
                  <a:schemeClr val="bg2">
                    <a:lumMod val="50000"/>
                  </a:schemeClr>
                </a:solidFill>
              </a:rPr>
              <a:t>Were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you </a:t>
            </a:r>
            <a:r>
              <a:rPr lang="en-US" sz="2800" u="sng" dirty="0">
                <a:solidFill>
                  <a:schemeClr val="bg2">
                    <a:lumMod val="50000"/>
                  </a:schemeClr>
                </a:solidFill>
              </a:rPr>
              <a:t>playing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soccer?</a:t>
            </a:r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611560" y="33265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  <a:ea typeface="+mj-ea"/>
                <a:cs typeface="+mj-cs"/>
              </a:rPr>
              <a:t>Forming the p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nard MT Condensed" pitchFamily="18" charset="0"/>
                <a:ea typeface="+mj-ea"/>
                <a:cs typeface="+mj-cs"/>
              </a:rPr>
              <a:t>ast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nard MT Condensed" pitchFamily="18" charset="0"/>
                <a:ea typeface="+mj-ea"/>
                <a:cs typeface="+mj-cs"/>
              </a:rPr>
              <a:t> continuous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defRPr/>
            </a:pP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Choose the right verb tense</a:t>
            </a:r>
            <a:endParaRPr lang="en-US" sz="4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nard MT Condensed" pitchFamily="18" charset="0"/>
            </a:endParaRPr>
          </a:p>
        </p:txBody>
      </p:sp>
      <p:sp>
        <p:nvSpPr>
          <p:cNvPr id="3" name="4 CuadroTexto"/>
          <p:cNvSpPr txBox="1"/>
          <p:nvPr/>
        </p:nvSpPr>
        <p:spPr>
          <a:xfrm>
            <a:off x="467544" y="1196752"/>
            <a:ext cx="835292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/>
          </a:p>
          <a:p>
            <a:pPr marL="514350" indent="-514350">
              <a:buAutoNum type="arabicPeriod"/>
            </a:pPr>
            <a:r>
              <a:rPr lang="en-US" sz="2400" b="1" dirty="0"/>
              <a:t>I __________ and I didn’t hear you come home.</a:t>
            </a:r>
          </a:p>
          <a:p>
            <a:pPr marL="514350" indent="-514350"/>
            <a:r>
              <a:rPr lang="en-US" sz="2400" dirty="0"/>
              <a:t>   A) was sleeping      B) slept</a:t>
            </a:r>
          </a:p>
          <a:p>
            <a:pPr marL="514350" indent="-514350"/>
            <a:endParaRPr lang="en-US" sz="2400" b="1" dirty="0"/>
          </a:p>
          <a:p>
            <a:pPr marL="514350" indent="-514350"/>
            <a:r>
              <a:rPr lang="en-US" sz="2400" b="1" dirty="0"/>
              <a:t>2. I ___________ to see her twice, but she wasn’t at home.</a:t>
            </a:r>
          </a:p>
          <a:p>
            <a:pPr marL="514350" indent="-514350"/>
            <a:r>
              <a:rPr lang="en-US" sz="2400" dirty="0"/>
              <a:t>   A) was coming     B) came</a:t>
            </a:r>
          </a:p>
          <a:p>
            <a:pPr marL="514350" indent="-514350"/>
            <a:endParaRPr lang="en-US" sz="2400" dirty="0"/>
          </a:p>
          <a:p>
            <a:pPr marL="514350" indent="-514350"/>
            <a:r>
              <a:rPr lang="en-US" sz="2400" b="1" dirty="0"/>
              <a:t>3. What ___________?</a:t>
            </a:r>
          </a:p>
          <a:p>
            <a:pPr marL="514350" indent="-514350"/>
            <a:r>
              <a:rPr lang="en-US" sz="2400" b="1" dirty="0"/>
              <a:t>     I was watching TV.</a:t>
            </a:r>
          </a:p>
          <a:p>
            <a:pPr marL="514350" indent="-514350"/>
            <a:r>
              <a:rPr lang="en-US" sz="2400" dirty="0"/>
              <a:t>   A) did you do      B) were you doing</a:t>
            </a:r>
          </a:p>
          <a:p>
            <a:pPr marL="514350" indent="-514350"/>
            <a:endParaRPr lang="en-US" sz="2400" dirty="0"/>
          </a:p>
          <a:p>
            <a:pPr marL="514350" indent="-514350"/>
            <a:r>
              <a:rPr lang="en-US" sz="2400" b="1" dirty="0"/>
              <a:t>4. Hey did you talk to her? </a:t>
            </a:r>
          </a:p>
          <a:p>
            <a:pPr marL="514350" indent="-514350"/>
            <a:r>
              <a:rPr lang="en-US" sz="2400" b="1" dirty="0"/>
              <a:t>     Yes, I ___________ to her.</a:t>
            </a:r>
          </a:p>
          <a:p>
            <a:pPr marL="514350" indent="-514350"/>
            <a:r>
              <a:rPr lang="en-US" sz="2400" dirty="0"/>
              <a:t>   A) was talking     B) talked</a:t>
            </a:r>
          </a:p>
        </p:txBody>
      </p:sp>
    </p:spTree>
    <p:extLst>
      <p:ext uri="{BB962C8B-B14F-4D97-AF65-F5344CB8AC3E}">
        <p14:creationId xmlns:p14="http://schemas.microsoft.com/office/powerpoint/2010/main" val="25505458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669</TotalTime>
  <Words>499</Words>
  <Application>Microsoft Office PowerPoint</Application>
  <PresentationFormat>On-screen Show (4:3)</PresentationFormat>
  <Paragraphs>69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Bernard MT Condensed</vt:lpstr>
      <vt:lpstr>Bookman Old Style</vt:lpstr>
      <vt:lpstr>Gill Sans MT</vt:lpstr>
      <vt:lpstr>Wingdings</vt:lpstr>
      <vt:lpstr>Wingdings 3</vt:lpstr>
      <vt:lpstr>Origin</vt:lpstr>
      <vt:lpstr>Past continuous  vs.  Past simple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Choose the right verb tense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jacy</dc:creator>
  <cp:lastModifiedBy>Julie Robinson</cp:lastModifiedBy>
  <cp:revision>34</cp:revision>
  <dcterms:created xsi:type="dcterms:W3CDTF">2013-09-10T03:47:39Z</dcterms:created>
  <dcterms:modified xsi:type="dcterms:W3CDTF">2021-02-09T15:02:13Z</dcterms:modified>
</cp:coreProperties>
</file>