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1"/>
  </p:notesMasterIdLst>
  <p:sldIdLst>
    <p:sldId id="256" r:id="rId5"/>
    <p:sldId id="260" r:id="rId6"/>
    <p:sldId id="261" r:id="rId7"/>
    <p:sldId id="282" r:id="rId8"/>
    <p:sldId id="283" r:id="rId9"/>
    <p:sldId id="284" r:id="rId10"/>
    <p:sldId id="263" r:id="rId11"/>
    <p:sldId id="286" r:id="rId12"/>
    <p:sldId id="264" r:id="rId13"/>
    <p:sldId id="265" r:id="rId14"/>
    <p:sldId id="279" r:id="rId15"/>
    <p:sldId id="280" r:id="rId16"/>
    <p:sldId id="267" r:id="rId17"/>
    <p:sldId id="277" r:id="rId18"/>
    <p:sldId id="268" r:id="rId19"/>
    <p:sldId id="276" r:id="rId20"/>
    <p:sldId id="257" r:id="rId21"/>
    <p:sldId id="269" r:id="rId22"/>
    <p:sldId id="272" r:id="rId23"/>
    <p:sldId id="273" r:id="rId24"/>
    <p:sldId id="274" r:id="rId25"/>
    <p:sldId id="259" r:id="rId26"/>
    <p:sldId id="266" r:id="rId27"/>
    <p:sldId id="270" r:id="rId28"/>
    <p:sldId id="271" r:id="rId29"/>
    <p:sldId id="27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76" d="100"/>
          <a:sy n="76" d="100"/>
        </p:scale>
        <p:origin x="57"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8F4B2-A352-439F-9CF0-4EEACD9C9164}" type="datetimeFigureOut">
              <a:rPr lang="en-GB" smtClean="0"/>
              <a:t>16/09/2021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9E5C4-AF21-4BE3-82DC-AD429325CDCC}" type="slidenum">
              <a:rPr lang="en-GB" smtClean="0"/>
              <a:t>‹#›</a:t>
            </a:fld>
            <a:endParaRPr lang="en-GB"/>
          </a:p>
        </p:txBody>
      </p:sp>
    </p:spTree>
    <p:extLst>
      <p:ext uri="{BB962C8B-B14F-4D97-AF65-F5344CB8AC3E}">
        <p14:creationId xmlns:p14="http://schemas.microsoft.com/office/powerpoint/2010/main" val="67076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E0FAAE1-A25C-4C9A-8AA5-4A4306CD1B10}" type="slidenum">
              <a:rPr lang="en-US" altLang="en-US" sz="1200" smtClean="0">
                <a:latin typeface="Lucida Grande" pitchFamily="-28" charset="0"/>
              </a:rPr>
              <a:pPr/>
              <a:t>2</a:t>
            </a:fld>
            <a:endParaRPr lang="en-US" altLang="en-US" sz="1200" smtClean="0">
              <a:latin typeface="Lucida Grande" pitchFamily="-28"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This powerpoint was designed by Charlotte Hopkins and Natalie Palmen.</a:t>
            </a:r>
          </a:p>
          <a:p>
            <a:pPr eaLnBrk="1" hangingPunct="1"/>
            <a:endParaRPr lang="en-GB" altLang="en-US" smtClean="0"/>
          </a:p>
          <a:p>
            <a:pPr eaLnBrk="1" hangingPunct="1"/>
            <a:r>
              <a:rPr lang="en-GB" altLang="en-US" smtClean="0"/>
              <a:t>It is called a ‘simplified version’ and uses images to convey the important messages of induction to our centres for learners.</a:t>
            </a:r>
          </a:p>
          <a:p>
            <a:pPr eaLnBrk="1" hangingPunct="1"/>
            <a:endParaRPr lang="en-GB" altLang="en-US" smtClean="0"/>
          </a:p>
          <a:p>
            <a:pPr eaLnBrk="1" hangingPunct="1"/>
            <a:r>
              <a:rPr lang="en-GB" altLang="en-US" smtClean="0"/>
              <a:t>By reducing the amount of text on each slide the presentation also works as a prompt to the CM or tutor aiding them to really engage with their learners without reading from the board.  It makes the message more real!</a:t>
            </a:r>
          </a:p>
          <a:p>
            <a:pPr eaLnBrk="1" hangingPunct="1"/>
            <a:endParaRPr lang="en-GB" altLang="en-US" smtClean="0"/>
          </a:p>
          <a:p>
            <a:pPr eaLnBrk="1" hangingPunct="1"/>
            <a:endParaRPr lang="en-GB" altLang="en-US" smtClean="0"/>
          </a:p>
        </p:txBody>
      </p:sp>
    </p:spTree>
    <p:extLst>
      <p:ext uri="{BB962C8B-B14F-4D97-AF65-F5344CB8AC3E}">
        <p14:creationId xmlns:p14="http://schemas.microsoft.com/office/powerpoint/2010/main" val="2815310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0B5D85F-D2C7-4BF7-B811-DFD32470F767}" type="slidenum">
              <a:rPr lang="en-US" altLang="en-US" sz="1200" smtClean="0">
                <a:latin typeface="Lucida Grande" pitchFamily="-28" charset="0"/>
              </a:rPr>
              <a:pPr/>
              <a:t>3</a:t>
            </a:fld>
            <a:endParaRPr lang="en-US" altLang="en-US" sz="1200" smtClean="0">
              <a:latin typeface="Lucida Grande" pitchFamily="-28"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Punctuality and Attendance.</a:t>
            </a:r>
          </a:p>
          <a:p>
            <a:pPr eaLnBrk="1" hangingPunct="1"/>
            <a:endParaRPr lang="en-GB" altLang="en-US" smtClean="0"/>
          </a:p>
          <a:p>
            <a:pPr eaLnBrk="1" hangingPunct="1"/>
            <a:r>
              <a:rPr lang="en-GB" altLang="en-US" smtClean="0"/>
              <a:t>This is given importance and not bunged on the end</a:t>
            </a:r>
          </a:p>
        </p:txBody>
      </p:sp>
    </p:spTree>
    <p:extLst>
      <p:ext uri="{BB962C8B-B14F-4D97-AF65-F5344CB8AC3E}">
        <p14:creationId xmlns:p14="http://schemas.microsoft.com/office/powerpoint/2010/main" val="373666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D9630CC-B80D-4058-8F60-112F749627FE}" type="slidenum">
              <a:rPr lang="en-US" altLang="en-US" sz="1200" smtClean="0">
                <a:latin typeface="Lucida Grande" pitchFamily="-28" charset="0"/>
              </a:rPr>
              <a:pPr/>
              <a:t>4</a:t>
            </a:fld>
            <a:endParaRPr lang="en-US" altLang="en-US" sz="1200" smtClean="0">
              <a:latin typeface="Lucida Grande" pitchFamily="-2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Fire Evacuation Procedures</a:t>
            </a:r>
          </a:p>
        </p:txBody>
      </p:sp>
    </p:spTree>
    <p:extLst>
      <p:ext uri="{BB962C8B-B14F-4D97-AF65-F5344CB8AC3E}">
        <p14:creationId xmlns:p14="http://schemas.microsoft.com/office/powerpoint/2010/main" val="854340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455C8D1-DCF6-4190-AC71-DCC360B50EB9}" type="slidenum">
              <a:rPr lang="en-US" altLang="en-US" sz="1200" smtClean="0">
                <a:latin typeface="Lucida Grande" pitchFamily="-28" charset="0"/>
              </a:rPr>
              <a:pPr/>
              <a:t>5</a:t>
            </a:fld>
            <a:endParaRPr lang="en-US" altLang="en-US" sz="1200" smtClean="0">
              <a:latin typeface="Lucida Grande" pitchFamily="-28"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Other very important H &amp; S information</a:t>
            </a:r>
          </a:p>
        </p:txBody>
      </p:sp>
    </p:spTree>
    <p:extLst>
      <p:ext uri="{BB962C8B-B14F-4D97-AF65-F5344CB8AC3E}">
        <p14:creationId xmlns:p14="http://schemas.microsoft.com/office/powerpoint/2010/main" val="7357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32EC89E-8B7F-4E35-9490-AF251F07C0F2}" type="slidenum">
              <a:rPr lang="en-US" altLang="en-US" sz="1200" smtClean="0">
                <a:latin typeface="Lucida Grande" pitchFamily="-28" charset="0"/>
              </a:rPr>
              <a:pPr/>
              <a:t>6</a:t>
            </a:fld>
            <a:endParaRPr lang="en-US" altLang="en-US" sz="1200" smtClean="0">
              <a:latin typeface="Lucida Grande" pitchFamily="-2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House rules……</a:t>
            </a:r>
          </a:p>
        </p:txBody>
      </p:sp>
    </p:spTree>
    <p:extLst>
      <p:ext uri="{BB962C8B-B14F-4D97-AF65-F5344CB8AC3E}">
        <p14:creationId xmlns:p14="http://schemas.microsoft.com/office/powerpoint/2010/main" val="252269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1207A17-BE50-4C6C-AABA-728473439265}" type="slidenum">
              <a:rPr lang="en-US" altLang="en-US" sz="1200" smtClean="0">
                <a:latin typeface="Lucida Grande" pitchFamily="-28" charset="0"/>
              </a:rPr>
              <a:pPr/>
              <a:t>7</a:t>
            </a:fld>
            <a:endParaRPr lang="en-US" altLang="en-US" sz="1200" smtClean="0">
              <a:latin typeface="Lucida Grande" pitchFamily="-2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As well as being about comments and complaints this slide also offers the opportunity to raise SAFEGUARDING awareness.  You can draw attention to the posters around the centre and offer an access point for people to come forward with abuse issues and be referred to the relevant support.</a:t>
            </a:r>
          </a:p>
        </p:txBody>
      </p:sp>
    </p:spTree>
    <p:extLst>
      <p:ext uri="{BB962C8B-B14F-4D97-AF65-F5344CB8AC3E}">
        <p14:creationId xmlns:p14="http://schemas.microsoft.com/office/powerpoint/2010/main" val="2909785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1207A17-BE50-4C6C-AABA-728473439265}" type="slidenum">
              <a:rPr lang="en-US" altLang="en-US" sz="1200" smtClean="0">
                <a:latin typeface="Lucida Grande" pitchFamily="-28" charset="0"/>
              </a:rPr>
              <a:pPr/>
              <a:t>8</a:t>
            </a:fld>
            <a:endParaRPr lang="en-US" altLang="en-US" sz="1200" smtClean="0">
              <a:latin typeface="Lucida Grande" pitchFamily="-2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As well as being about comments and complaints this slide also offers the opportunity to raise SAFEGUARDING awareness.  You can draw attention to the posters around the centre and offer an access point for people to come forward with abuse issues and be referred to the relevant support.</a:t>
            </a:r>
          </a:p>
        </p:txBody>
      </p:sp>
    </p:spTree>
    <p:extLst>
      <p:ext uri="{BB962C8B-B14F-4D97-AF65-F5344CB8AC3E}">
        <p14:creationId xmlns:p14="http://schemas.microsoft.com/office/powerpoint/2010/main" val="2748775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4D2C8E6-BE21-4BCE-BEF3-64CF4AAB937B}" type="slidenum">
              <a:rPr lang="en-US" altLang="en-US" sz="1200" smtClean="0">
                <a:latin typeface="Lucida Grande" pitchFamily="-28" charset="0"/>
              </a:rPr>
              <a:pPr/>
              <a:t>10</a:t>
            </a:fld>
            <a:endParaRPr lang="en-US" altLang="en-US" sz="1200" smtClean="0">
              <a:latin typeface="Lucida Grande" pitchFamily="-2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Talk about progression opportunities in you centre and how to access them.</a:t>
            </a:r>
          </a:p>
          <a:p>
            <a:pPr eaLnBrk="1" hangingPunct="1"/>
            <a:endParaRPr lang="en-GB" altLang="en-US" smtClean="0"/>
          </a:p>
          <a:p>
            <a:pPr eaLnBrk="1" hangingPunct="1"/>
            <a:r>
              <a:rPr lang="en-GB" altLang="en-US" smtClean="0"/>
              <a:t>Also talk about our partners and ways they can help</a:t>
            </a:r>
          </a:p>
        </p:txBody>
      </p:sp>
    </p:spTree>
    <p:extLst>
      <p:ext uri="{BB962C8B-B14F-4D97-AF65-F5344CB8AC3E}">
        <p14:creationId xmlns:p14="http://schemas.microsoft.com/office/powerpoint/2010/main" val="279873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9/16/2021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9/16/2021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908050"/>
            <a:ext cx="10363200" cy="84455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24417" y="1981200"/>
            <a:ext cx="5080000" cy="3752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907617" y="1981201"/>
            <a:ext cx="5080000" cy="1800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907617" y="3933826"/>
            <a:ext cx="5080000" cy="1800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25228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28651" y="908050"/>
            <a:ext cx="10363200" cy="84455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24417" y="1981201"/>
            <a:ext cx="5080000" cy="1800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907617" y="1981201"/>
            <a:ext cx="5080000" cy="1800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24417" y="3933826"/>
            <a:ext cx="5080000" cy="1800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907617" y="3933826"/>
            <a:ext cx="5080000" cy="1800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9712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9/16/2021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9/16/2021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9/16/2021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9/16/2021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9/16/2021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9/16/2021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clgateway.islington.gov.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f5aI9rBi03o" TargetMode="External"/><Relationship Id="rId2" Type="http://schemas.openxmlformats.org/officeDocument/2006/relationships/hyperlink" Target="https://www.youtube.com/watch?v=fqKEUhMLW-E" TargetMode="External"/><Relationship Id="rId1" Type="http://schemas.openxmlformats.org/officeDocument/2006/relationships/slideLayout" Target="../slideLayouts/slideLayout2.xml"/><Relationship Id="rId4" Type="http://schemas.openxmlformats.org/officeDocument/2006/relationships/hyperlink" Target="https://www.youtube.com/watch?v=WzVWbCxJpJo"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DgIvXXdwjv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uk/imgres?imgurl=http://upload.wikimedia.org/wikipedia/commons/thumb/a/ab/Fire_exit.svg/487px-Fire_exit.svg.png&amp;imgrefurl=http://commons.wikimedia.org/wiki/Image:Fire_exit.svg&amp;h=280&amp;w=487&amp;sz=8&amp;hl=en&amp;start=3&amp;tbnid=_JzaWjr0p8q4-M:&amp;tbnh=74&amp;tbnw=129&amp;prev=/images?q=+fire+exit&amp;gbv=2&amp;svnum=10&amp;hl=en" TargetMode="Externa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uk.wrs.yahoo.com/_ylt=Apn0z.lwJ6YDWu46O3SQ7HtNBQx.;_ylu=X3oDMTBpdnJhMHUzBHBvcwMxBHNlYwNzcgR2dGlkAw--/SIG=1gm1hive1/**http:/uk.images.search.yahoo.com/search/images/view?back=http://uk.images.search.yahoo.com/search/images?p=no+mobile+phones&amp;ei=UTF-8&amp;fr=yfp-t-501&amp;x=wrt&amp;w=125&amp;h=129&amp;imgurl=www.nordicwirelesswatch.com/newspics/No-mobiles125x129.jpg&amp;rurl=http://www.nordicwirelesswatch.com/print.php?story_id=2722&amp;size=13.6kB&amp;name=No-mobiles125x129.jpg&amp;p=no+mobile+phones&amp;type=jpeg&amp;no=1&amp;tt=16,188&amp;oid=fcf338b55b65aa7e&amp;ei=UTF-8" TargetMode="External"/><Relationship Id="rId3" Type="http://schemas.openxmlformats.org/officeDocument/2006/relationships/hyperlink" Target="http://images.google.co.uk/imgres?imgurl=http://www.libcoop.net/mcl/j0382584.jpg&amp;imgrefurl=http://www.libcoop.net/mcl/computer.htm&amp;h=1050&amp;w=1050&amp;sz=116&amp;hl=en&amp;start=1&amp;tbnid=nwhWEqaSTc8hRM:&amp;tbnh=150&amp;tbnw=150&amp;prev=/images?q=computer&amp;gbv=2&amp;svnum=10&amp;hl=en" TargetMode="External"/><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images.google.co.uk/imgres?imgurl=http://dclips.fundraw.com/zobo500dir/keep_tidy_empty_01.jpg&amp;imgrefurl=http://www.fundraw.com/clipart/clip-art/00001538/Keep-Tidy/&amp;h=500&amp;w=500&amp;sz=42&amp;hl=en&amp;start=51&amp;tbnid=_rgNSCGWpAx1aM:&amp;tbnh=130&amp;tbnw=130&amp;prev=/images?q=tidy&amp;start=40&amp;gbv=2&amp;ndsp=20&amp;svnum=10&amp;hl=en&amp;sa=N" TargetMode="External"/><Relationship Id="rId5" Type="http://schemas.openxmlformats.org/officeDocument/2006/relationships/image" Target="../media/image12.gif"/><Relationship Id="rId4" Type="http://schemas.openxmlformats.org/officeDocument/2006/relationships/image" Target="../media/image11.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7.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hyperlink" Target="http://images.google.co.uk/imgres?imgurl=http://www.bangitout.com/uploads/85cop.jpg&amp;imgrefurl=http://www.stormfront.org/forum/showthread.php?t=616278&amp;page=6&amp;usg=__z8hVypWv9hpkVNRTsi6807BRf4I=&amp;h=247&amp;w=223&amp;sz=51&amp;hl=en&amp;start=67&amp;um=1&amp;tbnid=1Swu6DPkHBDVMM:&amp;tbnh=110&amp;tbnw=99&amp;prev=/images?q=hassidic+jewish+man&amp;ndsp=18&amp;hl=en&amp;sa=N&amp;start=54&amp;um=1" TargetMode="Externa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Introduction to British Sign Language</a:t>
            </a:r>
            <a:endParaRPr lang="en-GB" dirty="0"/>
          </a:p>
        </p:txBody>
      </p:sp>
      <p:sp>
        <p:nvSpPr>
          <p:cNvPr id="3" name="Subtitle 2"/>
          <p:cNvSpPr>
            <a:spLocks noGrp="1"/>
          </p:cNvSpPr>
          <p:nvPr>
            <p:ph type="subTitle" idx="1"/>
          </p:nvPr>
        </p:nvSpPr>
        <p:spPr/>
        <p:txBody>
          <a:bodyPr/>
          <a:lstStyle/>
          <a:p>
            <a:r>
              <a:rPr lang="en-GB" dirty="0" smtClean="0"/>
              <a:t>Increase your communication with deaf people</a:t>
            </a:r>
            <a:endParaRPr lang="en-GB" dirty="0"/>
          </a:p>
        </p:txBody>
      </p:sp>
    </p:spTree>
    <p:extLst>
      <p:ext uri="{BB962C8B-B14F-4D97-AF65-F5344CB8AC3E}">
        <p14:creationId xmlns:p14="http://schemas.microsoft.com/office/powerpoint/2010/main" val="1714642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sz="4800">
                <a:latin typeface="Comic Sans MS" panose="030F0702030302020204" pitchFamily="66" charset="0"/>
              </a:rPr>
              <a:t>What next?..........</a:t>
            </a:r>
          </a:p>
        </p:txBody>
      </p:sp>
      <p:sp>
        <p:nvSpPr>
          <p:cNvPr id="19459" name="Rectangle 3"/>
          <p:cNvSpPr>
            <a:spLocks noGrp="1" noChangeArrowheads="1"/>
          </p:cNvSpPr>
          <p:nvPr>
            <p:ph type="body" idx="1"/>
          </p:nvPr>
        </p:nvSpPr>
        <p:spPr>
          <a:xfrm>
            <a:off x="4836861" y="788276"/>
            <a:ext cx="5218365" cy="4656849"/>
          </a:xfrm>
        </p:spPr>
        <p:txBody>
          <a:bodyPr/>
          <a:lstStyle/>
          <a:p>
            <a:pPr eaLnBrk="1" hangingPunct="1">
              <a:buFontTx/>
              <a:buNone/>
            </a:pPr>
            <a:endParaRPr lang="en-GB" altLang="en-US" sz="2800" dirty="0">
              <a:latin typeface="Comic Sans MS" panose="030F0702030302020204" pitchFamily="66" charset="0"/>
            </a:endParaRPr>
          </a:p>
          <a:p>
            <a:pPr eaLnBrk="1" hangingPunct="1">
              <a:buFontTx/>
              <a:buNone/>
            </a:pPr>
            <a:r>
              <a:rPr lang="en-GB" altLang="en-US" sz="2800" u="sng" dirty="0">
                <a:latin typeface="Comic Sans MS" panose="030F0702030302020204" pitchFamily="66" charset="0"/>
              </a:rPr>
              <a:t>Information and Advice</a:t>
            </a:r>
            <a:r>
              <a:rPr lang="en-GB" altLang="en-US" sz="2800" dirty="0">
                <a:latin typeface="Comic Sans MS" panose="030F0702030302020204" pitchFamily="66" charset="0"/>
              </a:rPr>
              <a:t> to help you move on to work and further learning</a:t>
            </a:r>
          </a:p>
          <a:p>
            <a:pPr eaLnBrk="1" hangingPunct="1">
              <a:buFontTx/>
              <a:buNone/>
            </a:pPr>
            <a:endParaRPr lang="en-GB" altLang="en-US" sz="2800" dirty="0">
              <a:latin typeface="Comic Sans MS" panose="030F0702030302020204" pitchFamily="66" charset="0"/>
            </a:endParaRPr>
          </a:p>
        </p:txBody>
      </p:sp>
      <p:pic>
        <p:nvPicPr>
          <p:cNvPr id="19460" name="Picture 7" descr="MC9004383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3728" y="3186112"/>
            <a:ext cx="23114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730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dates and times</a:t>
            </a:r>
            <a:endParaRPr lang="en-GB" dirty="0"/>
          </a:p>
        </p:txBody>
      </p:sp>
      <p:sp>
        <p:nvSpPr>
          <p:cNvPr id="3" name="Content Placeholder 2"/>
          <p:cNvSpPr>
            <a:spLocks noGrp="1"/>
          </p:cNvSpPr>
          <p:nvPr>
            <p:ph idx="1"/>
          </p:nvPr>
        </p:nvSpPr>
        <p:spPr/>
        <p:txBody>
          <a:bodyPr/>
          <a:lstStyle/>
          <a:p>
            <a:r>
              <a:rPr lang="en-GB" dirty="0" smtClean="0"/>
              <a:t>This course runs from Tuesday </a:t>
            </a:r>
            <a:r>
              <a:rPr lang="en-GB" dirty="0" smtClean="0"/>
              <a:t>21</a:t>
            </a:r>
            <a:r>
              <a:rPr lang="en-GB" baseline="30000" dirty="0" smtClean="0"/>
              <a:t>st</a:t>
            </a:r>
            <a:r>
              <a:rPr lang="en-GB" dirty="0" smtClean="0"/>
              <a:t> Sept </a:t>
            </a:r>
            <a:r>
              <a:rPr lang="en-GB" dirty="0" smtClean="0"/>
              <a:t>2021</a:t>
            </a:r>
          </a:p>
          <a:p>
            <a:r>
              <a:rPr lang="en-GB" dirty="0" smtClean="0"/>
              <a:t>-  Tuesday </a:t>
            </a:r>
            <a:r>
              <a:rPr lang="en-GB" dirty="0" smtClean="0"/>
              <a:t>16</a:t>
            </a:r>
            <a:r>
              <a:rPr lang="en-GB" baseline="30000" dirty="0" smtClean="0"/>
              <a:t>th</a:t>
            </a:r>
            <a:r>
              <a:rPr lang="en-GB" dirty="0" smtClean="0"/>
              <a:t> November 2021</a:t>
            </a:r>
            <a:endParaRPr lang="en-GB" dirty="0" smtClean="0"/>
          </a:p>
          <a:p>
            <a:endParaRPr lang="en-GB" dirty="0"/>
          </a:p>
          <a:p>
            <a:r>
              <a:rPr lang="en-GB" dirty="0" smtClean="0"/>
              <a:t>Half Term – no class on </a:t>
            </a:r>
            <a:r>
              <a:rPr lang="en-GB" dirty="0" smtClean="0"/>
              <a:t>26</a:t>
            </a:r>
            <a:r>
              <a:rPr lang="en-GB" baseline="30000" dirty="0" smtClean="0"/>
              <a:t>th</a:t>
            </a:r>
            <a:r>
              <a:rPr lang="en-GB" dirty="0" smtClean="0"/>
              <a:t> October </a:t>
            </a:r>
            <a:endParaRPr lang="en-GB" dirty="0"/>
          </a:p>
        </p:txBody>
      </p:sp>
    </p:spTree>
    <p:extLst>
      <p:ext uri="{BB962C8B-B14F-4D97-AF65-F5344CB8AC3E}">
        <p14:creationId xmlns:p14="http://schemas.microsoft.com/office/powerpoint/2010/main" val="2044853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 for today</a:t>
            </a:r>
            <a:endParaRPr lang="en-GB" dirty="0"/>
          </a:p>
        </p:txBody>
      </p:sp>
      <p:sp>
        <p:nvSpPr>
          <p:cNvPr id="3" name="Content Placeholder 2"/>
          <p:cNvSpPr>
            <a:spLocks noGrp="1"/>
          </p:cNvSpPr>
          <p:nvPr>
            <p:ph idx="1"/>
          </p:nvPr>
        </p:nvSpPr>
        <p:spPr/>
        <p:txBody>
          <a:bodyPr/>
          <a:lstStyle/>
          <a:p>
            <a:r>
              <a:rPr lang="en-GB" dirty="0" smtClean="0"/>
              <a:t>Induction to the course</a:t>
            </a:r>
          </a:p>
          <a:p>
            <a:r>
              <a:rPr lang="en-GB" dirty="0" smtClean="0"/>
              <a:t>Introduction to Moodle – virtual learning environment</a:t>
            </a:r>
          </a:p>
          <a:p>
            <a:r>
              <a:rPr lang="en-GB" dirty="0" smtClean="0"/>
              <a:t>An Introduction to deaf awareness</a:t>
            </a:r>
          </a:p>
          <a:p>
            <a:r>
              <a:rPr lang="en-GB" dirty="0" smtClean="0"/>
              <a:t>Introducing British Sign Language</a:t>
            </a:r>
          </a:p>
          <a:p>
            <a:r>
              <a:rPr lang="en-GB" dirty="0" smtClean="0"/>
              <a:t>Learn the fingerspelling alphabet</a:t>
            </a:r>
          </a:p>
          <a:p>
            <a:r>
              <a:rPr lang="en-GB" dirty="0" smtClean="0"/>
              <a:t>Be able to introduce yourself to others using BSL</a:t>
            </a:r>
          </a:p>
          <a:p>
            <a:endParaRPr lang="en-GB" dirty="0"/>
          </a:p>
        </p:txBody>
      </p:sp>
    </p:spTree>
    <p:extLst>
      <p:ext uri="{BB962C8B-B14F-4D97-AF65-F5344CB8AC3E}">
        <p14:creationId xmlns:p14="http://schemas.microsoft.com/office/powerpoint/2010/main" val="4250760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Introduction to Moodle</a:t>
            </a:r>
            <a:endParaRPr lang="en-GB" dirty="0"/>
          </a:p>
        </p:txBody>
      </p:sp>
      <p:sp>
        <p:nvSpPr>
          <p:cNvPr id="3" name="Content Placeholder 2"/>
          <p:cNvSpPr>
            <a:spLocks noGrp="1"/>
          </p:cNvSpPr>
          <p:nvPr>
            <p:ph idx="1"/>
          </p:nvPr>
        </p:nvSpPr>
        <p:spPr>
          <a:xfrm>
            <a:off x="4685512" y="517109"/>
            <a:ext cx="6744488" cy="5952271"/>
          </a:xfrm>
        </p:spPr>
        <p:txBody>
          <a:bodyPr>
            <a:noAutofit/>
          </a:bodyPr>
          <a:lstStyle/>
          <a:p>
            <a:pPr>
              <a:defRPr/>
            </a:pPr>
            <a:endParaRPr lang="en-GB" sz="3200" dirty="0"/>
          </a:p>
          <a:p>
            <a:pPr>
              <a:defRPr/>
            </a:pPr>
            <a:r>
              <a:rPr lang="en-GB" sz="3200" dirty="0" smtClean="0"/>
              <a:t>Moodle is our Virtual Learning Environment</a:t>
            </a:r>
          </a:p>
          <a:p>
            <a:pPr>
              <a:defRPr/>
            </a:pPr>
            <a:r>
              <a:rPr lang="en-GB" sz="3200" dirty="0" smtClean="0"/>
              <a:t>You can find it at:</a:t>
            </a:r>
          </a:p>
          <a:p>
            <a:pPr>
              <a:defRPr/>
            </a:pPr>
            <a:r>
              <a:rPr lang="en-GB" sz="3200" dirty="0">
                <a:hlinkClick r:id="rId2"/>
              </a:rPr>
              <a:t>https://aclgateway.islington.gov.uk</a:t>
            </a:r>
            <a:r>
              <a:rPr lang="en-GB" sz="3200" dirty="0" smtClean="0">
                <a:hlinkClick r:id="rId2"/>
              </a:rPr>
              <a:t>/</a:t>
            </a:r>
            <a:endParaRPr lang="en-GB" sz="3200" dirty="0" smtClean="0"/>
          </a:p>
          <a:p>
            <a:pPr>
              <a:defRPr/>
            </a:pPr>
            <a:r>
              <a:rPr lang="en-GB" sz="3200" dirty="0" smtClean="0"/>
              <a:t>You will have your own username and password </a:t>
            </a:r>
            <a:r>
              <a:rPr lang="en-GB" sz="3200" dirty="0" smtClean="0"/>
              <a:t>emailed to you to </a:t>
            </a:r>
            <a:r>
              <a:rPr lang="en-GB" sz="3200" dirty="0" smtClean="0"/>
              <a:t>login</a:t>
            </a:r>
          </a:p>
        </p:txBody>
      </p:sp>
    </p:spTree>
    <p:extLst>
      <p:ext uri="{BB962C8B-B14F-4D97-AF65-F5344CB8AC3E}">
        <p14:creationId xmlns:p14="http://schemas.microsoft.com/office/powerpoint/2010/main" val="3713062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Moodle Induction</a:t>
            </a:r>
            <a:endParaRPr lang="en-GB" dirty="0"/>
          </a:p>
        </p:txBody>
      </p:sp>
      <p:sp>
        <p:nvSpPr>
          <p:cNvPr id="3" name="Content Placeholder 2"/>
          <p:cNvSpPr>
            <a:spLocks noGrp="1"/>
          </p:cNvSpPr>
          <p:nvPr>
            <p:ph idx="1"/>
          </p:nvPr>
        </p:nvSpPr>
        <p:spPr/>
        <p:txBody>
          <a:bodyPr/>
          <a:lstStyle/>
          <a:p>
            <a:r>
              <a:rPr lang="en-GB" dirty="0" smtClean="0"/>
              <a:t>Now we are going to use Moodle to complete our:</a:t>
            </a:r>
          </a:p>
          <a:p>
            <a:endParaRPr lang="en-GB"/>
          </a:p>
          <a:p>
            <a:endParaRPr lang="en-GB" dirty="0" smtClean="0"/>
          </a:p>
          <a:p>
            <a:r>
              <a:rPr lang="en-GB" dirty="0" smtClean="0"/>
              <a:t>Individual Learning Plans</a:t>
            </a:r>
          </a:p>
          <a:p>
            <a:r>
              <a:rPr lang="en-GB" dirty="0" smtClean="0"/>
              <a:t>Learner Profiles</a:t>
            </a:r>
          </a:p>
          <a:p>
            <a:r>
              <a:rPr lang="en-GB" dirty="0" smtClean="0"/>
              <a:t>Health and Safety Checklists</a:t>
            </a:r>
            <a:endParaRPr lang="en-GB" dirty="0"/>
          </a:p>
        </p:txBody>
      </p:sp>
    </p:spTree>
    <p:extLst>
      <p:ext uri="{BB962C8B-B14F-4D97-AF65-F5344CB8AC3E}">
        <p14:creationId xmlns:p14="http://schemas.microsoft.com/office/powerpoint/2010/main" val="2808358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introductions</a:t>
            </a:r>
            <a:endParaRPr lang="en-GB" dirty="0"/>
          </a:p>
        </p:txBody>
      </p:sp>
      <p:sp>
        <p:nvSpPr>
          <p:cNvPr id="3" name="Content Placeholder 2"/>
          <p:cNvSpPr>
            <a:spLocks noGrp="1"/>
          </p:cNvSpPr>
          <p:nvPr>
            <p:ph idx="1"/>
          </p:nvPr>
        </p:nvSpPr>
        <p:spPr>
          <a:xfrm>
            <a:off x="4742268" y="485578"/>
            <a:ext cx="6687732" cy="3676519"/>
          </a:xfrm>
        </p:spPr>
        <p:txBody>
          <a:bodyPr>
            <a:noAutofit/>
          </a:bodyPr>
          <a:lstStyle/>
          <a:p>
            <a:pPr marL="0" indent="0">
              <a:buNone/>
              <a:defRPr/>
            </a:pPr>
            <a:endParaRPr lang="en-GB" sz="3200" dirty="0" smtClean="0"/>
          </a:p>
          <a:p>
            <a:pPr marL="0" indent="0">
              <a:buNone/>
              <a:defRPr/>
            </a:pPr>
            <a:endParaRPr lang="en-GB" sz="3200" dirty="0"/>
          </a:p>
          <a:p>
            <a:pPr marL="0" indent="0">
              <a:buNone/>
              <a:defRPr/>
            </a:pPr>
            <a:r>
              <a:rPr lang="en-GB" sz="3200" dirty="0" smtClean="0"/>
              <a:t>1</a:t>
            </a:r>
            <a:r>
              <a:rPr lang="en-GB" sz="2800" dirty="0" smtClean="0"/>
              <a:t>.	Introduce yourself to the group</a:t>
            </a:r>
            <a:r>
              <a:rPr lang="en-GB" sz="2800" dirty="0"/>
              <a:t>:</a:t>
            </a:r>
          </a:p>
          <a:p>
            <a:pPr marL="0" indent="0">
              <a:buNone/>
              <a:defRPr/>
            </a:pPr>
            <a:r>
              <a:rPr lang="en-GB" sz="2800" dirty="0" smtClean="0"/>
              <a:t>You might like to say: </a:t>
            </a:r>
          </a:p>
          <a:p>
            <a:pPr marL="0" indent="0">
              <a:buNone/>
              <a:defRPr/>
            </a:pPr>
            <a:r>
              <a:rPr lang="en-GB" sz="2800" dirty="0" smtClean="0"/>
              <a:t>Your name</a:t>
            </a:r>
          </a:p>
          <a:p>
            <a:pPr marL="0" indent="0">
              <a:buNone/>
              <a:defRPr/>
            </a:pPr>
            <a:r>
              <a:rPr lang="en-GB" sz="2800" dirty="0" smtClean="0"/>
              <a:t> What </a:t>
            </a:r>
            <a:r>
              <a:rPr lang="en-GB" sz="2800" dirty="0"/>
              <a:t>experience </a:t>
            </a:r>
            <a:r>
              <a:rPr lang="en-GB" sz="2800" dirty="0" smtClean="0"/>
              <a:t>if any do you already   have of British Sign Language?</a:t>
            </a:r>
          </a:p>
          <a:p>
            <a:pPr marL="0" indent="0">
              <a:buNone/>
              <a:defRPr/>
            </a:pPr>
            <a:r>
              <a:rPr lang="en-GB" sz="2800" dirty="0" smtClean="0"/>
              <a:t>What </a:t>
            </a:r>
            <a:r>
              <a:rPr lang="en-GB" sz="2800" dirty="0"/>
              <a:t>do they hope to achieve by attending this </a:t>
            </a:r>
            <a:r>
              <a:rPr lang="en-GB" sz="2800" dirty="0" smtClean="0"/>
              <a:t>course</a:t>
            </a:r>
            <a:r>
              <a:rPr lang="en-GB" sz="2800" dirty="0"/>
              <a:t>?</a:t>
            </a:r>
          </a:p>
          <a:p>
            <a:pPr marL="0" indent="0">
              <a:buNone/>
            </a:pPr>
            <a:r>
              <a:rPr lang="en-GB" sz="2800" dirty="0" smtClean="0"/>
              <a:t> One thing they have really enjoyed doing recently.</a:t>
            </a:r>
            <a:endParaRPr lang="en-GB" sz="2800" dirty="0"/>
          </a:p>
        </p:txBody>
      </p:sp>
    </p:spTree>
    <p:extLst>
      <p:ext uri="{BB962C8B-B14F-4D97-AF65-F5344CB8AC3E}">
        <p14:creationId xmlns:p14="http://schemas.microsoft.com/office/powerpoint/2010/main" val="3125753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Intro to BSL video</a:t>
            </a:r>
            <a:endParaRPr lang="en-GB" dirty="0"/>
          </a:p>
        </p:txBody>
      </p:sp>
    </p:spTree>
    <p:extLst>
      <p:ext uri="{BB962C8B-B14F-4D97-AF65-F5344CB8AC3E}">
        <p14:creationId xmlns:p14="http://schemas.microsoft.com/office/powerpoint/2010/main" val="2790750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Deaf Awareness</a:t>
            </a:r>
            <a:endParaRPr lang="en-GB"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www.youtube.com/watch?v=fqKEUhMLW-E</a:t>
            </a:r>
            <a:r>
              <a:rPr lang="en-GB" dirty="0"/>
              <a:t> </a:t>
            </a:r>
            <a:r>
              <a:rPr lang="en-GB" dirty="0" smtClean="0"/>
              <a:t>- Rise</a:t>
            </a:r>
          </a:p>
          <a:p>
            <a:endParaRPr lang="en-GB" dirty="0" smtClean="0">
              <a:hlinkClick r:id="rId3"/>
            </a:endParaRPr>
          </a:p>
          <a:p>
            <a:r>
              <a:rPr lang="en-GB" dirty="0" smtClean="0">
                <a:hlinkClick r:id="rId3"/>
              </a:rPr>
              <a:t>https</a:t>
            </a:r>
            <a:r>
              <a:rPr lang="en-GB" dirty="0">
                <a:hlinkClick r:id="rId3"/>
              </a:rPr>
              <a:t>://</a:t>
            </a:r>
            <a:r>
              <a:rPr lang="en-GB" dirty="0" smtClean="0">
                <a:hlinkClick r:id="rId3"/>
              </a:rPr>
              <a:t>www.youtube.com/watch?v=f5aI9rBi03o</a:t>
            </a:r>
            <a:r>
              <a:rPr lang="en-GB" dirty="0" smtClean="0"/>
              <a:t> – top deaf awareness </a:t>
            </a:r>
            <a:r>
              <a:rPr lang="en-GB" dirty="0" smtClean="0"/>
              <a:t>tips (nice girl)</a:t>
            </a:r>
            <a:endParaRPr lang="en-GB" dirty="0" smtClean="0"/>
          </a:p>
          <a:p>
            <a:endParaRPr lang="en-GB" dirty="0"/>
          </a:p>
          <a:p>
            <a:r>
              <a:rPr lang="en-GB" dirty="0">
                <a:hlinkClick r:id="rId4"/>
              </a:rPr>
              <a:t>https://</a:t>
            </a:r>
            <a:r>
              <a:rPr lang="en-GB" dirty="0" smtClean="0">
                <a:hlinkClick r:id="rId4"/>
              </a:rPr>
              <a:t>www.youtube.com/watch?v=WzVWbCxJpJo</a:t>
            </a:r>
            <a:r>
              <a:rPr lang="en-GB" dirty="0" smtClean="0"/>
              <a:t> – Deaf Awareness week </a:t>
            </a:r>
            <a:r>
              <a:rPr lang="en-GB" dirty="0" smtClean="0"/>
              <a:t>(nice man)</a:t>
            </a:r>
          </a:p>
          <a:p>
            <a:r>
              <a:rPr lang="en-GB" dirty="0" smtClean="0"/>
              <a:t>2021https</a:t>
            </a:r>
            <a:r>
              <a:rPr lang="en-GB" dirty="0"/>
              <a:t>://</a:t>
            </a:r>
            <a:r>
              <a:rPr lang="en-GB" dirty="0" smtClean="0"/>
              <a:t>www.youtube.com/watch?v=7TpUtRENzqw</a:t>
            </a:r>
          </a:p>
          <a:p>
            <a:r>
              <a:rPr lang="en-GB" dirty="0" smtClean="0"/>
              <a:t>Deaf awareness week 2021 (funny)</a:t>
            </a:r>
            <a:endParaRPr lang="en-GB" dirty="0"/>
          </a:p>
          <a:p>
            <a:endParaRPr lang="en-GB" dirty="0"/>
          </a:p>
        </p:txBody>
      </p:sp>
    </p:spTree>
    <p:extLst>
      <p:ext uri="{BB962C8B-B14F-4D97-AF65-F5344CB8AC3E}">
        <p14:creationId xmlns:p14="http://schemas.microsoft.com/office/powerpoint/2010/main" val="3863533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Let’s learn to communicate</a:t>
            </a:r>
            <a:br>
              <a:rPr lang="en-GB" dirty="0" smtClean="0"/>
            </a:br>
            <a:r>
              <a:rPr lang="en-GB" dirty="0"/>
              <a:t/>
            </a:r>
            <a:br>
              <a:rPr lang="en-GB" dirty="0"/>
            </a:br>
            <a:r>
              <a:rPr lang="en-GB" dirty="0" smtClean="0"/>
              <a:t>Fingerspelling</a:t>
            </a:r>
            <a:endParaRPr lang="en-GB" dirty="0"/>
          </a:p>
        </p:txBody>
      </p:sp>
      <p:sp>
        <p:nvSpPr>
          <p:cNvPr id="3" name="Content Placeholder 2"/>
          <p:cNvSpPr>
            <a:spLocks noGrp="1"/>
          </p:cNvSpPr>
          <p:nvPr>
            <p:ph idx="1"/>
          </p:nvPr>
        </p:nvSpPr>
        <p:spPr/>
        <p:txBody>
          <a:bodyPr/>
          <a:lstStyle/>
          <a:p>
            <a:r>
              <a:rPr lang="en-GB" dirty="0">
                <a:hlinkClick r:id="rId2"/>
              </a:rPr>
              <a:t>https://www.youtube.com/watch?v=DgIvXXdwjvw</a:t>
            </a:r>
            <a:endParaRPr lang="en-GB" dirty="0"/>
          </a:p>
        </p:txBody>
      </p:sp>
    </p:spTree>
    <p:extLst>
      <p:ext uri="{BB962C8B-B14F-4D97-AF65-F5344CB8AC3E}">
        <p14:creationId xmlns:p14="http://schemas.microsoft.com/office/powerpoint/2010/main" val="2868532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4914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95488" y="1360488"/>
            <a:ext cx="7772400" cy="844550"/>
          </a:xfrm>
        </p:spPr>
        <p:txBody>
          <a:bodyPr>
            <a:normAutofit fontScale="90000"/>
          </a:bodyPr>
          <a:lstStyle/>
          <a:p>
            <a:pPr algn="ctr" eaLnBrk="1" hangingPunct="1"/>
            <a:r>
              <a:rPr lang="en-GB" altLang="en-US" sz="4400">
                <a:solidFill>
                  <a:schemeClr val="folHlink"/>
                </a:solidFill>
                <a:latin typeface="Comic Sans MS" panose="030F0702030302020204" pitchFamily="66" charset="0"/>
              </a:rPr>
              <a:t>Welcome to the Adult and Community Learning Service</a:t>
            </a:r>
          </a:p>
        </p:txBody>
      </p:sp>
      <p:pic>
        <p:nvPicPr>
          <p:cNvPr id="6147" name="Picture 32" descr="MCj043265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151" y="2787651"/>
            <a:ext cx="33051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480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Write down the letters to spell your name</a:t>
            </a:r>
            <a:endParaRPr lang="en-GB" dirty="0"/>
          </a:p>
        </p:txBody>
      </p:sp>
      <p:sp>
        <p:nvSpPr>
          <p:cNvPr id="5" name="Text Placeholder 4"/>
          <p:cNvSpPr>
            <a:spLocks noGrp="1"/>
          </p:cNvSpPr>
          <p:nvPr>
            <p:ph type="body" idx="1"/>
          </p:nvPr>
        </p:nvSpPr>
        <p:spPr/>
        <p:txBody>
          <a:bodyPr/>
          <a:lstStyle/>
          <a:p>
            <a:r>
              <a:rPr lang="en-GB" dirty="0" smtClean="0"/>
              <a:t>Now practice making the letters</a:t>
            </a:r>
            <a:endParaRPr lang="en-GB" dirty="0"/>
          </a:p>
        </p:txBody>
      </p:sp>
    </p:spTree>
    <p:extLst>
      <p:ext uri="{BB962C8B-B14F-4D97-AF65-F5344CB8AC3E}">
        <p14:creationId xmlns:p14="http://schemas.microsoft.com/office/powerpoint/2010/main" val="1699772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Let’s introduce ourselves to the group and practice some greetings</a:t>
            </a:r>
            <a:endParaRPr lang="en-GB" dirty="0"/>
          </a:p>
        </p:txBody>
      </p:sp>
      <p:sp>
        <p:nvSpPr>
          <p:cNvPr id="3" name="Text Placeholder 2"/>
          <p:cNvSpPr>
            <a:spLocks noGrp="1"/>
          </p:cNvSpPr>
          <p:nvPr>
            <p:ph type="body" idx="1"/>
          </p:nvPr>
        </p:nvSpPr>
        <p:spPr/>
        <p:txBody>
          <a:bodyPr/>
          <a:lstStyle/>
          <a:p>
            <a:r>
              <a:rPr lang="en-GB" dirty="0" smtClean="0"/>
              <a:t>Practice the following signs </a:t>
            </a:r>
            <a:endParaRPr lang="en-GB" dirty="0"/>
          </a:p>
        </p:txBody>
      </p:sp>
    </p:spTree>
    <p:extLst>
      <p:ext uri="{BB962C8B-B14F-4D97-AF65-F5344CB8AC3E}">
        <p14:creationId xmlns:p14="http://schemas.microsoft.com/office/powerpoint/2010/main" val="3565398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Greetings</a:t>
            </a:r>
            <a:br>
              <a:rPr lang="en-GB" dirty="0" smtClean="0"/>
            </a:br>
            <a:r>
              <a:rPr lang="en-GB" dirty="0" smtClean="0"/>
              <a:t>Hello my name is (BSL order hello name me)</a:t>
            </a:r>
            <a:endParaRPr lang="en-GB" dirty="0"/>
          </a:p>
        </p:txBody>
      </p:sp>
      <p:pic>
        <p:nvPicPr>
          <p:cNvPr id="4" name="HelloNameM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118100" y="1660525"/>
            <a:ext cx="6281738" cy="3533775"/>
          </a:xfrm>
        </p:spPr>
      </p:pic>
    </p:spTree>
    <p:extLst>
      <p:ext uri="{BB962C8B-B14F-4D97-AF65-F5344CB8AC3E}">
        <p14:creationId xmlns:p14="http://schemas.microsoft.com/office/powerpoint/2010/main" val="41670276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Hello what is your name? </a:t>
            </a:r>
            <a:br>
              <a:rPr lang="en-GB" dirty="0" smtClean="0"/>
            </a:br>
            <a:r>
              <a:rPr lang="en-GB" dirty="0" smtClean="0"/>
              <a:t>(BSL order name you what?)</a:t>
            </a:r>
            <a:endParaRPr lang="en-GB" dirty="0"/>
          </a:p>
        </p:txBody>
      </p:sp>
      <p:pic>
        <p:nvPicPr>
          <p:cNvPr id="4" name="HelloNameYouWhat">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118100" y="1660525"/>
            <a:ext cx="6281738" cy="3533775"/>
          </a:xfrm>
        </p:spPr>
      </p:pic>
    </p:spTree>
    <p:extLst>
      <p:ext uri="{BB962C8B-B14F-4D97-AF65-F5344CB8AC3E}">
        <p14:creationId xmlns:p14="http://schemas.microsoft.com/office/powerpoint/2010/main" val="8314436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Hello how are you?</a:t>
            </a:r>
            <a:endParaRPr lang="en-GB" dirty="0"/>
          </a:p>
        </p:txBody>
      </p:sp>
      <p:pic>
        <p:nvPicPr>
          <p:cNvPr id="4" name="HelloHowAreYou">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118100" y="1660525"/>
            <a:ext cx="6281738" cy="3533775"/>
          </a:xfrm>
        </p:spPr>
      </p:pic>
    </p:spTree>
    <p:extLst>
      <p:ext uri="{BB962C8B-B14F-4D97-AF65-F5344CB8AC3E}">
        <p14:creationId xmlns:p14="http://schemas.microsoft.com/office/powerpoint/2010/main" val="25339193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morning how are you?</a:t>
            </a:r>
            <a:endParaRPr lang="en-GB" dirty="0"/>
          </a:p>
        </p:txBody>
      </p:sp>
      <p:pic>
        <p:nvPicPr>
          <p:cNvPr id="4" name="GoodMorningHowAreYou">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118100" y="1660525"/>
            <a:ext cx="6281738" cy="3533775"/>
          </a:xfrm>
        </p:spPr>
      </p:pic>
    </p:spTree>
    <p:extLst>
      <p:ext uri="{BB962C8B-B14F-4D97-AF65-F5344CB8AC3E}">
        <p14:creationId xmlns:p14="http://schemas.microsoft.com/office/powerpoint/2010/main" val="41269245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morning are you alright?</a:t>
            </a:r>
            <a:endParaRPr lang="en-GB" dirty="0"/>
          </a:p>
        </p:txBody>
      </p:sp>
      <p:pic>
        <p:nvPicPr>
          <p:cNvPr id="4" name="GoodmorningAreYouOk">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118100" y="1660525"/>
            <a:ext cx="6281738" cy="3533775"/>
          </a:xfrm>
        </p:spPr>
      </p:pic>
    </p:spTree>
    <p:extLst>
      <p:ext uri="{BB962C8B-B14F-4D97-AF65-F5344CB8AC3E}">
        <p14:creationId xmlns:p14="http://schemas.microsoft.com/office/powerpoint/2010/main" val="30687519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p:cNvSpPr txBox="1">
            <a:spLocks noChangeArrowheads="1"/>
          </p:cNvSpPr>
          <p:nvPr/>
        </p:nvSpPr>
        <p:spPr bwMode="auto">
          <a:xfrm>
            <a:off x="2279651" y="2089150"/>
            <a:ext cx="31607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3200" b="1">
                <a:latin typeface="Comic Sans MS" panose="030F0702030302020204" pitchFamily="66" charset="0"/>
              </a:rPr>
              <a:t>Do not be late!</a:t>
            </a:r>
          </a:p>
        </p:txBody>
      </p:sp>
      <p:pic>
        <p:nvPicPr>
          <p:cNvPr id="12291" name="Picture 10" descr="j023622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91176" y="1343025"/>
            <a:ext cx="1635125"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11"/>
          <p:cNvSpPr txBox="1">
            <a:spLocks noChangeArrowheads="1"/>
          </p:cNvSpPr>
          <p:nvPr/>
        </p:nvSpPr>
        <p:spPr bwMode="auto">
          <a:xfrm>
            <a:off x="1089432" y="4221163"/>
            <a:ext cx="1006076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lgn="ctr">
              <a:spcBef>
                <a:spcPct val="0"/>
              </a:spcBef>
              <a:buFontTx/>
              <a:buNone/>
            </a:pPr>
            <a:r>
              <a:rPr lang="en-GB" altLang="en-US" sz="2800" b="1" u="sng" dirty="0" smtClean="0">
                <a:latin typeface="Comic Sans MS" panose="030F0702030302020204" pitchFamily="66" charset="0"/>
              </a:rPr>
              <a:t>Text or telephone</a:t>
            </a:r>
            <a:r>
              <a:rPr lang="en-GB" altLang="en-US" sz="2800" b="1" dirty="0" smtClean="0">
                <a:latin typeface="Comic Sans MS" panose="030F0702030302020204" pitchFamily="66" charset="0"/>
              </a:rPr>
              <a:t> the tutor if </a:t>
            </a:r>
            <a:r>
              <a:rPr lang="en-GB" altLang="en-US" sz="2800" b="1" dirty="0">
                <a:latin typeface="Comic Sans MS" panose="030F0702030302020204" pitchFamily="66" charset="0"/>
              </a:rPr>
              <a:t>you cannot come to </a:t>
            </a:r>
            <a:r>
              <a:rPr lang="en-GB" altLang="en-US" sz="2800" b="1" dirty="0" smtClean="0">
                <a:latin typeface="Comic Sans MS" panose="030F0702030302020204" pitchFamily="66" charset="0"/>
              </a:rPr>
              <a:t>class</a:t>
            </a:r>
            <a:endParaRPr lang="en-GB" altLang="en-US" sz="2800" b="1" dirty="0">
              <a:latin typeface="Comic Sans MS" panose="030F0702030302020204" pitchFamily="66" charset="0"/>
            </a:endParaRPr>
          </a:p>
          <a:p>
            <a:pPr algn="ctr">
              <a:spcBef>
                <a:spcPct val="0"/>
              </a:spcBef>
              <a:buFontTx/>
              <a:buNone/>
            </a:pPr>
            <a:r>
              <a:rPr lang="en-GB" altLang="en-US" sz="2800" b="1" dirty="0">
                <a:latin typeface="Comic Sans MS" panose="030F0702030302020204" pitchFamily="66" charset="0"/>
              </a:rPr>
              <a:t>or you may </a:t>
            </a:r>
            <a:r>
              <a:rPr lang="en-GB" altLang="en-US" sz="2800" b="1" u="sng" dirty="0">
                <a:latin typeface="Comic Sans MS" panose="030F0702030302020204" pitchFamily="66" charset="0"/>
              </a:rPr>
              <a:t>lose your </a:t>
            </a:r>
            <a:r>
              <a:rPr lang="en-GB" altLang="en-US" sz="2800" b="1" u="sng" dirty="0" smtClean="0">
                <a:latin typeface="Comic Sans MS" panose="030F0702030302020204" pitchFamily="66" charset="0"/>
              </a:rPr>
              <a:t>place</a:t>
            </a:r>
          </a:p>
          <a:p>
            <a:pPr algn="ctr">
              <a:spcBef>
                <a:spcPct val="0"/>
              </a:spcBef>
              <a:buFontTx/>
              <a:buNone/>
            </a:pPr>
            <a:endParaRPr lang="en-GB" altLang="en-US" sz="2800" b="1" u="sng" dirty="0">
              <a:latin typeface="Comic Sans MS" panose="030F0702030302020204" pitchFamily="66" charset="0"/>
            </a:endParaRPr>
          </a:p>
          <a:p>
            <a:pPr algn="ctr">
              <a:spcBef>
                <a:spcPct val="0"/>
              </a:spcBef>
              <a:buFontTx/>
              <a:buNone/>
            </a:pPr>
            <a:r>
              <a:rPr lang="en-GB" altLang="en-US" sz="2800" b="1" dirty="0" smtClean="0">
                <a:latin typeface="Comic Sans MS" panose="030F0702030302020204" pitchFamily="66" charset="0"/>
              </a:rPr>
              <a:t>Alison   07808879044.</a:t>
            </a:r>
            <a:endParaRPr lang="en-GB" altLang="en-US" sz="2800" b="1" dirty="0">
              <a:latin typeface="Comic Sans MS" panose="030F0702030302020204" pitchFamily="66" charset="0"/>
            </a:endParaRPr>
          </a:p>
          <a:p>
            <a:pPr algn="ctr">
              <a:spcBef>
                <a:spcPct val="0"/>
              </a:spcBef>
              <a:buFontTx/>
              <a:buNone/>
            </a:pPr>
            <a:endParaRPr lang="en-GB" altLang="en-US" sz="3200" b="1" dirty="0">
              <a:latin typeface="Comic Sans MS" panose="030F0702030302020204" pitchFamily="66" charset="0"/>
            </a:endParaRPr>
          </a:p>
        </p:txBody>
      </p:sp>
      <p:sp>
        <p:nvSpPr>
          <p:cNvPr id="12293" name="Text Box 15"/>
          <p:cNvSpPr txBox="1">
            <a:spLocks noChangeArrowheads="1"/>
          </p:cNvSpPr>
          <p:nvPr/>
        </p:nvSpPr>
        <p:spPr bwMode="auto">
          <a:xfrm>
            <a:off x="2424114" y="48498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endParaRPr lang="en-GB" altLang="en-US" b="1">
              <a:latin typeface="Comic Sans MS" panose="030F0702030302020204" pitchFamily="66" charset="0"/>
            </a:endParaRPr>
          </a:p>
        </p:txBody>
      </p:sp>
      <p:sp>
        <p:nvSpPr>
          <p:cNvPr id="12294" name="Text Box 22"/>
          <p:cNvSpPr txBox="1">
            <a:spLocks noChangeArrowheads="1"/>
          </p:cNvSpPr>
          <p:nvPr/>
        </p:nvSpPr>
        <p:spPr bwMode="auto">
          <a:xfrm>
            <a:off x="2351089" y="476251"/>
            <a:ext cx="5400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50000"/>
              </a:spcBef>
              <a:buFontTx/>
              <a:buNone/>
            </a:pPr>
            <a:r>
              <a:rPr lang="en-GB" altLang="en-US" sz="4000" b="1">
                <a:solidFill>
                  <a:srgbClr val="FF0066"/>
                </a:solidFill>
                <a:latin typeface="Comic Sans MS" panose="030F0702030302020204" pitchFamily="66" charset="0"/>
              </a:rPr>
              <a:t>IMPORTANT!</a:t>
            </a:r>
          </a:p>
        </p:txBody>
      </p:sp>
      <p:pic>
        <p:nvPicPr>
          <p:cNvPr id="12295" name="Picture 30" descr="MCj041227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6225" y="1628776"/>
            <a:ext cx="2078038"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184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sz="quarter"/>
          </p:nvPr>
        </p:nvSpPr>
        <p:spPr>
          <a:xfrm>
            <a:off x="2208213" y="908050"/>
            <a:ext cx="4608512" cy="844550"/>
          </a:xfrm>
        </p:spPr>
        <p:txBody>
          <a:bodyPr>
            <a:normAutofit fontScale="90000"/>
          </a:bodyPr>
          <a:lstStyle/>
          <a:p>
            <a:pPr eaLnBrk="1" hangingPunct="1"/>
            <a:r>
              <a:rPr lang="en-GB" altLang="en-US" sz="4000">
                <a:solidFill>
                  <a:srgbClr val="FF0066"/>
                </a:solidFill>
                <a:latin typeface="Comic Sans MS" panose="030F0702030302020204" pitchFamily="66" charset="0"/>
              </a:rPr>
              <a:t>If there is a fire</a:t>
            </a:r>
          </a:p>
        </p:txBody>
      </p:sp>
      <p:sp>
        <p:nvSpPr>
          <p:cNvPr id="8195" name="Text Box 20"/>
          <p:cNvSpPr txBox="1">
            <a:spLocks noChangeArrowheads="1"/>
          </p:cNvSpPr>
          <p:nvPr/>
        </p:nvSpPr>
        <p:spPr bwMode="auto">
          <a:xfrm>
            <a:off x="2206625" y="4643438"/>
            <a:ext cx="46815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a:latin typeface="Comic Sans MS" panose="030F0702030302020204" pitchFamily="66" charset="0"/>
              </a:rPr>
              <a:t>Go out of the building using the nearest </a:t>
            </a:r>
            <a:r>
              <a:rPr lang="en-GB" altLang="en-US" sz="2800" u="sng">
                <a:latin typeface="Comic Sans MS" panose="030F0702030302020204" pitchFamily="66" charset="0"/>
              </a:rPr>
              <a:t>fire exit</a:t>
            </a:r>
            <a:r>
              <a:rPr lang="en-GB" altLang="en-US" u="sng">
                <a:latin typeface="Comic Sans MS" panose="030F0702030302020204" pitchFamily="66" charset="0"/>
              </a:rPr>
              <a:t> </a:t>
            </a:r>
          </a:p>
        </p:txBody>
      </p:sp>
      <p:pic>
        <p:nvPicPr>
          <p:cNvPr id="8196" name="Picture 21" descr="487px-Fire_exit">
            <a:hlinkClick r:id="rId3"/>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7319963" y="4567239"/>
            <a:ext cx="1655762" cy="949325"/>
          </a:xfrm>
        </p:spPr>
      </p:pic>
      <p:sp>
        <p:nvSpPr>
          <p:cNvPr id="8197" name="Text Box 25"/>
          <p:cNvSpPr txBox="1">
            <a:spLocks noChangeArrowheads="1"/>
          </p:cNvSpPr>
          <p:nvPr/>
        </p:nvSpPr>
        <p:spPr bwMode="auto">
          <a:xfrm>
            <a:off x="2332039" y="4527550"/>
            <a:ext cx="3692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endParaRPr lang="en-GB" altLang="en-US"/>
          </a:p>
        </p:txBody>
      </p:sp>
      <p:sp>
        <p:nvSpPr>
          <p:cNvPr id="8198" name="Rectangle 26"/>
          <p:cNvSpPr>
            <a:spLocks noChangeArrowheads="1"/>
          </p:cNvSpPr>
          <p:nvPr/>
        </p:nvSpPr>
        <p:spPr bwMode="auto">
          <a:xfrm>
            <a:off x="2208214" y="2411413"/>
            <a:ext cx="35702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u="sng">
                <a:latin typeface="Comic Sans MS" panose="030F0702030302020204" pitchFamily="66" charset="0"/>
              </a:rPr>
              <a:t>Leave </a:t>
            </a:r>
            <a:r>
              <a:rPr lang="en-GB" altLang="en-US" sz="2800">
                <a:latin typeface="Comic Sans MS" panose="030F0702030302020204" pitchFamily="66" charset="0"/>
              </a:rPr>
              <a:t>all your things</a:t>
            </a:r>
            <a:br>
              <a:rPr lang="en-GB" altLang="en-US" sz="2800">
                <a:latin typeface="Comic Sans MS" panose="030F0702030302020204" pitchFamily="66" charset="0"/>
              </a:rPr>
            </a:br>
            <a:endParaRPr lang="en-GB" altLang="en-US" sz="2800" u="sng">
              <a:latin typeface="Comic Sans MS" panose="030F0702030302020204" pitchFamily="66" charset="0"/>
            </a:endParaRPr>
          </a:p>
        </p:txBody>
      </p:sp>
      <p:pic>
        <p:nvPicPr>
          <p:cNvPr id="8199" name="Picture 27" descr="j0233696"/>
          <p:cNvPicPr>
            <a:picLocks noGrp="1" noChangeAspect="1" noChangeArrowheads="1"/>
          </p:cNvPicPr>
          <p:nvPr>
            <p:ph sz="half" idx="1"/>
          </p:nvPr>
        </p:nvPicPr>
        <p:blipFill>
          <a:blip r:embed="rId5" cstate="print">
            <a:extLst>
              <a:ext uri="{28A0092B-C50C-407E-A947-70E740481C1C}">
                <a14:useLocalDpi xmlns:a14="http://schemas.microsoft.com/office/drawing/2010/main" val="0"/>
              </a:ext>
            </a:extLst>
          </a:blip>
          <a:srcRect/>
          <a:stretch>
            <a:fillRect/>
          </a:stretch>
        </p:blipFill>
        <p:spPr>
          <a:xfrm>
            <a:off x="6240464" y="2563814"/>
            <a:ext cx="1150937" cy="1152525"/>
          </a:xfrm>
          <a:noFill/>
        </p:spPr>
      </p:pic>
      <p:pic>
        <p:nvPicPr>
          <p:cNvPr id="8200" name="Picture 28" descr="j0078715"/>
          <p:cNvPicPr>
            <a:picLocks noGrp="1" noChangeAspect="1" noChangeArrowheads="1"/>
          </p:cNvPicPr>
          <p:nvPr>
            <p:ph sz="quarter" idx="2"/>
          </p:nvPr>
        </p:nvPicPr>
        <p:blipFill>
          <a:blip r:embed="rId6" cstate="print">
            <a:extLst>
              <a:ext uri="{28A0092B-C50C-407E-A947-70E740481C1C}">
                <a14:useLocalDpi xmlns:a14="http://schemas.microsoft.com/office/drawing/2010/main" val="0"/>
              </a:ext>
            </a:extLst>
          </a:blip>
          <a:srcRect/>
          <a:stretch>
            <a:fillRect/>
          </a:stretch>
        </p:blipFill>
        <p:spPr>
          <a:xfrm>
            <a:off x="7248526" y="2420939"/>
            <a:ext cx="1217613" cy="1512887"/>
          </a:xfrm>
          <a:noFill/>
        </p:spPr>
      </p:pic>
      <p:pic>
        <p:nvPicPr>
          <p:cNvPr id="8201" name="Picture 29" descr="MCj0434816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520700"/>
            <a:ext cx="16129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61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wb01074_"/>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727576" y="1773238"/>
            <a:ext cx="1223963" cy="1223962"/>
          </a:xfrm>
          <a:noFill/>
        </p:spPr>
      </p:pic>
      <p:sp>
        <p:nvSpPr>
          <p:cNvPr id="10243" name="Text Box 8"/>
          <p:cNvSpPr txBox="1">
            <a:spLocks noChangeArrowheads="1"/>
          </p:cNvSpPr>
          <p:nvPr/>
        </p:nvSpPr>
        <p:spPr bwMode="auto">
          <a:xfrm>
            <a:off x="1292772" y="2046288"/>
            <a:ext cx="2499766"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dirty="0">
                <a:latin typeface="Comic Sans MS" panose="030F0702030302020204" pitchFamily="66" charset="0"/>
              </a:rPr>
              <a:t>Toilets</a:t>
            </a:r>
          </a:p>
        </p:txBody>
      </p:sp>
      <p:sp>
        <p:nvSpPr>
          <p:cNvPr id="10244" name="Text Box 11"/>
          <p:cNvSpPr txBox="1">
            <a:spLocks noChangeArrowheads="1"/>
          </p:cNvSpPr>
          <p:nvPr/>
        </p:nvSpPr>
        <p:spPr bwMode="auto">
          <a:xfrm>
            <a:off x="1116200" y="4660901"/>
            <a:ext cx="290669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dirty="0">
                <a:latin typeface="Comic Sans MS" panose="030F0702030302020204" pitchFamily="66" charset="0"/>
              </a:rPr>
              <a:t>First aid</a:t>
            </a:r>
          </a:p>
          <a:p>
            <a:pPr>
              <a:spcBef>
                <a:spcPct val="0"/>
              </a:spcBef>
              <a:buFontTx/>
              <a:buNone/>
            </a:pPr>
            <a:endParaRPr lang="en-GB" altLang="en-US" dirty="0">
              <a:latin typeface="Comic Sans MS" panose="030F0702030302020204" pitchFamily="66" charset="0"/>
            </a:endParaRPr>
          </a:p>
        </p:txBody>
      </p:sp>
      <p:sp>
        <p:nvSpPr>
          <p:cNvPr id="10245" name="Text Box 16"/>
          <p:cNvSpPr txBox="1">
            <a:spLocks noChangeArrowheads="1"/>
          </p:cNvSpPr>
          <p:nvPr/>
        </p:nvSpPr>
        <p:spPr bwMode="auto">
          <a:xfrm>
            <a:off x="1116200" y="3429001"/>
            <a:ext cx="483534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50000"/>
              </a:spcBef>
              <a:buFontTx/>
              <a:buNone/>
            </a:pPr>
            <a:r>
              <a:rPr lang="en-GB" altLang="en-US" sz="2800">
                <a:latin typeface="Comic Sans MS" panose="030F0702030302020204" pitchFamily="66" charset="0"/>
              </a:rPr>
              <a:t>Refreshments</a:t>
            </a:r>
          </a:p>
        </p:txBody>
      </p:sp>
      <p:pic>
        <p:nvPicPr>
          <p:cNvPr id="10246" name="Picture 20" descr="MCj0433885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725" y="2608263"/>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21"/>
          <p:cNvSpPr txBox="1">
            <a:spLocks noChangeArrowheads="1"/>
          </p:cNvSpPr>
          <p:nvPr/>
        </p:nvSpPr>
        <p:spPr bwMode="auto">
          <a:xfrm>
            <a:off x="2424113" y="549276"/>
            <a:ext cx="52562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50000"/>
              </a:spcBef>
              <a:buFontTx/>
              <a:buNone/>
            </a:pPr>
            <a:r>
              <a:rPr lang="en-GB" altLang="en-US" sz="4000" b="1">
                <a:latin typeface="Comic Sans MS" panose="030F0702030302020204" pitchFamily="66" charset="0"/>
              </a:rPr>
              <a:t>About the centre…</a:t>
            </a:r>
          </a:p>
        </p:txBody>
      </p:sp>
      <p:pic>
        <p:nvPicPr>
          <p:cNvPr id="10248" name="Picture 23" descr="FirstA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113" y="4408488"/>
            <a:ext cx="286385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194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992314" y="2914650"/>
            <a:ext cx="41243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a:latin typeface="Comic Sans MS" panose="030F0702030302020204" pitchFamily="66" charset="0"/>
              </a:rPr>
              <a:t>No food and drink near </a:t>
            </a:r>
          </a:p>
          <a:p>
            <a:pPr>
              <a:spcBef>
                <a:spcPct val="0"/>
              </a:spcBef>
              <a:buFontTx/>
              <a:buNone/>
            </a:pPr>
            <a:r>
              <a:rPr lang="en-GB" altLang="en-US" sz="2800">
                <a:latin typeface="Comic Sans MS" panose="030F0702030302020204" pitchFamily="66" charset="0"/>
              </a:rPr>
              <a:t>the computers.</a:t>
            </a:r>
          </a:p>
        </p:txBody>
      </p:sp>
      <p:pic>
        <p:nvPicPr>
          <p:cNvPr id="14339" name="Picture 6" descr="j038258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3" y="2349501"/>
            <a:ext cx="1789112"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7"/>
          <p:cNvGrpSpPr>
            <a:grpSpLocks/>
          </p:cNvGrpSpPr>
          <p:nvPr/>
        </p:nvGrpSpPr>
        <p:grpSpPr bwMode="auto">
          <a:xfrm>
            <a:off x="7607301" y="3148013"/>
            <a:ext cx="1152525" cy="785812"/>
            <a:chOff x="2925" y="1752"/>
            <a:chExt cx="1214" cy="874"/>
          </a:xfrm>
        </p:grpSpPr>
        <p:pic>
          <p:nvPicPr>
            <p:cNvPr id="14346" name="Picture 8" descr="j022378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25" y="1752"/>
              <a:ext cx="1214"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AutoShape 9"/>
            <p:cNvSpPr>
              <a:spLocks noChangeArrowheads="1"/>
            </p:cNvSpPr>
            <p:nvPr/>
          </p:nvSpPr>
          <p:spPr bwMode="auto">
            <a:xfrm rot="2612902">
              <a:off x="3198" y="1752"/>
              <a:ext cx="726" cy="726"/>
            </a:xfrm>
            <a:prstGeom prst="plus">
              <a:avLst>
                <a:gd name="adj" fmla="val 45870"/>
              </a:avLst>
            </a:prstGeom>
            <a:solidFill>
              <a:srgbClr val="CC0000"/>
            </a:solidFill>
            <a:ln w="9525">
              <a:solidFill>
                <a:schemeClr val="tx1"/>
              </a:solidFill>
              <a:miter lim="800000"/>
              <a:headEnd/>
              <a:tailEnd/>
            </a:ln>
          </p:spPr>
          <p:txBody>
            <a:bodyPr wrap="none" anchor="ct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endParaRPr lang="en-GB" altLang="en-US"/>
            </a:p>
          </p:txBody>
        </p:sp>
      </p:grpSp>
      <p:sp>
        <p:nvSpPr>
          <p:cNvPr id="14341" name="Text Box 13"/>
          <p:cNvSpPr txBox="1">
            <a:spLocks noChangeArrowheads="1"/>
          </p:cNvSpPr>
          <p:nvPr/>
        </p:nvSpPr>
        <p:spPr bwMode="auto">
          <a:xfrm>
            <a:off x="1992314" y="4610101"/>
            <a:ext cx="3976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u="sng">
                <a:latin typeface="Comic Sans MS" panose="030F0702030302020204" pitchFamily="66" charset="0"/>
              </a:rPr>
              <a:t>Tidy up</a:t>
            </a:r>
            <a:r>
              <a:rPr lang="en-GB" altLang="en-US" sz="2800">
                <a:latin typeface="Comic Sans MS" panose="030F0702030302020204" pitchFamily="66" charset="0"/>
              </a:rPr>
              <a:t> after yourself.</a:t>
            </a:r>
          </a:p>
        </p:txBody>
      </p:sp>
      <p:pic>
        <p:nvPicPr>
          <p:cNvPr id="14342" name="Picture 14" descr="keep_tidy_empty_0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9413" y="4365625"/>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15"/>
          <p:cNvSpPr>
            <a:spLocks noChangeArrowheads="1"/>
          </p:cNvSpPr>
          <p:nvPr/>
        </p:nvSpPr>
        <p:spPr bwMode="auto">
          <a:xfrm>
            <a:off x="2063751" y="1685926"/>
            <a:ext cx="5788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u="sng">
                <a:latin typeface="Comic Sans MS" panose="030F0702030302020204" pitchFamily="66" charset="0"/>
              </a:rPr>
              <a:t>Mobile phones</a:t>
            </a:r>
            <a:r>
              <a:rPr lang="en-GB" altLang="en-US" sz="2800">
                <a:latin typeface="Comic Sans MS" panose="030F0702030302020204" pitchFamily="66" charset="0"/>
              </a:rPr>
              <a:t> OFF or on SILENT</a:t>
            </a:r>
          </a:p>
        </p:txBody>
      </p:sp>
      <p:pic>
        <p:nvPicPr>
          <p:cNvPr id="14344" name="Picture 16" descr="Go to fullsize imag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42301" y="1136650"/>
            <a:ext cx="13827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17"/>
          <p:cNvSpPr txBox="1">
            <a:spLocks noChangeArrowheads="1"/>
          </p:cNvSpPr>
          <p:nvPr/>
        </p:nvSpPr>
        <p:spPr bwMode="auto">
          <a:xfrm>
            <a:off x="2279651" y="692151"/>
            <a:ext cx="3960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50000"/>
              </a:spcBef>
              <a:buFontTx/>
              <a:buNone/>
            </a:pPr>
            <a:r>
              <a:rPr lang="en-GB" altLang="en-US" sz="4000" b="1">
                <a:latin typeface="Comic Sans MS" panose="030F0702030302020204" pitchFamily="66" charset="0"/>
              </a:rPr>
              <a:t>In class…</a:t>
            </a:r>
          </a:p>
        </p:txBody>
      </p:sp>
    </p:spTree>
    <p:extLst>
      <p:ext uri="{BB962C8B-B14F-4D97-AF65-F5344CB8AC3E}">
        <p14:creationId xmlns:p14="http://schemas.microsoft.com/office/powerpoint/2010/main" val="3103118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332038" y="957263"/>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endParaRPr lang="en-GB" altLang="en-US" sz="2800">
              <a:latin typeface="Comic Sans MS" panose="030F0702030302020204" pitchFamily="66" charset="0"/>
            </a:endParaRPr>
          </a:p>
        </p:txBody>
      </p:sp>
      <p:sp>
        <p:nvSpPr>
          <p:cNvPr id="16387" name="Rectangle 5"/>
          <p:cNvSpPr>
            <a:spLocks noGrp="1" noChangeArrowheads="1"/>
          </p:cNvSpPr>
          <p:nvPr>
            <p:ph type="title"/>
          </p:nvPr>
        </p:nvSpPr>
        <p:spPr/>
        <p:txBody>
          <a:bodyPr>
            <a:normAutofit fontScale="90000"/>
          </a:bodyPr>
          <a:lstStyle/>
          <a:p>
            <a:pPr eaLnBrk="1" hangingPunct="1"/>
            <a:r>
              <a:rPr lang="en-GB" altLang="en-US" sz="4000">
                <a:latin typeface="Comic Sans MS" panose="030F0702030302020204" pitchFamily="66" charset="0"/>
              </a:rPr>
              <a:t>Please…</a:t>
            </a:r>
          </a:p>
        </p:txBody>
      </p:sp>
      <p:sp>
        <p:nvSpPr>
          <p:cNvPr id="16388" name="Text Box 6"/>
          <p:cNvSpPr txBox="1">
            <a:spLocks noChangeArrowheads="1"/>
          </p:cNvSpPr>
          <p:nvPr/>
        </p:nvSpPr>
        <p:spPr bwMode="auto">
          <a:xfrm>
            <a:off x="2116138" y="1892301"/>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endParaRPr lang="en-GB" altLang="en-US" sz="2800">
              <a:latin typeface="Comic Sans MS" panose="030F0702030302020204" pitchFamily="66" charset="0"/>
            </a:endParaRPr>
          </a:p>
        </p:txBody>
      </p:sp>
      <p:sp>
        <p:nvSpPr>
          <p:cNvPr id="16389" name="Text Box 10"/>
          <p:cNvSpPr txBox="1">
            <a:spLocks noChangeArrowheads="1"/>
          </p:cNvSpPr>
          <p:nvPr/>
        </p:nvSpPr>
        <p:spPr bwMode="auto">
          <a:xfrm>
            <a:off x="2135189" y="2349500"/>
            <a:ext cx="33670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u="sng">
                <a:latin typeface="Comic Sans MS" panose="030F0702030302020204" pitchFamily="66" charset="0"/>
              </a:rPr>
              <a:t>Respect other people</a:t>
            </a:r>
            <a:r>
              <a:rPr lang="en-GB" altLang="en-US" sz="2800" b="1">
                <a:latin typeface="Comic Sans MS" panose="030F0702030302020204" pitchFamily="66" charset="0"/>
              </a:rPr>
              <a:t> </a:t>
            </a:r>
          </a:p>
        </p:txBody>
      </p:sp>
      <p:sp>
        <p:nvSpPr>
          <p:cNvPr id="16390" name="Text Box 13"/>
          <p:cNvSpPr txBox="1">
            <a:spLocks noChangeArrowheads="1"/>
          </p:cNvSpPr>
          <p:nvPr/>
        </p:nvSpPr>
        <p:spPr bwMode="auto">
          <a:xfrm>
            <a:off x="2135189" y="3789364"/>
            <a:ext cx="46878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endParaRPr lang="en-GB" altLang="en-US" sz="2800">
              <a:latin typeface="Comic Sans MS" panose="030F0702030302020204" pitchFamily="66" charset="0"/>
            </a:endParaRPr>
          </a:p>
          <a:p>
            <a:pPr>
              <a:spcBef>
                <a:spcPct val="0"/>
              </a:spcBef>
              <a:buFontTx/>
              <a:buNone/>
            </a:pPr>
            <a:r>
              <a:rPr lang="en-GB" altLang="en-US" sz="2800" u="sng">
                <a:latin typeface="Comic Sans MS" panose="030F0702030302020204" pitchFamily="66" charset="0"/>
              </a:rPr>
              <a:t>Speak</a:t>
            </a:r>
            <a:r>
              <a:rPr lang="en-GB" altLang="en-US" sz="2800">
                <a:latin typeface="Comic Sans MS" panose="030F0702030302020204" pitchFamily="66" charset="0"/>
              </a:rPr>
              <a:t> to your teacher or the Centre Manager if you have a problem</a:t>
            </a:r>
          </a:p>
        </p:txBody>
      </p:sp>
      <p:pic>
        <p:nvPicPr>
          <p:cNvPr id="16391" name="Picture 24" descr="multicultu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6" y="1059238"/>
            <a:ext cx="2303463"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7" descr="two%20people%20tal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3644900"/>
            <a:ext cx="237648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33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332038" y="957263"/>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endParaRPr lang="en-GB" altLang="en-US" sz="2800">
              <a:latin typeface="Comic Sans MS" panose="030F0702030302020204" pitchFamily="66" charset="0"/>
            </a:endParaRPr>
          </a:p>
        </p:txBody>
      </p:sp>
      <p:sp>
        <p:nvSpPr>
          <p:cNvPr id="16387" name="Rectangle 5"/>
          <p:cNvSpPr>
            <a:spLocks noGrp="1" noChangeArrowheads="1"/>
          </p:cNvSpPr>
          <p:nvPr>
            <p:ph type="title"/>
          </p:nvPr>
        </p:nvSpPr>
        <p:spPr/>
        <p:txBody>
          <a:bodyPr>
            <a:normAutofit fontScale="90000"/>
          </a:bodyPr>
          <a:lstStyle/>
          <a:p>
            <a:pPr eaLnBrk="1" hangingPunct="1"/>
            <a:r>
              <a:rPr lang="en-GB" altLang="en-US" sz="4000" dirty="0" smtClean="0">
                <a:latin typeface="Comic Sans MS" panose="030F0702030302020204" pitchFamily="66" charset="0"/>
              </a:rPr>
              <a:t>Safeguarding is Important.         Please</a:t>
            </a:r>
            <a:r>
              <a:rPr lang="en-GB" altLang="en-US" sz="4000" dirty="0">
                <a:latin typeface="Comic Sans MS" panose="030F0702030302020204" pitchFamily="66" charset="0"/>
              </a:rPr>
              <a:t>…</a:t>
            </a:r>
          </a:p>
        </p:txBody>
      </p:sp>
      <p:sp>
        <p:nvSpPr>
          <p:cNvPr id="16388" name="Text Box 6"/>
          <p:cNvSpPr txBox="1">
            <a:spLocks noChangeArrowheads="1"/>
          </p:cNvSpPr>
          <p:nvPr/>
        </p:nvSpPr>
        <p:spPr bwMode="auto">
          <a:xfrm>
            <a:off x="2116138" y="1892301"/>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endParaRPr lang="en-GB" altLang="en-US" sz="2800">
              <a:latin typeface="Comic Sans MS" panose="030F0702030302020204" pitchFamily="66" charset="0"/>
            </a:endParaRPr>
          </a:p>
        </p:txBody>
      </p:sp>
      <p:sp>
        <p:nvSpPr>
          <p:cNvPr id="16389" name="Text Box 10"/>
          <p:cNvSpPr txBox="1">
            <a:spLocks noChangeArrowheads="1"/>
          </p:cNvSpPr>
          <p:nvPr/>
        </p:nvSpPr>
        <p:spPr bwMode="auto">
          <a:xfrm>
            <a:off x="2135189" y="2349500"/>
            <a:ext cx="33670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u="sng">
                <a:latin typeface="Comic Sans MS" panose="030F0702030302020204" pitchFamily="66" charset="0"/>
              </a:rPr>
              <a:t>Respect other people</a:t>
            </a:r>
            <a:r>
              <a:rPr lang="en-GB" altLang="en-US" sz="2800" b="1">
                <a:latin typeface="Comic Sans MS" panose="030F0702030302020204" pitchFamily="66" charset="0"/>
              </a:rPr>
              <a:t> </a:t>
            </a:r>
          </a:p>
        </p:txBody>
      </p:sp>
      <p:sp>
        <p:nvSpPr>
          <p:cNvPr id="16390" name="Text Box 13"/>
          <p:cNvSpPr txBox="1">
            <a:spLocks noChangeArrowheads="1"/>
          </p:cNvSpPr>
          <p:nvPr/>
        </p:nvSpPr>
        <p:spPr bwMode="auto">
          <a:xfrm>
            <a:off x="2135189" y="3789364"/>
            <a:ext cx="468788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endParaRPr lang="en-GB" altLang="en-US" sz="2800" dirty="0">
              <a:latin typeface="Comic Sans MS" panose="030F0702030302020204" pitchFamily="66" charset="0"/>
            </a:endParaRPr>
          </a:p>
          <a:p>
            <a:pPr>
              <a:spcBef>
                <a:spcPct val="0"/>
              </a:spcBef>
              <a:buFontTx/>
              <a:buNone/>
            </a:pPr>
            <a:r>
              <a:rPr lang="en-GB" altLang="en-US" sz="2800" u="sng" dirty="0">
                <a:latin typeface="Comic Sans MS" panose="030F0702030302020204" pitchFamily="66" charset="0"/>
              </a:rPr>
              <a:t>Speak</a:t>
            </a:r>
            <a:r>
              <a:rPr lang="en-GB" altLang="en-US" sz="2800" dirty="0">
                <a:latin typeface="Comic Sans MS" panose="030F0702030302020204" pitchFamily="66" charset="0"/>
              </a:rPr>
              <a:t> to your teacher or </a:t>
            </a:r>
            <a:r>
              <a:rPr lang="en-GB" altLang="en-US" sz="2800" dirty="0" smtClean="0">
                <a:latin typeface="Comic Sans MS" panose="030F0702030302020204" pitchFamily="66" charset="0"/>
              </a:rPr>
              <a:t>the Safeguarding Officer – David Coleman on  07525387549 </a:t>
            </a:r>
            <a:r>
              <a:rPr lang="en-GB" altLang="en-US" sz="2800" dirty="0">
                <a:latin typeface="Comic Sans MS" panose="030F0702030302020204" pitchFamily="66" charset="0"/>
              </a:rPr>
              <a:t>if you have a </a:t>
            </a:r>
            <a:r>
              <a:rPr lang="en-GB" altLang="en-US" sz="2800" dirty="0" smtClean="0">
                <a:latin typeface="Comic Sans MS" panose="030F0702030302020204" pitchFamily="66" charset="0"/>
              </a:rPr>
              <a:t>problem with how you are treated.</a:t>
            </a:r>
            <a:endParaRPr lang="en-GB" altLang="en-US" sz="2800" dirty="0">
              <a:latin typeface="Comic Sans MS" panose="030F0702030302020204" pitchFamily="66" charset="0"/>
            </a:endParaRPr>
          </a:p>
        </p:txBody>
      </p:sp>
      <p:pic>
        <p:nvPicPr>
          <p:cNvPr id="16391" name="Picture 24" descr="multicultu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1988" y="2281166"/>
            <a:ext cx="2303463"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7" descr="two%20people%20tal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3644900"/>
            <a:ext cx="237648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336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descr="031008_somalia_200"/>
          <p:cNvPicPr>
            <a:picLocks noChangeAspect="1" noChangeArrowheads="1"/>
          </p:cNvPicPr>
          <p:nvPr/>
        </p:nvPicPr>
        <p:blipFill>
          <a:blip r:embed="rId2">
            <a:extLst>
              <a:ext uri="{28A0092B-C50C-407E-A947-70E740481C1C}">
                <a14:useLocalDpi xmlns:a14="http://schemas.microsoft.com/office/drawing/2010/main" val="0"/>
              </a:ext>
            </a:extLst>
          </a:blip>
          <a:srcRect l="8716" r="8716"/>
          <a:stretch>
            <a:fillRect/>
          </a:stretch>
        </p:blipFill>
        <p:spPr bwMode="auto">
          <a:xfrm>
            <a:off x="1847851" y="260350"/>
            <a:ext cx="13684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4264"/>
          <p:cNvPicPr>
            <a:picLocks noChangeAspect="1" noChangeArrowheads="1"/>
          </p:cNvPicPr>
          <p:nvPr/>
        </p:nvPicPr>
        <p:blipFill>
          <a:blip r:embed="rId3">
            <a:extLst>
              <a:ext uri="{28A0092B-C50C-407E-A947-70E740481C1C}">
                <a14:useLocalDpi xmlns:a14="http://schemas.microsoft.com/office/drawing/2010/main" val="0"/>
              </a:ext>
            </a:extLst>
          </a:blip>
          <a:srcRect l="36749" t="14955" r="17255" b="42593"/>
          <a:stretch>
            <a:fillRect/>
          </a:stretch>
        </p:blipFill>
        <p:spPr bwMode="auto">
          <a:xfrm>
            <a:off x="3216275" y="260350"/>
            <a:ext cx="13668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Punk_Hair"/>
          <p:cNvPicPr>
            <a:picLocks noChangeAspect="1" noChangeArrowheads="1"/>
          </p:cNvPicPr>
          <p:nvPr/>
        </p:nvPicPr>
        <p:blipFill>
          <a:blip r:embed="rId4">
            <a:extLst>
              <a:ext uri="{28A0092B-C50C-407E-A947-70E740481C1C}">
                <a14:useLocalDpi xmlns:a14="http://schemas.microsoft.com/office/drawing/2010/main" val="0"/>
              </a:ext>
            </a:extLst>
          </a:blip>
          <a:srcRect l="20000" r="6618" b="35588"/>
          <a:stretch>
            <a:fillRect/>
          </a:stretch>
        </p:blipFill>
        <p:spPr bwMode="auto">
          <a:xfrm>
            <a:off x="4583114" y="260350"/>
            <a:ext cx="15843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HijabREX_228x381"/>
          <p:cNvPicPr>
            <a:picLocks noChangeAspect="1" noChangeArrowheads="1"/>
          </p:cNvPicPr>
          <p:nvPr/>
        </p:nvPicPr>
        <p:blipFill>
          <a:blip r:embed="rId5">
            <a:extLst>
              <a:ext uri="{28A0092B-C50C-407E-A947-70E740481C1C}">
                <a14:useLocalDpi xmlns:a14="http://schemas.microsoft.com/office/drawing/2010/main" val="0"/>
              </a:ext>
            </a:extLst>
          </a:blip>
          <a:srcRect r="11771" b="26515"/>
          <a:stretch>
            <a:fillRect/>
          </a:stretch>
        </p:blipFill>
        <p:spPr bwMode="auto">
          <a:xfrm>
            <a:off x="6167439" y="260350"/>
            <a:ext cx="13684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young_congolese_man"/>
          <p:cNvPicPr>
            <a:picLocks noChangeAspect="1" noChangeArrowheads="1"/>
          </p:cNvPicPr>
          <p:nvPr/>
        </p:nvPicPr>
        <p:blipFill>
          <a:blip r:embed="rId6">
            <a:extLst>
              <a:ext uri="{28A0092B-C50C-407E-A947-70E740481C1C}">
                <a14:useLocalDpi xmlns:a14="http://schemas.microsoft.com/office/drawing/2010/main" val="0"/>
              </a:ext>
            </a:extLst>
          </a:blip>
          <a:srcRect b="7622"/>
          <a:stretch>
            <a:fillRect/>
          </a:stretch>
        </p:blipFill>
        <p:spPr bwMode="auto">
          <a:xfrm>
            <a:off x="7535863" y="260350"/>
            <a:ext cx="13763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descr="indian-woman"/>
          <p:cNvPicPr>
            <a:picLocks noChangeAspect="1" noChangeArrowheads="1"/>
          </p:cNvPicPr>
          <p:nvPr/>
        </p:nvPicPr>
        <p:blipFill>
          <a:blip r:embed="rId7">
            <a:extLst>
              <a:ext uri="{28A0092B-C50C-407E-A947-70E740481C1C}">
                <a14:useLocalDpi xmlns:a14="http://schemas.microsoft.com/office/drawing/2010/main" val="0"/>
              </a:ext>
            </a:extLst>
          </a:blip>
          <a:srcRect l="30058" r="34114" b="62383"/>
          <a:stretch>
            <a:fillRect/>
          </a:stretch>
        </p:blipFill>
        <p:spPr bwMode="auto">
          <a:xfrm>
            <a:off x="8912225" y="260350"/>
            <a:ext cx="13604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5" descr="man%20in%20black"/>
          <p:cNvPicPr>
            <a:picLocks noChangeAspect="1" noChangeArrowheads="1"/>
          </p:cNvPicPr>
          <p:nvPr/>
        </p:nvPicPr>
        <p:blipFill>
          <a:blip r:embed="rId8">
            <a:extLst>
              <a:ext uri="{28A0092B-C50C-407E-A947-70E740481C1C}">
                <a14:useLocalDpi xmlns:a14="http://schemas.microsoft.com/office/drawing/2010/main" val="0"/>
              </a:ext>
            </a:extLst>
          </a:blip>
          <a:srcRect l="19821" t="13702" r="45171" b="18326"/>
          <a:stretch>
            <a:fillRect/>
          </a:stretch>
        </p:blipFill>
        <p:spPr bwMode="auto">
          <a:xfrm>
            <a:off x="1812926" y="4149726"/>
            <a:ext cx="136842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7" descr="208217781_5f27ba270d"/>
          <p:cNvPicPr>
            <a:picLocks noChangeAspect="1" noChangeArrowheads="1"/>
          </p:cNvPicPr>
          <p:nvPr/>
        </p:nvPicPr>
        <p:blipFill>
          <a:blip r:embed="rId9">
            <a:extLst>
              <a:ext uri="{28A0092B-C50C-407E-A947-70E740481C1C}">
                <a14:useLocalDpi xmlns:a14="http://schemas.microsoft.com/office/drawing/2010/main" val="0"/>
              </a:ext>
            </a:extLst>
          </a:blip>
          <a:srcRect l="25293" r="27666" b="46967"/>
          <a:stretch>
            <a:fillRect/>
          </a:stretch>
        </p:blipFill>
        <p:spPr bwMode="auto">
          <a:xfrm>
            <a:off x="3143251" y="4149726"/>
            <a:ext cx="1401763"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9" descr="Yaeko-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9938" y="4149726"/>
            <a:ext cx="15875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1" descr="eoin%20the%20ham"/>
          <p:cNvPicPr>
            <a:picLocks noChangeAspect="1" noChangeArrowheads="1"/>
          </p:cNvPicPr>
          <p:nvPr/>
        </p:nvPicPr>
        <p:blipFill>
          <a:blip r:embed="rId11">
            <a:extLst>
              <a:ext uri="{28A0092B-C50C-407E-A947-70E740481C1C}">
                <a14:useLocalDpi xmlns:a14="http://schemas.microsoft.com/office/drawing/2010/main" val="0"/>
              </a:ext>
            </a:extLst>
          </a:blip>
          <a:srcRect l="5605" r="24533" b="12648"/>
          <a:stretch>
            <a:fillRect/>
          </a:stretch>
        </p:blipFill>
        <p:spPr bwMode="auto">
          <a:xfrm>
            <a:off x="6167438" y="4149726"/>
            <a:ext cx="136525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23" descr="85cop">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l="12090" r="11734"/>
          <a:stretch>
            <a:fillRect/>
          </a:stretch>
        </p:blipFill>
        <p:spPr bwMode="auto">
          <a:xfrm>
            <a:off x="8909050" y="4149726"/>
            <a:ext cx="136048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25" descr="african_woman_liberia"/>
          <p:cNvPicPr>
            <a:picLocks noChangeAspect="1" noChangeArrowheads="1"/>
          </p:cNvPicPr>
          <p:nvPr/>
        </p:nvPicPr>
        <p:blipFill>
          <a:blip r:embed="rId14">
            <a:extLst>
              <a:ext uri="{28A0092B-C50C-407E-A947-70E740481C1C}">
                <a14:useLocalDpi xmlns:a14="http://schemas.microsoft.com/office/drawing/2010/main" val="0"/>
              </a:ext>
            </a:extLst>
          </a:blip>
          <a:srcRect l="26208" r="10323" b="8492"/>
          <a:stretch>
            <a:fillRect/>
          </a:stretch>
        </p:blipFill>
        <p:spPr bwMode="auto">
          <a:xfrm>
            <a:off x="7532688" y="4149726"/>
            <a:ext cx="1376362"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386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7409"/>
                                        </p:tgtEl>
                                        <p:attrNameLst>
                                          <p:attrName>style.visibility</p:attrName>
                                        </p:attrNameLst>
                                      </p:cBhvr>
                                      <p:to>
                                        <p:strVal val="visible"/>
                                      </p:to>
                                    </p:set>
                                    <p:anim calcmode="lin" valueType="num">
                                      <p:cBhvr>
                                        <p:cTn id="7" dur="1000" fill="hold"/>
                                        <p:tgtEl>
                                          <p:spTgt spid="17409"/>
                                        </p:tgtEl>
                                        <p:attrNameLst>
                                          <p:attrName>ppt_w</p:attrName>
                                        </p:attrNameLst>
                                      </p:cBhvr>
                                      <p:tavLst>
                                        <p:tav tm="0">
                                          <p:val>
                                            <p:fltVal val="0"/>
                                          </p:val>
                                        </p:tav>
                                        <p:tav tm="100000">
                                          <p:val>
                                            <p:strVal val="#ppt_w"/>
                                          </p:val>
                                        </p:tav>
                                      </p:tavLst>
                                    </p:anim>
                                    <p:anim calcmode="lin" valueType="num">
                                      <p:cBhvr>
                                        <p:cTn id="8" dur="1000" fill="hold"/>
                                        <p:tgtEl>
                                          <p:spTgt spid="17409"/>
                                        </p:tgtEl>
                                        <p:attrNameLst>
                                          <p:attrName>ppt_h</p:attrName>
                                        </p:attrNameLst>
                                      </p:cBhvr>
                                      <p:tavLst>
                                        <p:tav tm="0">
                                          <p:val>
                                            <p:fltVal val="0"/>
                                          </p:val>
                                        </p:tav>
                                        <p:tav tm="100000">
                                          <p:val>
                                            <p:strVal val="#ppt_h"/>
                                          </p:val>
                                        </p:tav>
                                      </p:tavLst>
                                    </p:anim>
                                    <p:anim calcmode="lin" valueType="num">
                                      <p:cBhvr>
                                        <p:cTn id="9" dur="1000" fill="hold"/>
                                        <p:tgtEl>
                                          <p:spTgt spid="17409"/>
                                        </p:tgtEl>
                                        <p:attrNameLst>
                                          <p:attrName>style.rotation</p:attrName>
                                        </p:attrNameLst>
                                      </p:cBhvr>
                                      <p:tavLst>
                                        <p:tav tm="0">
                                          <p:val>
                                            <p:fltVal val="90"/>
                                          </p:val>
                                        </p:tav>
                                        <p:tav tm="100000">
                                          <p:val>
                                            <p:fltVal val="0"/>
                                          </p:val>
                                        </p:tav>
                                      </p:tavLst>
                                    </p:anim>
                                    <p:animEffect transition="in" filter="fade">
                                      <p:cBhvr>
                                        <p:cTn id="10" dur="1000"/>
                                        <p:tgtEl>
                                          <p:spTgt spid="17409"/>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7411"/>
                                        </p:tgtEl>
                                        <p:attrNameLst>
                                          <p:attrName>style.visibility</p:attrName>
                                        </p:attrNameLst>
                                      </p:cBhvr>
                                      <p:to>
                                        <p:strVal val="visible"/>
                                      </p:to>
                                    </p:set>
                                    <p:anim calcmode="lin" valueType="num">
                                      <p:cBhvr>
                                        <p:cTn id="13" dur="1000" fill="hold"/>
                                        <p:tgtEl>
                                          <p:spTgt spid="17411"/>
                                        </p:tgtEl>
                                        <p:attrNameLst>
                                          <p:attrName>ppt_w</p:attrName>
                                        </p:attrNameLst>
                                      </p:cBhvr>
                                      <p:tavLst>
                                        <p:tav tm="0">
                                          <p:val>
                                            <p:fltVal val="0"/>
                                          </p:val>
                                        </p:tav>
                                        <p:tav tm="100000">
                                          <p:val>
                                            <p:strVal val="#ppt_w"/>
                                          </p:val>
                                        </p:tav>
                                      </p:tavLst>
                                    </p:anim>
                                    <p:anim calcmode="lin" valueType="num">
                                      <p:cBhvr>
                                        <p:cTn id="14" dur="1000" fill="hold"/>
                                        <p:tgtEl>
                                          <p:spTgt spid="17411"/>
                                        </p:tgtEl>
                                        <p:attrNameLst>
                                          <p:attrName>ppt_h</p:attrName>
                                        </p:attrNameLst>
                                      </p:cBhvr>
                                      <p:tavLst>
                                        <p:tav tm="0">
                                          <p:val>
                                            <p:fltVal val="0"/>
                                          </p:val>
                                        </p:tav>
                                        <p:tav tm="100000">
                                          <p:val>
                                            <p:strVal val="#ppt_h"/>
                                          </p:val>
                                        </p:tav>
                                      </p:tavLst>
                                    </p:anim>
                                    <p:anim calcmode="lin" valueType="num">
                                      <p:cBhvr>
                                        <p:cTn id="15" dur="1000" fill="hold"/>
                                        <p:tgtEl>
                                          <p:spTgt spid="17411"/>
                                        </p:tgtEl>
                                        <p:attrNameLst>
                                          <p:attrName>style.rotation</p:attrName>
                                        </p:attrNameLst>
                                      </p:cBhvr>
                                      <p:tavLst>
                                        <p:tav tm="0">
                                          <p:val>
                                            <p:fltVal val="90"/>
                                          </p:val>
                                        </p:tav>
                                        <p:tav tm="100000">
                                          <p:val>
                                            <p:fltVal val="0"/>
                                          </p:val>
                                        </p:tav>
                                      </p:tavLst>
                                    </p:anim>
                                    <p:animEffect transition="in" filter="fade">
                                      <p:cBhvr>
                                        <p:cTn id="16" dur="1000"/>
                                        <p:tgtEl>
                                          <p:spTgt spid="17411"/>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7413"/>
                                        </p:tgtEl>
                                        <p:attrNameLst>
                                          <p:attrName>style.visibility</p:attrName>
                                        </p:attrNameLst>
                                      </p:cBhvr>
                                      <p:to>
                                        <p:strVal val="visible"/>
                                      </p:to>
                                    </p:set>
                                    <p:anim calcmode="lin" valueType="num">
                                      <p:cBhvr>
                                        <p:cTn id="19" dur="1000" fill="hold"/>
                                        <p:tgtEl>
                                          <p:spTgt spid="17413"/>
                                        </p:tgtEl>
                                        <p:attrNameLst>
                                          <p:attrName>ppt_w</p:attrName>
                                        </p:attrNameLst>
                                      </p:cBhvr>
                                      <p:tavLst>
                                        <p:tav tm="0">
                                          <p:val>
                                            <p:fltVal val="0"/>
                                          </p:val>
                                        </p:tav>
                                        <p:tav tm="100000">
                                          <p:val>
                                            <p:strVal val="#ppt_w"/>
                                          </p:val>
                                        </p:tav>
                                      </p:tavLst>
                                    </p:anim>
                                    <p:anim calcmode="lin" valueType="num">
                                      <p:cBhvr>
                                        <p:cTn id="20" dur="1000" fill="hold"/>
                                        <p:tgtEl>
                                          <p:spTgt spid="17413"/>
                                        </p:tgtEl>
                                        <p:attrNameLst>
                                          <p:attrName>ppt_h</p:attrName>
                                        </p:attrNameLst>
                                      </p:cBhvr>
                                      <p:tavLst>
                                        <p:tav tm="0">
                                          <p:val>
                                            <p:fltVal val="0"/>
                                          </p:val>
                                        </p:tav>
                                        <p:tav tm="100000">
                                          <p:val>
                                            <p:strVal val="#ppt_h"/>
                                          </p:val>
                                        </p:tav>
                                      </p:tavLst>
                                    </p:anim>
                                    <p:anim calcmode="lin" valueType="num">
                                      <p:cBhvr>
                                        <p:cTn id="21" dur="1000" fill="hold"/>
                                        <p:tgtEl>
                                          <p:spTgt spid="17413"/>
                                        </p:tgtEl>
                                        <p:attrNameLst>
                                          <p:attrName>style.rotation</p:attrName>
                                        </p:attrNameLst>
                                      </p:cBhvr>
                                      <p:tavLst>
                                        <p:tav tm="0">
                                          <p:val>
                                            <p:fltVal val="90"/>
                                          </p:val>
                                        </p:tav>
                                        <p:tav tm="100000">
                                          <p:val>
                                            <p:fltVal val="0"/>
                                          </p:val>
                                        </p:tav>
                                      </p:tavLst>
                                    </p:anim>
                                    <p:animEffect transition="in" filter="fade">
                                      <p:cBhvr>
                                        <p:cTn id="22" dur="1000"/>
                                        <p:tgtEl>
                                          <p:spTgt spid="17413"/>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17415"/>
                                        </p:tgtEl>
                                        <p:attrNameLst>
                                          <p:attrName>style.visibility</p:attrName>
                                        </p:attrNameLst>
                                      </p:cBhvr>
                                      <p:to>
                                        <p:strVal val="visible"/>
                                      </p:to>
                                    </p:set>
                                    <p:anim calcmode="lin" valueType="num">
                                      <p:cBhvr>
                                        <p:cTn id="25" dur="1000" fill="hold"/>
                                        <p:tgtEl>
                                          <p:spTgt spid="17415"/>
                                        </p:tgtEl>
                                        <p:attrNameLst>
                                          <p:attrName>ppt_w</p:attrName>
                                        </p:attrNameLst>
                                      </p:cBhvr>
                                      <p:tavLst>
                                        <p:tav tm="0">
                                          <p:val>
                                            <p:fltVal val="0"/>
                                          </p:val>
                                        </p:tav>
                                        <p:tav tm="100000">
                                          <p:val>
                                            <p:strVal val="#ppt_w"/>
                                          </p:val>
                                        </p:tav>
                                      </p:tavLst>
                                    </p:anim>
                                    <p:anim calcmode="lin" valueType="num">
                                      <p:cBhvr>
                                        <p:cTn id="26" dur="1000" fill="hold"/>
                                        <p:tgtEl>
                                          <p:spTgt spid="17415"/>
                                        </p:tgtEl>
                                        <p:attrNameLst>
                                          <p:attrName>ppt_h</p:attrName>
                                        </p:attrNameLst>
                                      </p:cBhvr>
                                      <p:tavLst>
                                        <p:tav tm="0">
                                          <p:val>
                                            <p:fltVal val="0"/>
                                          </p:val>
                                        </p:tav>
                                        <p:tav tm="100000">
                                          <p:val>
                                            <p:strVal val="#ppt_h"/>
                                          </p:val>
                                        </p:tav>
                                      </p:tavLst>
                                    </p:anim>
                                    <p:anim calcmode="lin" valueType="num">
                                      <p:cBhvr>
                                        <p:cTn id="27" dur="1000" fill="hold"/>
                                        <p:tgtEl>
                                          <p:spTgt spid="17415"/>
                                        </p:tgtEl>
                                        <p:attrNameLst>
                                          <p:attrName>style.rotation</p:attrName>
                                        </p:attrNameLst>
                                      </p:cBhvr>
                                      <p:tavLst>
                                        <p:tav tm="0">
                                          <p:val>
                                            <p:fltVal val="90"/>
                                          </p:val>
                                        </p:tav>
                                        <p:tav tm="100000">
                                          <p:val>
                                            <p:fltVal val="0"/>
                                          </p:val>
                                        </p:tav>
                                      </p:tavLst>
                                    </p:anim>
                                    <p:animEffect transition="in" filter="fade">
                                      <p:cBhvr>
                                        <p:cTn id="28" dur="1000"/>
                                        <p:tgtEl>
                                          <p:spTgt spid="17415"/>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17417"/>
                                        </p:tgtEl>
                                        <p:attrNameLst>
                                          <p:attrName>style.visibility</p:attrName>
                                        </p:attrNameLst>
                                      </p:cBhvr>
                                      <p:to>
                                        <p:strVal val="visible"/>
                                      </p:to>
                                    </p:set>
                                    <p:anim calcmode="lin" valueType="num">
                                      <p:cBhvr>
                                        <p:cTn id="31" dur="1000" fill="hold"/>
                                        <p:tgtEl>
                                          <p:spTgt spid="17417"/>
                                        </p:tgtEl>
                                        <p:attrNameLst>
                                          <p:attrName>ppt_w</p:attrName>
                                        </p:attrNameLst>
                                      </p:cBhvr>
                                      <p:tavLst>
                                        <p:tav tm="0">
                                          <p:val>
                                            <p:fltVal val="0"/>
                                          </p:val>
                                        </p:tav>
                                        <p:tav tm="100000">
                                          <p:val>
                                            <p:strVal val="#ppt_w"/>
                                          </p:val>
                                        </p:tav>
                                      </p:tavLst>
                                    </p:anim>
                                    <p:anim calcmode="lin" valueType="num">
                                      <p:cBhvr>
                                        <p:cTn id="32" dur="1000" fill="hold"/>
                                        <p:tgtEl>
                                          <p:spTgt spid="17417"/>
                                        </p:tgtEl>
                                        <p:attrNameLst>
                                          <p:attrName>ppt_h</p:attrName>
                                        </p:attrNameLst>
                                      </p:cBhvr>
                                      <p:tavLst>
                                        <p:tav tm="0">
                                          <p:val>
                                            <p:fltVal val="0"/>
                                          </p:val>
                                        </p:tav>
                                        <p:tav tm="100000">
                                          <p:val>
                                            <p:strVal val="#ppt_h"/>
                                          </p:val>
                                        </p:tav>
                                      </p:tavLst>
                                    </p:anim>
                                    <p:anim calcmode="lin" valueType="num">
                                      <p:cBhvr>
                                        <p:cTn id="33" dur="1000" fill="hold"/>
                                        <p:tgtEl>
                                          <p:spTgt spid="17417"/>
                                        </p:tgtEl>
                                        <p:attrNameLst>
                                          <p:attrName>style.rotation</p:attrName>
                                        </p:attrNameLst>
                                      </p:cBhvr>
                                      <p:tavLst>
                                        <p:tav tm="0">
                                          <p:val>
                                            <p:fltVal val="90"/>
                                          </p:val>
                                        </p:tav>
                                        <p:tav tm="100000">
                                          <p:val>
                                            <p:fltVal val="0"/>
                                          </p:val>
                                        </p:tav>
                                      </p:tavLst>
                                    </p:anim>
                                    <p:animEffect transition="in" filter="fade">
                                      <p:cBhvr>
                                        <p:cTn id="34" dur="1000"/>
                                        <p:tgtEl>
                                          <p:spTgt spid="17417"/>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17419"/>
                                        </p:tgtEl>
                                        <p:attrNameLst>
                                          <p:attrName>style.visibility</p:attrName>
                                        </p:attrNameLst>
                                      </p:cBhvr>
                                      <p:to>
                                        <p:strVal val="visible"/>
                                      </p:to>
                                    </p:set>
                                    <p:anim calcmode="lin" valueType="num">
                                      <p:cBhvr>
                                        <p:cTn id="37" dur="1000" fill="hold"/>
                                        <p:tgtEl>
                                          <p:spTgt spid="17419"/>
                                        </p:tgtEl>
                                        <p:attrNameLst>
                                          <p:attrName>ppt_w</p:attrName>
                                        </p:attrNameLst>
                                      </p:cBhvr>
                                      <p:tavLst>
                                        <p:tav tm="0">
                                          <p:val>
                                            <p:fltVal val="0"/>
                                          </p:val>
                                        </p:tav>
                                        <p:tav tm="100000">
                                          <p:val>
                                            <p:strVal val="#ppt_w"/>
                                          </p:val>
                                        </p:tav>
                                      </p:tavLst>
                                    </p:anim>
                                    <p:anim calcmode="lin" valueType="num">
                                      <p:cBhvr>
                                        <p:cTn id="38" dur="1000" fill="hold"/>
                                        <p:tgtEl>
                                          <p:spTgt spid="17419"/>
                                        </p:tgtEl>
                                        <p:attrNameLst>
                                          <p:attrName>ppt_h</p:attrName>
                                        </p:attrNameLst>
                                      </p:cBhvr>
                                      <p:tavLst>
                                        <p:tav tm="0">
                                          <p:val>
                                            <p:fltVal val="0"/>
                                          </p:val>
                                        </p:tav>
                                        <p:tav tm="100000">
                                          <p:val>
                                            <p:strVal val="#ppt_h"/>
                                          </p:val>
                                        </p:tav>
                                      </p:tavLst>
                                    </p:anim>
                                    <p:anim calcmode="lin" valueType="num">
                                      <p:cBhvr>
                                        <p:cTn id="39" dur="1000" fill="hold"/>
                                        <p:tgtEl>
                                          <p:spTgt spid="17419"/>
                                        </p:tgtEl>
                                        <p:attrNameLst>
                                          <p:attrName>style.rotation</p:attrName>
                                        </p:attrNameLst>
                                      </p:cBhvr>
                                      <p:tavLst>
                                        <p:tav tm="0">
                                          <p:val>
                                            <p:fltVal val="90"/>
                                          </p:val>
                                        </p:tav>
                                        <p:tav tm="100000">
                                          <p:val>
                                            <p:fltVal val="0"/>
                                          </p:val>
                                        </p:tav>
                                      </p:tavLst>
                                    </p:anim>
                                    <p:animEffect transition="in" filter="fade">
                                      <p:cBhvr>
                                        <p:cTn id="40" dur="1000"/>
                                        <p:tgtEl>
                                          <p:spTgt spid="17419"/>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17431"/>
                                        </p:tgtEl>
                                        <p:attrNameLst>
                                          <p:attrName>style.visibility</p:attrName>
                                        </p:attrNameLst>
                                      </p:cBhvr>
                                      <p:to>
                                        <p:strVal val="visible"/>
                                      </p:to>
                                    </p:set>
                                    <p:anim calcmode="lin" valueType="num">
                                      <p:cBhvr>
                                        <p:cTn id="43" dur="1000" fill="hold"/>
                                        <p:tgtEl>
                                          <p:spTgt spid="17431"/>
                                        </p:tgtEl>
                                        <p:attrNameLst>
                                          <p:attrName>ppt_w</p:attrName>
                                        </p:attrNameLst>
                                      </p:cBhvr>
                                      <p:tavLst>
                                        <p:tav tm="0">
                                          <p:val>
                                            <p:fltVal val="0"/>
                                          </p:val>
                                        </p:tav>
                                        <p:tav tm="100000">
                                          <p:val>
                                            <p:strVal val="#ppt_w"/>
                                          </p:val>
                                        </p:tav>
                                      </p:tavLst>
                                    </p:anim>
                                    <p:anim calcmode="lin" valueType="num">
                                      <p:cBhvr>
                                        <p:cTn id="44" dur="1000" fill="hold"/>
                                        <p:tgtEl>
                                          <p:spTgt spid="17431"/>
                                        </p:tgtEl>
                                        <p:attrNameLst>
                                          <p:attrName>ppt_h</p:attrName>
                                        </p:attrNameLst>
                                      </p:cBhvr>
                                      <p:tavLst>
                                        <p:tav tm="0">
                                          <p:val>
                                            <p:fltVal val="0"/>
                                          </p:val>
                                        </p:tav>
                                        <p:tav tm="100000">
                                          <p:val>
                                            <p:strVal val="#ppt_h"/>
                                          </p:val>
                                        </p:tav>
                                      </p:tavLst>
                                    </p:anim>
                                    <p:anim calcmode="lin" valueType="num">
                                      <p:cBhvr>
                                        <p:cTn id="45" dur="1000" fill="hold"/>
                                        <p:tgtEl>
                                          <p:spTgt spid="17431"/>
                                        </p:tgtEl>
                                        <p:attrNameLst>
                                          <p:attrName>style.rotation</p:attrName>
                                        </p:attrNameLst>
                                      </p:cBhvr>
                                      <p:tavLst>
                                        <p:tav tm="0">
                                          <p:val>
                                            <p:fltVal val="90"/>
                                          </p:val>
                                        </p:tav>
                                        <p:tav tm="100000">
                                          <p:val>
                                            <p:fltVal val="0"/>
                                          </p:val>
                                        </p:tav>
                                      </p:tavLst>
                                    </p:anim>
                                    <p:animEffect transition="in" filter="fade">
                                      <p:cBhvr>
                                        <p:cTn id="46" dur="1000"/>
                                        <p:tgtEl>
                                          <p:spTgt spid="17431"/>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17433"/>
                                        </p:tgtEl>
                                        <p:attrNameLst>
                                          <p:attrName>style.visibility</p:attrName>
                                        </p:attrNameLst>
                                      </p:cBhvr>
                                      <p:to>
                                        <p:strVal val="visible"/>
                                      </p:to>
                                    </p:set>
                                    <p:anim calcmode="lin" valueType="num">
                                      <p:cBhvr>
                                        <p:cTn id="49" dur="1000" fill="hold"/>
                                        <p:tgtEl>
                                          <p:spTgt spid="17433"/>
                                        </p:tgtEl>
                                        <p:attrNameLst>
                                          <p:attrName>ppt_w</p:attrName>
                                        </p:attrNameLst>
                                      </p:cBhvr>
                                      <p:tavLst>
                                        <p:tav tm="0">
                                          <p:val>
                                            <p:fltVal val="0"/>
                                          </p:val>
                                        </p:tav>
                                        <p:tav tm="100000">
                                          <p:val>
                                            <p:strVal val="#ppt_w"/>
                                          </p:val>
                                        </p:tav>
                                      </p:tavLst>
                                    </p:anim>
                                    <p:anim calcmode="lin" valueType="num">
                                      <p:cBhvr>
                                        <p:cTn id="50" dur="1000" fill="hold"/>
                                        <p:tgtEl>
                                          <p:spTgt spid="17433"/>
                                        </p:tgtEl>
                                        <p:attrNameLst>
                                          <p:attrName>ppt_h</p:attrName>
                                        </p:attrNameLst>
                                      </p:cBhvr>
                                      <p:tavLst>
                                        <p:tav tm="0">
                                          <p:val>
                                            <p:fltVal val="0"/>
                                          </p:val>
                                        </p:tav>
                                        <p:tav tm="100000">
                                          <p:val>
                                            <p:strVal val="#ppt_h"/>
                                          </p:val>
                                        </p:tav>
                                      </p:tavLst>
                                    </p:anim>
                                    <p:anim calcmode="lin" valueType="num">
                                      <p:cBhvr>
                                        <p:cTn id="51" dur="1000" fill="hold"/>
                                        <p:tgtEl>
                                          <p:spTgt spid="17433"/>
                                        </p:tgtEl>
                                        <p:attrNameLst>
                                          <p:attrName>style.rotation</p:attrName>
                                        </p:attrNameLst>
                                      </p:cBhvr>
                                      <p:tavLst>
                                        <p:tav tm="0">
                                          <p:val>
                                            <p:fltVal val="90"/>
                                          </p:val>
                                        </p:tav>
                                        <p:tav tm="100000">
                                          <p:val>
                                            <p:fltVal val="0"/>
                                          </p:val>
                                        </p:tav>
                                      </p:tavLst>
                                    </p:anim>
                                    <p:animEffect transition="in" filter="fade">
                                      <p:cBhvr>
                                        <p:cTn id="52" dur="1000"/>
                                        <p:tgtEl>
                                          <p:spTgt spid="17433"/>
                                        </p:tgtEl>
                                      </p:cBhvr>
                                    </p:animEffect>
                                  </p:childTnLst>
                                </p:cTn>
                              </p:par>
                              <p:par>
                                <p:cTn id="53" presetID="31" presetClass="entr" presetSubtype="0" fill="hold" nodeType="withEffect">
                                  <p:stCondLst>
                                    <p:cond delay="0"/>
                                  </p:stCondLst>
                                  <p:iterate type="lt">
                                    <p:tmPct val="5000"/>
                                  </p:iterate>
                                  <p:childTnLst>
                                    <p:set>
                                      <p:cBhvr>
                                        <p:cTn id="54" dur="1" fill="hold">
                                          <p:stCondLst>
                                            <p:cond delay="0"/>
                                          </p:stCondLst>
                                        </p:cTn>
                                        <p:tgtEl>
                                          <p:spTgt spid="17429"/>
                                        </p:tgtEl>
                                        <p:attrNameLst>
                                          <p:attrName>style.visibility</p:attrName>
                                        </p:attrNameLst>
                                      </p:cBhvr>
                                      <p:to>
                                        <p:strVal val="visible"/>
                                      </p:to>
                                    </p:set>
                                    <p:anim calcmode="lin" valueType="num">
                                      <p:cBhvr>
                                        <p:cTn id="55" dur="1000" fill="hold"/>
                                        <p:tgtEl>
                                          <p:spTgt spid="17429"/>
                                        </p:tgtEl>
                                        <p:attrNameLst>
                                          <p:attrName>ppt_w</p:attrName>
                                        </p:attrNameLst>
                                      </p:cBhvr>
                                      <p:tavLst>
                                        <p:tav tm="0">
                                          <p:val>
                                            <p:fltVal val="0"/>
                                          </p:val>
                                        </p:tav>
                                        <p:tav tm="100000">
                                          <p:val>
                                            <p:strVal val="#ppt_w"/>
                                          </p:val>
                                        </p:tav>
                                      </p:tavLst>
                                    </p:anim>
                                    <p:anim calcmode="lin" valueType="num">
                                      <p:cBhvr>
                                        <p:cTn id="56" dur="1000" fill="hold"/>
                                        <p:tgtEl>
                                          <p:spTgt spid="17429"/>
                                        </p:tgtEl>
                                        <p:attrNameLst>
                                          <p:attrName>ppt_h</p:attrName>
                                        </p:attrNameLst>
                                      </p:cBhvr>
                                      <p:tavLst>
                                        <p:tav tm="0">
                                          <p:val>
                                            <p:fltVal val="0"/>
                                          </p:val>
                                        </p:tav>
                                        <p:tav tm="100000">
                                          <p:val>
                                            <p:strVal val="#ppt_h"/>
                                          </p:val>
                                        </p:tav>
                                      </p:tavLst>
                                    </p:anim>
                                    <p:anim calcmode="lin" valueType="num">
                                      <p:cBhvr>
                                        <p:cTn id="57" dur="1000" fill="hold"/>
                                        <p:tgtEl>
                                          <p:spTgt spid="17429"/>
                                        </p:tgtEl>
                                        <p:attrNameLst>
                                          <p:attrName>style.rotation</p:attrName>
                                        </p:attrNameLst>
                                      </p:cBhvr>
                                      <p:tavLst>
                                        <p:tav tm="0">
                                          <p:val>
                                            <p:fltVal val="90"/>
                                          </p:val>
                                        </p:tav>
                                        <p:tav tm="100000">
                                          <p:val>
                                            <p:fltVal val="0"/>
                                          </p:val>
                                        </p:tav>
                                      </p:tavLst>
                                    </p:anim>
                                    <p:animEffect transition="in" filter="fade">
                                      <p:cBhvr>
                                        <p:cTn id="58" dur="1000"/>
                                        <p:tgtEl>
                                          <p:spTgt spid="17429"/>
                                        </p:tgtEl>
                                      </p:cBhvr>
                                    </p:animEffect>
                                  </p:childTnLst>
                                </p:cTn>
                              </p:par>
                              <p:par>
                                <p:cTn id="59" presetID="31" presetClass="entr" presetSubtype="0" fill="hold" nodeType="withEffect">
                                  <p:stCondLst>
                                    <p:cond delay="0"/>
                                  </p:stCondLst>
                                  <p:iterate type="lt">
                                    <p:tmPct val="5000"/>
                                  </p:iterate>
                                  <p:childTnLst>
                                    <p:set>
                                      <p:cBhvr>
                                        <p:cTn id="60" dur="1" fill="hold">
                                          <p:stCondLst>
                                            <p:cond delay="0"/>
                                          </p:stCondLst>
                                        </p:cTn>
                                        <p:tgtEl>
                                          <p:spTgt spid="17427"/>
                                        </p:tgtEl>
                                        <p:attrNameLst>
                                          <p:attrName>style.visibility</p:attrName>
                                        </p:attrNameLst>
                                      </p:cBhvr>
                                      <p:to>
                                        <p:strVal val="visible"/>
                                      </p:to>
                                    </p:set>
                                    <p:anim calcmode="lin" valueType="num">
                                      <p:cBhvr>
                                        <p:cTn id="61" dur="1000" fill="hold"/>
                                        <p:tgtEl>
                                          <p:spTgt spid="17427"/>
                                        </p:tgtEl>
                                        <p:attrNameLst>
                                          <p:attrName>ppt_w</p:attrName>
                                        </p:attrNameLst>
                                      </p:cBhvr>
                                      <p:tavLst>
                                        <p:tav tm="0">
                                          <p:val>
                                            <p:fltVal val="0"/>
                                          </p:val>
                                        </p:tav>
                                        <p:tav tm="100000">
                                          <p:val>
                                            <p:strVal val="#ppt_w"/>
                                          </p:val>
                                        </p:tav>
                                      </p:tavLst>
                                    </p:anim>
                                    <p:anim calcmode="lin" valueType="num">
                                      <p:cBhvr>
                                        <p:cTn id="62" dur="1000" fill="hold"/>
                                        <p:tgtEl>
                                          <p:spTgt spid="17427"/>
                                        </p:tgtEl>
                                        <p:attrNameLst>
                                          <p:attrName>ppt_h</p:attrName>
                                        </p:attrNameLst>
                                      </p:cBhvr>
                                      <p:tavLst>
                                        <p:tav tm="0">
                                          <p:val>
                                            <p:fltVal val="0"/>
                                          </p:val>
                                        </p:tav>
                                        <p:tav tm="100000">
                                          <p:val>
                                            <p:strVal val="#ppt_h"/>
                                          </p:val>
                                        </p:tav>
                                      </p:tavLst>
                                    </p:anim>
                                    <p:anim calcmode="lin" valueType="num">
                                      <p:cBhvr>
                                        <p:cTn id="63" dur="1000" fill="hold"/>
                                        <p:tgtEl>
                                          <p:spTgt spid="17427"/>
                                        </p:tgtEl>
                                        <p:attrNameLst>
                                          <p:attrName>style.rotation</p:attrName>
                                        </p:attrNameLst>
                                      </p:cBhvr>
                                      <p:tavLst>
                                        <p:tav tm="0">
                                          <p:val>
                                            <p:fltVal val="90"/>
                                          </p:val>
                                        </p:tav>
                                        <p:tav tm="100000">
                                          <p:val>
                                            <p:fltVal val="0"/>
                                          </p:val>
                                        </p:tav>
                                      </p:tavLst>
                                    </p:anim>
                                    <p:animEffect transition="in" filter="fade">
                                      <p:cBhvr>
                                        <p:cTn id="64" dur="1000"/>
                                        <p:tgtEl>
                                          <p:spTgt spid="17427"/>
                                        </p:tgtEl>
                                      </p:cBhvr>
                                    </p:animEffect>
                                  </p:childTnLst>
                                </p:cTn>
                              </p:par>
                              <p:par>
                                <p:cTn id="65" presetID="31" presetClass="entr" presetSubtype="0" fill="hold" nodeType="withEffect">
                                  <p:stCondLst>
                                    <p:cond delay="0"/>
                                  </p:stCondLst>
                                  <p:iterate type="lt">
                                    <p:tmPct val="5000"/>
                                  </p:iterate>
                                  <p:childTnLst>
                                    <p:set>
                                      <p:cBhvr>
                                        <p:cTn id="66" dur="1" fill="hold">
                                          <p:stCondLst>
                                            <p:cond delay="0"/>
                                          </p:stCondLst>
                                        </p:cTn>
                                        <p:tgtEl>
                                          <p:spTgt spid="17425"/>
                                        </p:tgtEl>
                                        <p:attrNameLst>
                                          <p:attrName>style.visibility</p:attrName>
                                        </p:attrNameLst>
                                      </p:cBhvr>
                                      <p:to>
                                        <p:strVal val="visible"/>
                                      </p:to>
                                    </p:set>
                                    <p:anim calcmode="lin" valueType="num">
                                      <p:cBhvr>
                                        <p:cTn id="67" dur="1000" fill="hold"/>
                                        <p:tgtEl>
                                          <p:spTgt spid="17425"/>
                                        </p:tgtEl>
                                        <p:attrNameLst>
                                          <p:attrName>ppt_w</p:attrName>
                                        </p:attrNameLst>
                                      </p:cBhvr>
                                      <p:tavLst>
                                        <p:tav tm="0">
                                          <p:val>
                                            <p:fltVal val="0"/>
                                          </p:val>
                                        </p:tav>
                                        <p:tav tm="100000">
                                          <p:val>
                                            <p:strVal val="#ppt_w"/>
                                          </p:val>
                                        </p:tav>
                                      </p:tavLst>
                                    </p:anim>
                                    <p:anim calcmode="lin" valueType="num">
                                      <p:cBhvr>
                                        <p:cTn id="68" dur="1000" fill="hold"/>
                                        <p:tgtEl>
                                          <p:spTgt spid="17425"/>
                                        </p:tgtEl>
                                        <p:attrNameLst>
                                          <p:attrName>ppt_h</p:attrName>
                                        </p:attrNameLst>
                                      </p:cBhvr>
                                      <p:tavLst>
                                        <p:tav tm="0">
                                          <p:val>
                                            <p:fltVal val="0"/>
                                          </p:val>
                                        </p:tav>
                                        <p:tav tm="100000">
                                          <p:val>
                                            <p:strVal val="#ppt_h"/>
                                          </p:val>
                                        </p:tav>
                                      </p:tavLst>
                                    </p:anim>
                                    <p:anim calcmode="lin" valueType="num">
                                      <p:cBhvr>
                                        <p:cTn id="69" dur="1000" fill="hold"/>
                                        <p:tgtEl>
                                          <p:spTgt spid="17425"/>
                                        </p:tgtEl>
                                        <p:attrNameLst>
                                          <p:attrName>style.rotation</p:attrName>
                                        </p:attrNameLst>
                                      </p:cBhvr>
                                      <p:tavLst>
                                        <p:tav tm="0">
                                          <p:val>
                                            <p:fltVal val="90"/>
                                          </p:val>
                                        </p:tav>
                                        <p:tav tm="100000">
                                          <p:val>
                                            <p:fltVal val="0"/>
                                          </p:val>
                                        </p:tav>
                                      </p:tavLst>
                                    </p:anim>
                                    <p:animEffect transition="in" filter="fade">
                                      <p:cBhvr>
                                        <p:cTn id="70" dur="1000"/>
                                        <p:tgtEl>
                                          <p:spTgt spid="17425"/>
                                        </p:tgtEl>
                                      </p:cBhvr>
                                    </p:animEffect>
                                  </p:childTnLst>
                                </p:cTn>
                              </p:par>
                              <p:par>
                                <p:cTn id="71" presetID="31" presetClass="entr" presetSubtype="0" fill="hold" nodeType="withEffect">
                                  <p:stCondLst>
                                    <p:cond delay="0"/>
                                  </p:stCondLst>
                                  <p:iterate type="lt">
                                    <p:tmPct val="5000"/>
                                  </p:iterate>
                                  <p:childTnLst>
                                    <p:set>
                                      <p:cBhvr>
                                        <p:cTn id="72" dur="1" fill="hold">
                                          <p:stCondLst>
                                            <p:cond delay="0"/>
                                          </p:stCondLst>
                                        </p:cTn>
                                        <p:tgtEl>
                                          <p:spTgt spid="17423"/>
                                        </p:tgtEl>
                                        <p:attrNameLst>
                                          <p:attrName>style.visibility</p:attrName>
                                        </p:attrNameLst>
                                      </p:cBhvr>
                                      <p:to>
                                        <p:strVal val="visible"/>
                                      </p:to>
                                    </p:set>
                                    <p:anim calcmode="lin" valueType="num">
                                      <p:cBhvr>
                                        <p:cTn id="73" dur="1000" fill="hold"/>
                                        <p:tgtEl>
                                          <p:spTgt spid="17423"/>
                                        </p:tgtEl>
                                        <p:attrNameLst>
                                          <p:attrName>ppt_w</p:attrName>
                                        </p:attrNameLst>
                                      </p:cBhvr>
                                      <p:tavLst>
                                        <p:tav tm="0">
                                          <p:val>
                                            <p:fltVal val="0"/>
                                          </p:val>
                                        </p:tav>
                                        <p:tav tm="100000">
                                          <p:val>
                                            <p:strVal val="#ppt_w"/>
                                          </p:val>
                                        </p:tav>
                                      </p:tavLst>
                                    </p:anim>
                                    <p:anim calcmode="lin" valueType="num">
                                      <p:cBhvr>
                                        <p:cTn id="74" dur="1000" fill="hold"/>
                                        <p:tgtEl>
                                          <p:spTgt spid="17423"/>
                                        </p:tgtEl>
                                        <p:attrNameLst>
                                          <p:attrName>ppt_h</p:attrName>
                                        </p:attrNameLst>
                                      </p:cBhvr>
                                      <p:tavLst>
                                        <p:tav tm="0">
                                          <p:val>
                                            <p:fltVal val="0"/>
                                          </p:val>
                                        </p:tav>
                                        <p:tav tm="100000">
                                          <p:val>
                                            <p:strVal val="#ppt_h"/>
                                          </p:val>
                                        </p:tav>
                                      </p:tavLst>
                                    </p:anim>
                                    <p:anim calcmode="lin" valueType="num">
                                      <p:cBhvr>
                                        <p:cTn id="75" dur="1000" fill="hold"/>
                                        <p:tgtEl>
                                          <p:spTgt spid="17423"/>
                                        </p:tgtEl>
                                        <p:attrNameLst>
                                          <p:attrName>style.rotation</p:attrName>
                                        </p:attrNameLst>
                                      </p:cBhvr>
                                      <p:tavLst>
                                        <p:tav tm="0">
                                          <p:val>
                                            <p:fltVal val="90"/>
                                          </p:val>
                                        </p:tav>
                                        <p:tav tm="100000">
                                          <p:val>
                                            <p:fltVal val="0"/>
                                          </p:val>
                                        </p:tav>
                                      </p:tavLst>
                                    </p:anim>
                                    <p:animEffect transition="in" filter="fade">
                                      <p:cBhvr>
                                        <p:cTn id="76" dur="1000"/>
                                        <p:tgtEl>
                                          <p:spTgt spid="17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496156611B3A4C9D3016DD1C82BE82" ma:contentTypeVersion="14" ma:contentTypeDescription="Create a new document." ma:contentTypeScope="" ma:versionID="a0dc8397e2a3f1afdb79b843148ae111">
  <xsd:schema xmlns:xsd="http://www.w3.org/2001/XMLSchema" xmlns:xs="http://www.w3.org/2001/XMLSchema" xmlns:p="http://schemas.microsoft.com/office/2006/metadata/properties" xmlns:ns3="b3fe5981-60c0-4104-a1b1-a1fac9687ed0" xmlns:ns4="e0e7bb2f-ff26-4fae-befd-4a9a53791a98" targetNamespace="http://schemas.microsoft.com/office/2006/metadata/properties" ma:root="true" ma:fieldsID="4e27fab920473e4351fe4ab2726f0006" ns3:_="" ns4:_="">
    <xsd:import namespace="b3fe5981-60c0-4104-a1b1-a1fac9687ed0"/>
    <xsd:import namespace="e0e7bb2f-ff26-4fae-befd-4a9a53791a9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fe5981-60c0-4104-a1b1-a1fac9687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0e7bb2f-ff26-4fae-befd-4a9a53791a9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957A9E-B69C-4C8D-A8E1-E54046D61C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fe5981-60c0-4104-a1b1-a1fac9687ed0"/>
    <ds:schemaRef ds:uri="e0e7bb2f-ff26-4fae-befd-4a9a53791a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99A264-D78D-4A66-9663-FB236F9C0280}">
  <ds:schemaRefs>
    <ds:schemaRef ds:uri="http://schemas.microsoft.com/sharepoint/v3/contenttype/forms"/>
  </ds:schemaRefs>
</ds:datastoreItem>
</file>

<file path=customXml/itemProps3.xml><?xml version="1.0" encoding="utf-8"?>
<ds:datastoreItem xmlns:ds="http://schemas.openxmlformats.org/officeDocument/2006/customXml" ds:itemID="{81822F39-41BF-4AAA-A750-8F7550E94AF0}">
  <ds:schemaRefs>
    <ds:schemaRef ds:uri="http://schemas.microsoft.com/office/infopath/2007/PartnerControls"/>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elements/1.1/"/>
    <ds:schemaRef ds:uri="b3fe5981-60c0-4104-a1b1-a1fac9687ed0"/>
    <ds:schemaRef ds:uri="e0e7bb2f-ff26-4fae-befd-4a9a53791a9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TM16401371[[fn=Atlas]]</Template>
  <TotalTime>432</TotalTime>
  <Words>692</Words>
  <Application>Microsoft Office PowerPoint</Application>
  <PresentationFormat>Widescreen</PresentationFormat>
  <Paragraphs>110</Paragraphs>
  <Slides>26</Slides>
  <Notes>8</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MS PGothic</vt:lpstr>
      <vt:lpstr>Arial</vt:lpstr>
      <vt:lpstr>Calibri</vt:lpstr>
      <vt:lpstr>Calibri Light</vt:lpstr>
      <vt:lpstr>Comic Sans MS</vt:lpstr>
      <vt:lpstr>Lucida Grande</vt:lpstr>
      <vt:lpstr>Rockwell</vt:lpstr>
      <vt:lpstr>Wingdings</vt:lpstr>
      <vt:lpstr>Atlas</vt:lpstr>
      <vt:lpstr>Introduction to British Sign Language</vt:lpstr>
      <vt:lpstr>Welcome to the Adult and Community Learning Service</vt:lpstr>
      <vt:lpstr>PowerPoint Presentation</vt:lpstr>
      <vt:lpstr>If there is a fire</vt:lpstr>
      <vt:lpstr>PowerPoint Presentation</vt:lpstr>
      <vt:lpstr>PowerPoint Presentation</vt:lpstr>
      <vt:lpstr>Please…</vt:lpstr>
      <vt:lpstr>Safeguarding is Important.         Please…</vt:lpstr>
      <vt:lpstr>PowerPoint Presentation</vt:lpstr>
      <vt:lpstr>What next?..........</vt:lpstr>
      <vt:lpstr>Course dates and times</vt:lpstr>
      <vt:lpstr>Learning Objectives for today</vt:lpstr>
      <vt:lpstr>Introduction to Moodle</vt:lpstr>
      <vt:lpstr>Moodle Induction</vt:lpstr>
      <vt:lpstr>introductions</vt:lpstr>
      <vt:lpstr>PowerPoint Presentation</vt:lpstr>
      <vt:lpstr>Deaf Awareness</vt:lpstr>
      <vt:lpstr>Let’s learn to communicate  Fingerspelling</vt:lpstr>
      <vt:lpstr>PowerPoint Presentation</vt:lpstr>
      <vt:lpstr>Write down the letters to spell your name</vt:lpstr>
      <vt:lpstr>Let’s introduce ourselves to the group and practice some greetings</vt:lpstr>
      <vt:lpstr>Greetings Hello my name is (BSL order hello name me)</vt:lpstr>
      <vt:lpstr>Hello what is your name?  (BSL order name you what?)</vt:lpstr>
      <vt:lpstr>Hello how are you?</vt:lpstr>
      <vt:lpstr>Good morning how are you?</vt:lpstr>
      <vt:lpstr>Good morning are you alright?</vt:lpstr>
    </vt:vector>
  </TitlesOfParts>
  <Company>London Borough of Islington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British Sign Language</dc:title>
  <dc:creator>Moore, Alison</dc:creator>
  <cp:lastModifiedBy>Moore, Alison</cp:lastModifiedBy>
  <cp:revision>24</cp:revision>
  <dcterms:created xsi:type="dcterms:W3CDTF">2021-05-14T09:53:05Z</dcterms:created>
  <dcterms:modified xsi:type="dcterms:W3CDTF">2021-09-16T11:55:32Z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0x010100BA496156611B3A4C9D3016DD1C82BE82</vt:lpwstr>
  </property>
</Properties>
</file>